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94" r:id="rId6"/>
    <p:sldId id="262" r:id="rId7"/>
    <p:sldId id="263" r:id="rId8"/>
    <p:sldId id="265" r:id="rId9"/>
    <p:sldId id="266" r:id="rId10"/>
    <p:sldId id="267" r:id="rId11"/>
    <p:sldId id="273" r:id="rId12"/>
    <p:sldId id="276" r:id="rId13"/>
    <p:sldId id="279" r:id="rId14"/>
    <p:sldId id="282" r:id="rId15"/>
    <p:sldId id="284" r:id="rId16"/>
    <p:sldId id="285" r:id="rId17"/>
    <p:sldId id="286" r:id="rId18"/>
    <p:sldId id="288" r:id="rId19"/>
    <p:sldId id="289" r:id="rId20"/>
    <p:sldId id="292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0" autoAdjust="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6c6cb6c3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6c6cb6c3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36c6cb6c3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36c6cb6c3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36c6cb6c3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36c6cb6c3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60007facf5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60007facf5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36c6cb6c3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36c6cb6c3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0007facf5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60007facf5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9dd4f91ad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9dd4f91ad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eff41206f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eff41206f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36c6cb6c3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36c6cb6c3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36c6cb6c3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36c6cb6c3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5795f4eea0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5795f4eea0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5691543bf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5691543bf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5795f4eea0_6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5795f4eea0_6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e8a9dfb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e8a9dfb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7d6eb811b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57d6eb811b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290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6c6cb6c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36c6cb6c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36c6cb6c3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36c6cb6c3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5e8a9dfb1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5e8a9dfb1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6c6cb6c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6c6cb6c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fa.uwr.edu.p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sosweb.uni.wroc.pl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-edu.uwr.edu.pl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-edu.uwr.edu.pl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fa.uwr.edu.pl/biblioteka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-edu.uwr.edu.pl/course/view.php?id=1904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fa.uwr.edu.pl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your_album_number@uwr.edu.p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ortal.uwr.edu.p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gdalena.turowska@uwr.edu.p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ofilologia.uwr.edu.pl/studenci/wzory-wniosko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0" y="1701209"/>
            <a:ext cx="6126000" cy="11164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dirty="0" smtClean="0"/>
              <a:t>Welcome </a:t>
            </a:r>
            <a:r>
              <a:rPr lang="en-GB" sz="5400" dirty="0"/>
              <a:t>to </a:t>
            </a:r>
            <a:r>
              <a:rPr lang="pl-PL" sz="5400" dirty="0" smtClean="0"/>
              <a:t>IFA</a:t>
            </a:r>
            <a:r>
              <a:rPr lang="en-GB" sz="5400" dirty="0" smtClean="0"/>
              <a:t> </a:t>
            </a:r>
            <a:endParaRPr sz="5400" dirty="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546575" y="2987749"/>
            <a:ext cx="5921100" cy="1475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dirty="0"/>
              <a:t>Introduction for 1st year students, </a:t>
            </a:r>
            <a:r>
              <a:rPr lang="en-GB" sz="3600" dirty="0" smtClean="0"/>
              <a:t>202</a:t>
            </a:r>
            <a:r>
              <a:rPr lang="pl-PL" sz="3600" dirty="0" smtClean="0"/>
              <a:t>4</a:t>
            </a:r>
            <a:endParaRPr sz="3600" dirty="0"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7450" y="826975"/>
            <a:ext cx="5610225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387900" y="116650"/>
            <a:ext cx="83682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The </a:t>
            </a:r>
            <a:r>
              <a:rPr lang="en-GB" dirty="0"/>
              <a:t>program of studies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(available at </a:t>
            </a:r>
            <a:r>
              <a:rPr lang="en-GB" u="sng" dirty="0">
                <a:solidFill>
                  <a:schemeClr val="hlink"/>
                </a:solidFill>
                <a:hlinkClick r:id="rId3"/>
              </a:rPr>
              <a:t>https://ifa.uwr.edu.pl/</a:t>
            </a:r>
            <a:r>
              <a:rPr lang="en-GB" dirty="0"/>
              <a:t>)</a:t>
            </a:r>
            <a:endParaRPr dirty="0"/>
          </a:p>
        </p:txBody>
      </p:sp>
      <p:sp>
        <p:nvSpPr>
          <p:cNvPr id="131" name="Google Shape;131;p24"/>
          <p:cNvSpPr txBox="1">
            <a:spLocks noGrp="1"/>
          </p:cNvSpPr>
          <p:nvPr>
            <p:ph type="body" idx="1"/>
          </p:nvPr>
        </p:nvSpPr>
        <p:spPr>
          <a:xfrm>
            <a:off x="220225" y="1307200"/>
            <a:ext cx="8610300" cy="32222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 smtClean="0"/>
              <a:t>At </a:t>
            </a:r>
            <a:r>
              <a:rPr lang="en-GB" sz="3200" dirty="0"/>
              <a:t>the beginning of the second year, the </a:t>
            </a:r>
            <a:r>
              <a:rPr lang="pl-PL" sz="3200" dirty="0" err="1" smtClean="0"/>
              <a:t>group</a:t>
            </a:r>
            <a:r>
              <a:rPr lang="pl-PL" sz="3200" dirty="0" smtClean="0"/>
              <a:t> </a:t>
            </a:r>
            <a:r>
              <a:rPr lang="pl-PL" sz="3200" dirty="0" err="1" smtClean="0"/>
              <a:t>will</a:t>
            </a:r>
            <a:r>
              <a:rPr lang="en-GB" sz="3200" dirty="0" smtClean="0"/>
              <a:t> </a:t>
            </a:r>
            <a:r>
              <a:rPr lang="en-GB" sz="3200" dirty="0"/>
              <a:t>choose one of the following </a:t>
            </a:r>
            <a:r>
              <a:rPr lang="pl-PL" sz="3200" dirty="0" err="1" smtClean="0"/>
              <a:t>modules</a:t>
            </a:r>
            <a:r>
              <a:rPr lang="en-GB" sz="3200" dirty="0" smtClean="0"/>
              <a:t>: </a:t>
            </a:r>
            <a:r>
              <a:rPr lang="en-GB" sz="3200" i="1" dirty="0"/>
              <a:t>Global English cultures and languages</a:t>
            </a:r>
            <a:r>
              <a:rPr lang="en-GB" sz="3200" dirty="0" smtClean="0"/>
              <a:t>, or</a:t>
            </a:r>
            <a:r>
              <a:rPr lang="pl-PL" sz="3200" dirty="0" smtClean="0"/>
              <a:t> </a:t>
            </a:r>
            <a:r>
              <a:rPr lang="pl-PL" sz="3200" i="1" dirty="0" err="1" smtClean="0"/>
              <a:t>Psycho-pedagogical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aspects</a:t>
            </a:r>
            <a:r>
              <a:rPr lang="pl-PL" sz="3200" i="1" dirty="0" smtClean="0"/>
              <a:t> of </a:t>
            </a:r>
            <a:r>
              <a:rPr lang="pl-PL" sz="3200" i="1" dirty="0" err="1" smtClean="0"/>
              <a:t>language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acquisition</a:t>
            </a:r>
            <a:r>
              <a:rPr lang="en-GB" sz="3200" dirty="0" smtClean="0"/>
              <a:t>. </a:t>
            </a:r>
            <a:endParaRPr sz="3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Foreign </a:t>
            </a:r>
            <a:r>
              <a:rPr lang="en-GB" dirty="0"/>
              <a:t>language </a:t>
            </a:r>
            <a:r>
              <a:rPr lang="en-GB" dirty="0" smtClean="0"/>
              <a:t>course</a:t>
            </a:r>
            <a:endParaRPr dirty="0"/>
          </a:p>
        </p:txBody>
      </p:sp>
      <p:sp>
        <p:nvSpPr>
          <p:cNvPr id="167" name="Google Shape;167;p30"/>
          <p:cNvSpPr txBox="1">
            <a:spLocks noGrp="1"/>
          </p:cNvSpPr>
          <p:nvPr>
            <p:ph type="body" idx="1"/>
          </p:nvPr>
        </p:nvSpPr>
        <p:spPr>
          <a:xfrm>
            <a:off x="387900" y="1244009"/>
            <a:ext cx="8368200" cy="37639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Your BA studies programme includes 180 hours of a foreign language </a:t>
            </a:r>
            <a:r>
              <a:rPr lang="pl-PL" sz="2000" dirty="0" err="1" smtClean="0"/>
              <a:t>other</a:t>
            </a:r>
            <a:r>
              <a:rPr lang="pl-PL" sz="2000" dirty="0" smtClean="0"/>
              <a:t> </a:t>
            </a:r>
            <a:r>
              <a:rPr lang="pl-PL" sz="2000" dirty="0" err="1" smtClean="0"/>
              <a:t>than</a:t>
            </a:r>
            <a:r>
              <a:rPr lang="pl-PL" sz="2000" dirty="0" smtClean="0"/>
              <a:t> English </a:t>
            </a:r>
            <a:r>
              <a:rPr lang="pl-PL" sz="2000" dirty="0" err="1" smtClean="0"/>
              <a:t>or</a:t>
            </a:r>
            <a:r>
              <a:rPr lang="pl-PL" sz="2000" dirty="0" smtClean="0"/>
              <a:t> </a:t>
            </a:r>
            <a:r>
              <a:rPr lang="pl-PL" sz="2000" dirty="0" err="1" smtClean="0"/>
              <a:t>Polish</a:t>
            </a:r>
            <a:r>
              <a:rPr lang="en-GB" sz="2000" dirty="0" smtClean="0"/>
              <a:t> </a:t>
            </a:r>
            <a:r>
              <a:rPr lang="en-GB" sz="2000" dirty="0"/>
              <a:t>(60 hours per semester, semesters </a:t>
            </a:r>
            <a:r>
              <a:rPr lang="pl-PL" sz="2000" dirty="0" smtClean="0"/>
              <a:t>3</a:t>
            </a:r>
            <a:r>
              <a:rPr lang="en-GB" sz="2000" dirty="0" smtClean="0"/>
              <a:t>, </a:t>
            </a:r>
            <a:r>
              <a:rPr lang="pl-PL" sz="2000" dirty="0" smtClean="0"/>
              <a:t>4</a:t>
            </a:r>
            <a:r>
              <a:rPr lang="en-GB" sz="2000" dirty="0" smtClean="0"/>
              <a:t> </a:t>
            </a:r>
            <a:r>
              <a:rPr lang="en-GB" sz="2000" dirty="0"/>
              <a:t>and </a:t>
            </a:r>
            <a:r>
              <a:rPr lang="pl-PL" sz="2000" dirty="0" smtClean="0"/>
              <a:t>5</a:t>
            </a:r>
            <a:r>
              <a:rPr lang="en-GB" sz="2000" dirty="0" smtClean="0"/>
              <a:t>). </a:t>
            </a:r>
            <a:r>
              <a:rPr lang="en-GB" sz="2000" dirty="0"/>
              <a:t>The course ends with an exam: the minimum level of proficiency required is </a:t>
            </a:r>
            <a:r>
              <a:rPr lang="pl-PL" sz="2000" dirty="0" smtClean="0"/>
              <a:t>A2</a:t>
            </a:r>
            <a:r>
              <a:rPr lang="en-GB" sz="2000" dirty="0" smtClean="0"/>
              <a:t> (</a:t>
            </a:r>
            <a:r>
              <a:rPr lang="pl-PL" sz="2000" dirty="0" err="1" smtClean="0"/>
              <a:t>pre</a:t>
            </a:r>
            <a:r>
              <a:rPr lang="pl-PL" sz="2000" dirty="0" smtClean="0"/>
              <a:t>-</a:t>
            </a:r>
            <a:r>
              <a:rPr lang="en-GB" sz="2000" dirty="0" smtClean="0"/>
              <a:t>intermediate)</a:t>
            </a:r>
            <a:r>
              <a:rPr lang="pl-PL" sz="2000" dirty="0" smtClean="0"/>
              <a:t>. </a:t>
            </a:r>
            <a:r>
              <a:rPr lang="pl-PL" sz="2000" dirty="0" err="1" smtClean="0"/>
              <a:t>Foreign</a:t>
            </a:r>
            <a:r>
              <a:rPr lang="pl-PL" sz="2000" dirty="0" smtClean="0"/>
              <a:t> </a:t>
            </a:r>
            <a:r>
              <a:rPr lang="pl-PL" sz="2000" dirty="0" err="1"/>
              <a:t>language</a:t>
            </a:r>
            <a:r>
              <a:rPr lang="pl-PL" sz="2000" dirty="0"/>
              <a:t> </a:t>
            </a:r>
            <a:r>
              <a:rPr lang="pl-PL" sz="2000" dirty="0" err="1"/>
              <a:t>courses</a:t>
            </a:r>
            <a:r>
              <a:rPr lang="pl-PL" sz="2000" dirty="0"/>
              <a:t> </a:t>
            </a:r>
            <a:r>
              <a:rPr lang="pl-PL" sz="2000" dirty="0" err="1"/>
              <a:t>are</a:t>
            </a:r>
            <a:r>
              <a:rPr lang="pl-PL" sz="2000" dirty="0"/>
              <a:t> </a:t>
            </a:r>
            <a:r>
              <a:rPr lang="pl-PL" sz="2000" dirty="0" err="1"/>
              <a:t>held</a:t>
            </a:r>
            <a:r>
              <a:rPr lang="en-GB" sz="2000" dirty="0"/>
              <a:t> at the Foreign Language Centre, situated just round the corner from our Institute (the address is Pl. </a:t>
            </a:r>
            <a:r>
              <a:rPr lang="en-GB" sz="2000" dirty="0" err="1"/>
              <a:t>Biskupa</a:t>
            </a:r>
            <a:r>
              <a:rPr lang="en-GB" sz="2000" dirty="0"/>
              <a:t> </a:t>
            </a:r>
            <a:r>
              <a:rPr lang="en-GB" sz="2000" dirty="0" err="1"/>
              <a:t>Nankiera</a:t>
            </a:r>
            <a:r>
              <a:rPr lang="en-GB" sz="2000" dirty="0"/>
              <a:t> 2/3. 50-140 </a:t>
            </a:r>
            <a:r>
              <a:rPr lang="en-GB" sz="2000" dirty="0" err="1"/>
              <a:t>Wrocław</a:t>
            </a:r>
            <a:r>
              <a:rPr lang="en-GB" sz="2000" dirty="0"/>
              <a:t>). The schedule of the courses held at the Foreign Language Centre is coordinated with your schedule at IFA.</a:t>
            </a:r>
            <a:endParaRPr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9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The </a:t>
            </a:r>
            <a:r>
              <a:rPr lang="en-GB" dirty="0"/>
              <a:t>compulsory Polish language course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for foreign students</a:t>
            </a:r>
            <a:endParaRPr dirty="0"/>
          </a:p>
        </p:txBody>
      </p:sp>
      <p:sp>
        <p:nvSpPr>
          <p:cNvPr id="185" name="Google Shape;185;p33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4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</a:t>
            </a:r>
            <a:r>
              <a:rPr lang="en-GB" dirty="0" smtClean="0"/>
              <a:t>part </a:t>
            </a:r>
            <a:r>
              <a:rPr lang="en-GB" dirty="0"/>
              <a:t>from taking the foreign language course mentioned above, </a:t>
            </a:r>
            <a:r>
              <a:rPr lang="pl-PL" dirty="0" err="1" smtClean="0"/>
              <a:t>foreign</a:t>
            </a:r>
            <a:r>
              <a:rPr lang="pl-PL" dirty="0" smtClean="0"/>
              <a:t> </a:t>
            </a:r>
            <a:r>
              <a:rPr lang="pl-PL" dirty="0" err="1" smtClean="0"/>
              <a:t>students</a:t>
            </a:r>
            <a:r>
              <a:rPr lang="pl-PL" dirty="0" smtClean="0"/>
              <a:t> </a:t>
            </a:r>
            <a:r>
              <a:rPr lang="pl-PL" dirty="0" err="1" smtClean="0"/>
              <a:t>must</a:t>
            </a:r>
            <a:r>
              <a:rPr lang="pl-PL" dirty="0" smtClean="0"/>
              <a:t> </a:t>
            </a:r>
            <a:r>
              <a:rPr lang="pl-PL" dirty="0" err="1" smtClean="0"/>
              <a:t>take</a:t>
            </a:r>
            <a:r>
              <a:rPr lang="pl-PL" dirty="0" smtClean="0"/>
              <a:t> a 60-hour </a:t>
            </a:r>
            <a:r>
              <a:rPr lang="en-GB" dirty="0" smtClean="0"/>
              <a:t>Polish </a:t>
            </a:r>
            <a:r>
              <a:rPr lang="en-GB" dirty="0"/>
              <a:t>language </a:t>
            </a:r>
            <a:r>
              <a:rPr lang="en-GB" dirty="0" smtClean="0"/>
              <a:t>course at </a:t>
            </a:r>
            <a:r>
              <a:rPr lang="en-GB" dirty="0"/>
              <a:t>the Polish Language and Culture Learning Centre, situated within a 5 min. walking distance from IFA (the address is Pl. </a:t>
            </a:r>
            <a:r>
              <a:rPr lang="en-GB" dirty="0" err="1"/>
              <a:t>Nankiera</a:t>
            </a:r>
            <a:r>
              <a:rPr lang="en-GB" dirty="0"/>
              <a:t> 15, 50-140 </a:t>
            </a:r>
            <a:r>
              <a:rPr lang="en-GB" dirty="0" err="1"/>
              <a:t>Wrocław</a:t>
            </a:r>
            <a:r>
              <a:rPr lang="en-GB" dirty="0" smtClean="0"/>
              <a:t>).</a:t>
            </a:r>
            <a:r>
              <a:rPr lang="pl-PL" dirty="0" smtClean="0"/>
              <a:t> The </a:t>
            </a:r>
            <a:r>
              <a:rPr lang="pl-PL" dirty="0" err="1" smtClean="0"/>
              <a:t>course</a:t>
            </a:r>
            <a:r>
              <a:rPr lang="en-GB" dirty="0" smtClean="0"/>
              <a:t> </a:t>
            </a:r>
            <a:r>
              <a:rPr lang="en-GB" dirty="0"/>
              <a:t>ends with an examination at the A1 level. Students earn 5 credits when they have passed the examination. Polish students take up an elective course instead.</a:t>
            </a:r>
            <a:endParaRPr lang="pl-PL" dirty="0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Please </a:t>
            </a:r>
            <a:r>
              <a:rPr lang="en-GB" dirty="0"/>
              <a:t>contact the Polish Language and Culture Learning Centre for more </a:t>
            </a:r>
            <a:r>
              <a:rPr lang="en-GB" dirty="0" smtClean="0"/>
              <a:t>information</a:t>
            </a:r>
            <a:r>
              <a:rPr lang="pl-PL" dirty="0" smtClean="0"/>
              <a:t>: </a:t>
            </a:r>
            <a:r>
              <a:rPr lang="en-GB" dirty="0" smtClean="0">
                <a:solidFill>
                  <a:srgbClr val="00FF00"/>
                </a:solidFill>
              </a:rPr>
              <a:t>http</a:t>
            </a:r>
            <a:r>
              <a:rPr lang="en-GB" dirty="0">
                <a:solidFill>
                  <a:srgbClr val="00FF00"/>
                </a:solidFill>
              </a:rPr>
              <a:t>://www.sjpik.uni.wroc.pl/pl</a:t>
            </a:r>
            <a:endParaRPr dirty="0">
              <a:solidFill>
                <a:srgbClr val="00FF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USOS</a:t>
            </a:r>
            <a:endParaRPr dirty="0"/>
          </a:p>
        </p:txBody>
      </p:sp>
      <p:sp>
        <p:nvSpPr>
          <p:cNvPr id="203" name="Google Shape;203;p36"/>
          <p:cNvSpPr txBox="1">
            <a:spLocks noGrp="1"/>
          </p:cNvSpPr>
          <p:nvPr>
            <p:ph type="body" idx="1"/>
          </p:nvPr>
        </p:nvSpPr>
        <p:spPr>
          <a:xfrm>
            <a:off x="387900" y="1366800"/>
            <a:ext cx="8368200" cy="354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USOS is the name of the university central computer network, </a:t>
            </a:r>
            <a:r>
              <a:rPr lang="en-GB" dirty="0" smtClean="0"/>
              <a:t>which </a:t>
            </a:r>
            <a:r>
              <a:rPr lang="en-GB" dirty="0"/>
              <a:t>all students have </a:t>
            </a:r>
            <a:r>
              <a:rPr lang="en-GB" dirty="0" smtClean="0"/>
              <a:t>access</a:t>
            </a:r>
            <a:r>
              <a:rPr lang="pl-PL" dirty="0" smtClean="0"/>
              <a:t> to.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a place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check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status, </a:t>
            </a:r>
            <a:r>
              <a:rPr lang="pl-PL" dirty="0" err="1" smtClean="0"/>
              <a:t>whether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have</a:t>
            </a:r>
            <a:r>
              <a:rPr lang="pl-PL" dirty="0" smtClean="0"/>
              <a:t> </a:t>
            </a:r>
            <a:r>
              <a:rPr lang="pl-PL" dirty="0" err="1" smtClean="0"/>
              <a:t>been</a:t>
            </a:r>
            <a:r>
              <a:rPr lang="pl-PL" dirty="0" smtClean="0"/>
              <a:t> </a:t>
            </a:r>
            <a:r>
              <a:rPr lang="pl-PL" dirty="0" err="1" smtClean="0"/>
              <a:t>signed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/>
              <a:t> </a:t>
            </a:r>
            <a:r>
              <a:rPr lang="pl-PL" dirty="0" smtClean="0"/>
              <a:t>for a </a:t>
            </a:r>
            <a:r>
              <a:rPr lang="pl-PL" dirty="0" err="1" smtClean="0"/>
              <a:t>particular</a:t>
            </a:r>
            <a:r>
              <a:rPr lang="pl-PL" dirty="0" smtClean="0"/>
              <a:t> </a:t>
            </a:r>
            <a:r>
              <a:rPr lang="pl-PL" dirty="0" err="1" smtClean="0"/>
              <a:t>class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/>
              <a:t> </a:t>
            </a:r>
            <a:r>
              <a:rPr lang="pl-PL" dirty="0" err="1" smtClean="0"/>
              <a:t>semester</a:t>
            </a:r>
            <a:r>
              <a:rPr lang="pl-PL" dirty="0" smtClean="0"/>
              <a:t> </a:t>
            </a:r>
            <a:r>
              <a:rPr lang="pl-PL" dirty="0" err="1" smtClean="0"/>
              <a:t>grades</a:t>
            </a:r>
            <a:r>
              <a:rPr lang="pl-PL" dirty="0" smtClean="0"/>
              <a:t>.</a:t>
            </a:r>
            <a:r>
              <a:rPr lang="en-GB" dirty="0" smtClean="0"/>
              <a:t> </a:t>
            </a:r>
            <a:endParaRPr lang="pl-PL" b="1" dirty="0" smtClean="0">
              <a:solidFill>
                <a:srgbClr val="FF3838"/>
              </a:solidFill>
            </a:endParaRPr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pl-PL" dirty="0" smtClean="0">
                <a:hlinkClick r:id="rId3"/>
              </a:rPr>
              <a:t>https</a:t>
            </a:r>
            <a:r>
              <a:rPr lang="pl-PL" dirty="0">
                <a:hlinkClick r:id="rId3"/>
              </a:rPr>
              <a:t>://usosweb.uni.wroc.pl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pPr marL="0" lv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pl-PL" b="1" dirty="0" smtClean="0">
                <a:solidFill>
                  <a:schemeClr val="tx1"/>
                </a:solidFill>
              </a:rPr>
              <a:t>The </a:t>
            </a:r>
            <a:r>
              <a:rPr lang="pl-PL" b="1" dirty="0" err="1" smtClean="0">
                <a:solidFill>
                  <a:schemeClr val="tx1"/>
                </a:solidFill>
              </a:rPr>
              <a:t>user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name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is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your</a:t>
            </a:r>
            <a:r>
              <a:rPr lang="pl-PL" b="1" dirty="0" smtClean="0">
                <a:solidFill>
                  <a:schemeClr val="tx1"/>
                </a:solidFill>
              </a:rPr>
              <a:t> album numer.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T</a:t>
            </a:r>
            <a:r>
              <a:rPr lang="en-GB" dirty="0" smtClean="0"/>
              <a:t>he syllabi</a:t>
            </a:r>
            <a:endParaRPr dirty="0"/>
          </a:p>
        </p:txBody>
      </p:sp>
      <p:sp>
        <p:nvSpPr>
          <p:cNvPr id="221" name="Google Shape;221;p39"/>
          <p:cNvSpPr txBox="1">
            <a:spLocks noGrp="1"/>
          </p:cNvSpPr>
          <p:nvPr>
            <p:ph type="body" idx="1"/>
          </p:nvPr>
        </p:nvSpPr>
        <p:spPr>
          <a:xfrm>
            <a:off x="387900" y="1320025"/>
            <a:ext cx="8368200" cy="353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dirty="0" smtClean="0"/>
              <a:t>The </a:t>
            </a:r>
            <a:r>
              <a:rPr lang="en-GB" sz="2400" dirty="0"/>
              <a:t>course syllabi can be found in the USOS and will also be presented at the beginning  of the semester by your course instructors.  The syllabi contain important </a:t>
            </a:r>
            <a:r>
              <a:rPr lang="en-GB" sz="2400" dirty="0" smtClean="0"/>
              <a:t>information</a:t>
            </a:r>
            <a:r>
              <a:rPr lang="pl-PL" sz="2400" dirty="0"/>
              <a:t> </a:t>
            </a:r>
            <a:r>
              <a:rPr lang="pl-PL" sz="2400" dirty="0" err="1" smtClean="0"/>
              <a:t>such</a:t>
            </a:r>
            <a:r>
              <a:rPr lang="pl-PL" sz="2400" dirty="0" smtClean="0"/>
              <a:t> as the </a:t>
            </a:r>
            <a:r>
              <a:rPr lang="pl-PL" sz="2400" dirty="0" err="1" smtClean="0"/>
              <a:t>course</a:t>
            </a:r>
            <a:r>
              <a:rPr lang="pl-PL" sz="2400" dirty="0" smtClean="0"/>
              <a:t> </a:t>
            </a:r>
            <a:r>
              <a:rPr lang="pl-PL" sz="2400" dirty="0" err="1" smtClean="0"/>
              <a:t>content</a:t>
            </a:r>
            <a:r>
              <a:rPr lang="pl-PL" sz="2400" dirty="0" smtClean="0"/>
              <a:t>,</a:t>
            </a:r>
            <a:r>
              <a:rPr lang="en-GB" sz="2400" dirty="0" smtClean="0"/>
              <a:t> </a:t>
            </a:r>
            <a:r>
              <a:rPr lang="en-GB" sz="2400" dirty="0"/>
              <a:t>the ECTS points or the learning </a:t>
            </a:r>
            <a:r>
              <a:rPr lang="en-GB" sz="2400" dirty="0" smtClean="0"/>
              <a:t>outcomes</a:t>
            </a:r>
            <a:r>
              <a:rPr lang="pl-PL" sz="2400" dirty="0" smtClean="0"/>
              <a:t>.</a:t>
            </a: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lang="pl-PL" sz="16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tx1"/>
                </a:solidFill>
              </a:rPr>
              <a:t>Compulsory health and safety training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3" name="Google Shape;233;p41"/>
          <p:cNvSpPr txBox="1">
            <a:spLocks noGrp="1"/>
          </p:cNvSpPr>
          <p:nvPr>
            <p:ph type="body" idx="1"/>
          </p:nvPr>
        </p:nvSpPr>
        <p:spPr>
          <a:xfrm>
            <a:off x="387899" y="1489823"/>
            <a:ext cx="8469021" cy="34862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dirty="0" smtClean="0">
                <a:latin typeface="Roboto" panose="020B0604020202020204" charset="0"/>
                <a:ea typeface="Roboto" panose="020B0604020202020204" charset="0"/>
              </a:rPr>
              <a:t>An </a:t>
            </a:r>
            <a:r>
              <a:rPr lang="en-US" dirty="0">
                <a:latin typeface="Roboto" panose="020B0604020202020204" charset="0"/>
                <a:ea typeface="Roboto" panose="020B0604020202020204" charset="0"/>
              </a:rPr>
              <a:t>on-line health and safety training: </a:t>
            </a:r>
            <a:r>
              <a:rPr lang="en-US" b="1" dirty="0">
                <a:solidFill>
                  <a:schemeClr val="accent6"/>
                </a:solidFill>
                <a:latin typeface="Roboto" panose="020B0604020202020204" charset="0"/>
                <a:ea typeface="Roboto" panose="020B0604020202020204" charset="0"/>
              </a:rPr>
              <a:t>15th September – 31st October 2024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b="1" dirty="0">
                <a:solidFill>
                  <a:srgbClr val="FF0000"/>
                </a:solidFill>
                <a:latin typeface="Roboto" panose="020B0604020202020204" charset="0"/>
                <a:ea typeface="Roboto" panose="020B0604020202020204" charset="0"/>
              </a:rPr>
              <a:t>You cannot go to semester 2 without passing your health and safety training</a:t>
            </a:r>
            <a:r>
              <a:rPr lang="en-US" b="1" dirty="0" smtClean="0">
                <a:solidFill>
                  <a:srgbClr val="FF0000"/>
                </a:solidFill>
                <a:latin typeface="Roboto" panose="020B0604020202020204" charset="0"/>
                <a:ea typeface="Roboto" panose="020B0604020202020204" charset="0"/>
              </a:rPr>
              <a:t>.</a:t>
            </a:r>
            <a:endParaRPr lang="pl-PL" b="1" dirty="0" smtClean="0">
              <a:solidFill>
                <a:srgbClr val="FF0000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en-US" b="1" dirty="0">
              <a:solidFill>
                <a:srgbClr val="FF0000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latin typeface="Roboto" panose="020B0604020202020204" charset="0"/>
                <a:ea typeface="Roboto" panose="020B0604020202020204" charset="0"/>
              </a:rPr>
              <a:t>The training is available at </a:t>
            </a:r>
            <a:r>
              <a:rPr lang="pl-PL" dirty="0">
                <a:hlinkClick r:id="rId3"/>
              </a:rPr>
              <a:t>https://e-edu.uwr.edu.pl/</a:t>
            </a:r>
            <a:endParaRPr lang="pl-PL" b="1" u="sng" dirty="0" smtClean="0">
              <a:solidFill>
                <a:schemeClr val="accent5"/>
              </a:solidFill>
              <a:latin typeface="Roboto" panose="020B0604020202020204" charset="0"/>
              <a:ea typeface="Roboto" panose="020B0604020202020204" charset="0"/>
              <a:cs typeface="Calibri"/>
              <a:sym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Access </a:t>
            </a:r>
            <a:r>
              <a:rPr lang="pl-PL" dirty="0" err="1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key</a:t>
            </a:r>
            <a:r>
              <a:rPr lang="pl-PL" dirty="0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 to the </a:t>
            </a:r>
            <a:r>
              <a:rPr lang="pl-PL" dirty="0" err="1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Polish</a:t>
            </a:r>
            <a:r>
              <a:rPr lang="pl-PL" dirty="0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 </a:t>
            </a:r>
            <a:r>
              <a:rPr lang="pl-PL" dirty="0" err="1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language</a:t>
            </a:r>
            <a:r>
              <a:rPr lang="pl-PL" dirty="0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 version:  </a:t>
            </a:r>
            <a:r>
              <a:rPr lang="pl-PL" b="1" dirty="0" smtClean="0">
                <a:solidFill>
                  <a:schemeClr val="hlink"/>
                </a:solidFill>
                <a:latin typeface="Roboto" panose="020B0604020202020204" charset="0"/>
                <a:ea typeface="Roboto" panose="020B0604020202020204" charset="0"/>
                <a:cs typeface="Calibri"/>
                <a:sym typeface="Calibri"/>
              </a:rPr>
              <a:t>BHP_2024/25PL</a:t>
            </a:r>
            <a:endParaRPr lang="en-US" b="1" dirty="0">
              <a:latin typeface="Roboto" panose="020B0604020202020204" charset="0"/>
              <a:ea typeface="Roboto" panose="020B0604020202020204" charset="0"/>
              <a:cs typeface="Calibri"/>
              <a:sym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Access </a:t>
            </a:r>
            <a:r>
              <a:rPr lang="en-US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key</a:t>
            </a:r>
            <a:r>
              <a:rPr lang="pl-PL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to the English </a:t>
            </a:r>
            <a:r>
              <a:rPr lang="pl-PL" dirty="0" err="1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language</a:t>
            </a:r>
            <a:r>
              <a:rPr lang="pl-PL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  <a:cs typeface="Calibri" panose="020F0502020204030204" pitchFamily="34" charset="0"/>
              </a:rPr>
              <a:t> version</a:t>
            </a:r>
            <a:r>
              <a:rPr lang="en-US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: </a:t>
            </a:r>
            <a:r>
              <a:rPr lang="en-US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HaS_2024/25EN</a:t>
            </a:r>
            <a:endParaRPr lang="en-US" dirty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pl-PL" dirty="0" smtClean="0">
              <a:latin typeface="Roboto" panose="020B0604020202020204" charset="0"/>
              <a:ea typeface="Roboto" panose="020B060402020202020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 smtClean="0">
                <a:latin typeface="Roboto" panose="020B0604020202020204" charset="0"/>
                <a:ea typeface="Roboto" panose="020B0604020202020204" charset="0"/>
              </a:rPr>
              <a:t>The </a:t>
            </a:r>
            <a:r>
              <a:rPr lang="en-US" dirty="0">
                <a:latin typeface="Roboto" panose="020B0604020202020204" charset="0"/>
                <a:ea typeface="Roboto" panose="020B0604020202020204" charset="0"/>
              </a:rPr>
              <a:t>information on health and safety training is provided by the Department of Health and Safety and Fire Protection - (71) 375-24-89.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latin typeface="Roboto" panose="020B0604020202020204" charset="0"/>
                <a:ea typeface="Roboto" panose="020B0604020202020204" charset="0"/>
              </a:rPr>
              <a:t>Technical support: cko@uwr.edu.</a:t>
            </a:r>
            <a:endParaRPr lang="en-US" dirty="0">
              <a:solidFill>
                <a:srgbClr val="FFFFFF"/>
              </a:solidFill>
              <a:latin typeface="Roboto" panose="020B0604020202020204" charset="0"/>
              <a:ea typeface="Roboto" panose="020B0604020202020204" charset="0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The </a:t>
            </a:r>
            <a:r>
              <a:rPr lang="en-GB" dirty="0"/>
              <a:t>library</a:t>
            </a:r>
            <a:endParaRPr dirty="0"/>
          </a:p>
        </p:txBody>
      </p:sp>
      <p:sp>
        <p:nvSpPr>
          <p:cNvPr id="239" name="Google Shape;239;p4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GB" dirty="0"/>
              <a:t>The online library training is available at </a:t>
            </a:r>
            <a:r>
              <a:rPr lang="pl-PL" dirty="0">
                <a:hlinkClick r:id="rId3"/>
              </a:rPr>
              <a:t>https://e-edu.uwr.edu.pl/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FF00"/>
                </a:solidFill>
              </a:rPr>
              <a:t>from</a:t>
            </a:r>
            <a:r>
              <a:rPr lang="pl-PL" dirty="0" smtClean="0"/>
              <a:t> </a:t>
            </a:r>
            <a:r>
              <a:rPr lang="pl-PL" b="1" dirty="0">
                <a:solidFill>
                  <a:srgbClr val="FFFF00"/>
                </a:solidFill>
              </a:rPr>
              <a:t>14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pl-PL" b="1" dirty="0" err="1">
                <a:solidFill>
                  <a:srgbClr val="FFFF00"/>
                </a:solidFill>
              </a:rPr>
              <a:t>October</a:t>
            </a:r>
            <a:r>
              <a:rPr lang="en-GB" b="1" dirty="0">
                <a:solidFill>
                  <a:srgbClr val="FFFF00"/>
                </a:solidFill>
              </a:rPr>
              <a:t> until 1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November 202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dirty="0" smtClean="0"/>
              <a:t>. </a:t>
            </a:r>
            <a:r>
              <a:rPr lang="en-GB" dirty="0"/>
              <a:t>The training is obligatory for all first year students.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The information on how to use the library is also available at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500" u="sng" dirty="0">
                <a:solidFill>
                  <a:schemeClr val="hlink"/>
                </a:solidFill>
                <a:hlinkClick r:id="rId4"/>
              </a:rPr>
              <a:t>https://ifa.uwr.edu.pl/biblioteka/</a:t>
            </a:r>
            <a:r>
              <a:rPr lang="en-GB" sz="2500" dirty="0">
                <a:solidFill>
                  <a:schemeClr val="accent6"/>
                </a:solidFill>
              </a:rPr>
              <a:t> </a:t>
            </a:r>
            <a:endParaRPr sz="25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/>
              <a:t>The library training login instructions</a:t>
            </a:r>
            <a:endParaRPr sz="2300">
              <a:solidFill>
                <a:srgbClr val="FF0000"/>
              </a:solidFill>
            </a:endParaRPr>
          </a:p>
        </p:txBody>
      </p:sp>
      <p:sp>
        <p:nvSpPr>
          <p:cNvPr id="245" name="Google Shape;245;p4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>
              <a:buAutoNum type="arabicPeriod"/>
            </a:pPr>
            <a:r>
              <a:rPr lang="en-US" dirty="0"/>
              <a:t>Go to the platform</a:t>
            </a:r>
            <a:r>
              <a:rPr lang="en-US" dirty="0" smtClean="0"/>
              <a:t>:</a:t>
            </a:r>
            <a:r>
              <a:rPr lang="pl-PL" dirty="0" smtClean="0"/>
              <a:t> </a:t>
            </a:r>
            <a:r>
              <a:rPr lang="pl-PL" dirty="0">
                <a:hlinkClick r:id="rId3"/>
              </a:rPr>
              <a:t>https://e-edu.uwr.edu.pl/course/view.php?id=19041</a:t>
            </a:r>
            <a:endParaRPr lang="en-US" dirty="0"/>
          </a:p>
          <a:p>
            <a:pPr marL="342900" lvl="0">
              <a:buAutoNum type="arabicPeriod"/>
            </a:pPr>
            <a:r>
              <a:rPr lang="en-US" dirty="0"/>
              <a:t>Sign up for the course using the access key: </a:t>
            </a:r>
            <a:r>
              <a:rPr lang="en-US" b="1" dirty="0">
                <a:solidFill>
                  <a:srgbClr val="FFFF00"/>
                </a:solidFill>
              </a:rPr>
              <a:t>SzkBibIFA24/25</a:t>
            </a:r>
            <a:endParaRPr lang="en-US" dirty="0">
              <a:solidFill>
                <a:srgbClr val="FFFF00"/>
              </a:solidFill>
            </a:endParaRPr>
          </a:p>
          <a:p>
            <a:pPr marL="342900" lvl="0">
              <a:buAutoNum type="arabicPeriod"/>
            </a:pPr>
            <a:r>
              <a:rPr lang="en-US" dirty="0"/>
              <a:t>Read the materials and complete the test. </a:t>
            </a:r>
          </a:p>
          <a:p>
            <a:pPr marL="342900" lvl="0">
              <a:buAutoNum type="arabicPeriod" startAt="4"/>
            </a:pPr>
            <a:r>
              <a:rPr lang="en-US" dirty="0"/>
              <a:t>Check your result after completing the test.</a:t>
            </a:r>
          </a:p>
          <a:p>
            <a:pPr marL="0" lvl="0" indent="0">
              <a:buNone/>
            </a:pPr>
            <a:r>
              <a:rPr lang="pl-PL" dirty="0" err="1" smtClean="0"/>
              <a:t>Please</a:t>
            </a:r>
            <a:r>
              <a:rPr lang="pl-PL" dirty="0" smtClean="0"/>
              <a:t> do not </a:t>
            </a:r>
            <a:r>
              <a:rPr lang="pl-PL" dirty="0" err="1" smtClean="0"/>
              <a:t>forget</a:t>
            </a:r>
            <a:r>
              <a:rPr lang="pl-PL" dirty="0" smtClean="0"/>
              <a:t> to s</a:t>
            </a:r>
            <a:r>
              <a:rPr lang="en-US" dirty="0" err="1" smtClean="0"/>
              <a:t>ign</a:t>
            </a:r>
            <a:r>
              <a:rPr lang="en-US" dirty="0" smtClean="0"/>
              <a:t> </a:t>
            </a:r>
            <a:r>
              <a:rPr lang="en-US" dirty="0"/>
              <a:t>up to the library.</a:t>
            </a:r>
          </a:p>
          <a:p>
            <a:pPr marL="0" lvl="0" indent="0">
              <a:buNone/>
            </a:pPr>
            <a:r>
              <a:rPr lang="en-US" b="1" dirty="0"/>
              <a:t>You have time to complete the training </a:t>
            </a:r>
            <a:r>
              <a:rPr lang="en-US" b="1" dirty="0" smtClean="0">
                <a:solidFill>
                  <a:srgbClr val="FFFF00"/>
                </a:solidFill>
              </a:rPr>
              <a:t>from</a:t>
            </a:r>
            <a:r>
              <a:rPr lang="pl-PL" b="1" dirty="0" smtClean="0"/>
              <a:t> </a:t>
            </a:r>
            <a:r>
              <a:rPr lang="pl-PL" b="1" dirty="0">
                <a:solidFill>
                  <a:srgbClr val="FFFF00"/>
                </a:solidFill>
              </a:rPr>
              <a:t>14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pl-PL" b="1" dirty="0" err="1">
                <a:solidFill>
                  <a:srgbClr val="FFFF00"/>
                </a:solidFill>
              </a:rPr>
              <a:t>October</a:t>
            </a:r>
            <a:r>
              <a:rPr lang="en-GB" b="1" dirty="0">
                <a:solidFill>
                  <a:srgbClr val="FFFF00"/>
                </a:solidFill>
              </a:rPr>
              <a:t> until 1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b="1" dirty="0" err="1">
                <a:solidFill>
                  <a:srgbClr val="FFFF00"/>
                </a:solidFill>
              </a:rPr>
              <a:t>th</a:t>
            </a:r>
            <a:r>
              <a:rPr lang="en-GB" b="1" dirty="0">
                <a:solidFill>
                  <a:srgbClr val="FFFF00"/>
                </a:solidFill>
              </a:rPr>
              <a:t> November 202</a:t>
            </a:r>
            <a:r>
              <a:rPr lang="pl-PL" b="1" dirty="0">
                <a:solidFill>
                  <a:srgbClr val="FFFF00"/>
                </a:solidFill>
              </a:rPr>
              <a:t>4</a:t>
            </a:r>
            <a:r>
              <a:rPr lang="en-GB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If you have any questions about the library training please contact </a:t>
            </a:r>
            <a:r>
              <a:rPr lang="en-US" dirty="0" err="1">
                <a:solidFill>
                  <a:srgbClr val="FFFF00"/>
                </a:solidFill>
              </a:rPr>
              <a:t>Ms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Ewa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Jangas</a:t>
            </a:r>
            <a:r>
              <a:rPr lang="en-US" dirty="0"/>
              <a:t> at IFA’s library.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5449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About </a:t>
            </a:r>
            <a:r>
              <a:rPr lang="en-GB" dirty="0"/>
              <a:t>our website: </a:t>
            </a:r>
            <a:r>
              <a:rPr lang="en-GB" sz="27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https://ifa.uwr.edu.pl/</a:t>
            </a:r>
            <a:endParaRPr sz="2700" dirty="0">
              <a:solidFill>
                <a:srgbClr val="FFFF00"/>
              </a:solidFill>
            </a:endParaRPr>
          </a:p>
        </p:txBody>
      </p:sp>
      <p:sp>
        <p:nvSpPr>
          <p:cNvPr id="257" name="Google Shape;257;p45"/>
          <p:cNvSpPr txBox="1">
            <a:spLocks noGrp="1"/>
          </p:cNvSpPr>
          <p:nvPr>
            <p:ph type="body" idx="1"/>
          </p:nvPr>
        </p:nvSpPr>
        <p:spPr>
          <a:xfrm>
            <a:off x="387900" y="1306550"/>
            <a:ext cx="8368200" cy="326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en-GB" dirty="0" smtClean="0"/>
              <a:t>Our </a:t>
            </a:r>
            <a:r>
              <a:rPr lang="en-GB" dirty="0"/>
              <a:t>website (</a:t>
            </a:r>
            <a:r>
              <a:rPr lang="en-GB" u="sng" dirty="0">
                <a:solidFill>
                  <a:srgbClr val="FFFF00"/>
                </a:solidFill>
                <a:hlinkClick r:id="rId3"/>
              </a:rPr>
              <a:t>https://ifa.uwr.edu.pl/</a:t>
            </a:r>
            <a:r>
              <a:rPr lang="en-GB" dirty="0">
                <a:solidFill>
                  <a:schemeClr val="tx1"/>
                </a:solidFill>
              </a:rPr>
              <a:t>)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/>
              <a:t>and the website of the Faculty of </a:t>
            </a:r>
            <a:r>
              <a:rPr lang="en-GB" dirty="0" smtClean="0"/>
              <a:t>L</a:t>
            </a:r>
            <a:r>
              <a:rPr lang="pl-PL" dirty="0" err="1" smtClean="0"/>
              <a:t>anguages</a:t>
            </a:r>
            <a:r>
              <a:rPr lang="pl-PL" dirty="0" smtClean="0"/>
              <a:t>, </a:t>
            </a:r>
            <a:r>
              <a:rPr lang="pl-PL" dirty="0" err="1" smtClean="0"/>
              <a:t>Literatures</a:t>
            </a:r>
            <a:r>
              <a:rPr lang="pl-PL" dirty="0" smtClean="0"/>
              <a:t> and </a:t>
            </a:r>
            <a:r>
              <a:rPr lang="pl-PL" dirty="0" err="1" smtClean="0"/>
              <a:t>Cultures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smtClean="0">
                <a:solidFill>
                  <a:schemeClr val="accent6"/>
                </a:solidFill>
              </a:rPr>
              <a:t>www.</a:t>
            </a:r>
            <a:r>
              <a:rPr lang="pl-PL" dirty="0" smtClean="0">
                <a:solidFill>
                  <a:schemeClr val="accent6"/>
                </a:solidFill>
              </a:rPr>
              <a:t>neofilologia.uwr.edu.pl</a:t>
            </a:r>
            <a:r>
              <a:rPr lang="en-GB" dirty="0" smtClean="0"/>
              <a:t>) contain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the </a:t>
            </a:r>
            <a:r>
              <a:rPr lang="pl-PL" dirty="0" err="1" smtClean="0"/>
              <a:t>necessary</a:t>
            </a:r>
            <a:r>
              <a:rPr lang="en-GB" dirty="0" smtClean="0"/>
              <a:t> information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course</a:t>
            </a:r>
            <a:r>
              <a:rPr lang="pl-PL" dirty="0" smtClean="0"/>
              <a:t> of </a:t>
            </a:r>
            <a:r>
              <a:rPr lang="pl-PL" dirty="0" err="1" smtClean="0"/>
              <a:t>studies</a:t>
            </a:r>
            <a:r>
              <a:rPr lang="pl-PL" dirty="0" smtClean="0"/>
              <a:t> as </a:t>
            </a:r>
            <a:r>
              <a:rPr lang="pl-PL" dirty="0" err="1" smtClean="0"/>
              <a:t>well</a:t>
            </a:r>
            <a:r>
              <a:rPr lang="pl-PL" dirty="0" smtClean="0"/>
              <a:t> as 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practical</a:t>
            </a:r>
            <a:r>
              <a:rPr lang="pl-PL" dirty="0" smtClean="0"/>
              <a:t> </a:t>
            </a:r>
            <a:r>
              <a:rPr lang="pl-PL" dirty="0" err="1" smtClean="0"/>
              <a:t>tips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sz="1400" dirty="0"/>
          </a:p>
          <a:p>
            <a:pPr marL="0" lvl="0" indent="0" algn="just">
              <a:buClr>
                <a:srgbClr val="FFFFFF"/>
              </a:buClr>
              <a:buNone/>
            </a:pPr>
            <a:r>
              <a:rPr lang="en-US" sz="2800" dirty="0">
                <a:solidFill>
                  <a:srgbClr val="FFFFFF"/>
                </a:solidFill>
              </a:rPr>
              <a:t>The timetable is available at </a:t>
            </a:r>
            <a:r>
              <a:rPr lang="en-US" sz="2800" dirty="0">
                <a:solidFill>
                  <a:srgbClr val="FFFF00"/>
                </a:solidFill>
              </a:rPr>
              <a:t>ifa.uwr.edu.pl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</a:p>
          <a:p>
            <a:pPr marL="0" lvl="0" indent="0" algn="just">
              <a:buClr>
                <a:srgbClr val="FFFFFF"/>
              </a:buClr>
              <a:buNone/>
            </a:pPr>
            <a:endParaRPr lang="en-US" sz="16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6"/>
          <p:cNvSpPr txBox="1">
            <a:spLocks noGrp="1"/>
          </p:cNvSpPr>
          <p:nvPr>
            <p:ph type="title"/>
          </p:nvPr>
        </p:nvSpPr>
        <p:spPr>
          <a:xfrm>
            <a:off x="387900" y="762425"/>
            <a:ext cx="8368200" cy="72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Log in to your university e-mail account</a:t>
            </a:r>
            <a:endParaRPr/>
          </a:p>
        </p:txBody>
      </p:sp>
      <p:sp>
        <p:nvSpPr>
          <p:cNvPr id="263" name="Google Shape;263;p46"/>
          <p:cNvSpPr txBox="1">
            <a:spLocks noGrp="1"/>
          </p:cNvSpPr>
          <p:nvPr>
            <p:ph type="body" idx="1"/>
          </p:nvPr>
        </p:nvSpPr>
        <p:spPr>
          <a:xfrm>
            <a:off x="387900" y="1768900"/>
            <a:ext cx="8368200" cy="27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dirty="0" smtClean="0"/>
              <a:t>It </a:t>
            </a:r>
            <a:r>
              <a:rPr lang="en-GB" sz="2400" dirty="0"/>
              <a:t>is vital that you log into your individual email account (</a:t>
            </a:r>
            <a:r>
              <a:rPr lang="en-GB" sz="2400" u="sng" dirty="0">
                <a:solidFill>
                  <a:schemeClr val="hlink"/>
                </a:solidFill>
                <a:hlinkClick r:id="rId3"/>
              </a:rPr>
              <a:t>your_album_number@uwr.edu.pl</a:t>
            </a:r>
            <a:r>
              <a:rPr lang="en-GB" sz="2400" dirty="0"/>
              <a:t>). Please check this email on a regular basis as it is the only way your course instructors can contact you. The instructions on how to log in to your account are available at </a:t>
            </a:r>
            <a:r>
              <a:rPr lang="en-GB" sz="2400" u="sng" dirty="0">
                <a:solidFill>
                  <a:schemeClr val="hlink"/>
                </a:solidFill>
                <a:hlinkClick r:id="rId4"/>
              </a:rPr>
              <a:t>https://portal.uwr.edu.pl</a:t>
            </a:r>
            <a:r>
              <a:rPr lang="en-GB" sz="2400" dirty="0"/>
              <a:t> .</a:t>
            </a: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87900" y="170121"/>
            <a:ext cx="8368200" cy="97400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GB" dirty="0" err="1"/>
              <a:t>Wydział</a:t>
            </a:r>
            <a:r>
              <a:rPr lang="en-GB" dirty="0"/>
              <a:t> </a:t>
            </a:r>
            <a:r>
              <a:rPr lang="pl-PL" dirty="0" smtClean="0"/>
              <a:t>Neofilologii</a:t>
            </a:r>
            <a:r>
              <a:rPr lang="en-GB" dirty="0" smtClean="0"/>
              <a:t> (</a:t>
            </a:r>
            <a:r>
              <a:rPr lang="en-US" dirty="0"/>
              <a:t>Faculty of Languages, Literatures and Cultures</a:t>
            </a:r>
            <a:r>
              <a:rPr lang="en-GB" dirty="0" smtClean="0"/>
              <a:t>)</a:t>
            </a:r>
            <a:endParaRPr dirty="0"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3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Dr hab. </a:t>
            </a:r>
            <a:r>
              <a:rPr lang="pl-PL" dirty="0" smtClean="0"/>
              <a:t>Justyna Ziarkowska</a:t>
            </a:r>
            <a:r>
              <a:rPr lang="en-GB" dirty="0" smtClean="0"/>
              <a:t>, </a:t>
            </a:r>
            <a:r>
              <a:rPr lang="en-GB" dirty="0"/>
              <a:t>prof. </a:t>
            </a:r>
            <a:r>
              <a:rPr lang="en-GB" dirty="0" smtClean="0"/>
              <a:t>U</a:t>
            </a:r>
            <a:r>
              <a:rPr lang="pl-PL" dirty="0" err="1" smtClean="0"/>
              <a:t>Wr</a:t>
            </a:r>
            <a:r>
              <a:rPr lang="en-GB" dirty="0" smtClean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err="1" smtClean="0"/>
              <a:t>Acting</a:t>
            </a:r>
            <a:r>
              <a:rPr lang="en-GB" dirty="0" smtClean="0"/>
              <a:t> </a:t>
            </a:r>
            <a:r>
              <a:rPr lang="en-GB" dirty="0"/>
              <a:t>Dean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Dr hab. </a:t>
            </a:r>
            <a:r>
              <a:rPr lang="pl-PL" dirty="0" smtClean="0"/>
              <a:t>Natalia Paprocka</a:t>
            </a:r>
            <a:r>
              <a:rPr lang="en-GB" dirty="0" smtClean="0"/>
              <a:t>, </a:t>
            </a:r>
            <a:r>
              <a:rPr lang="en-GB" dirty="0"/>
              <a:t>prof. </a:t>
            </a:r>
            <a:r>
              <a:rPr lang="en-GB" dirty="0" smtClean="0"/>
              <a:t>U</a:t>
            </a:r>
            <a:r>
              <a:rPr lang="pl-PL" dirty="0" err="1" smtClean="0"/>
              <a:t>Wr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err="1" smtClean="0"/>
              <a:t>Acting</a:t>
            </a:r>
            <a:r>
              <a:rPr lang="pl-PL" dirty="0" smtClean="0"/>
              <a:t> Vice-</a:t>
            </a:r>
            <a:r>
              <a:rPr lang="en-GB" dirty="0" smtClean="0"/>
              <a:t>Dean for</a:t>
            </a:r>
            <a:r>
              <a:rPr lang="pl-PL" dirty="0" smtClean="0"/>
              <a:t> </a:t>
            </a:r>
            <a:r>
              <a:rPr lang="pl-PL" dirty="0" err="1" smtClean="0"/>
              <a:t>Teaching</a:t>
            </a:r>
            <a:r>
              <a:rPr lang="pl-PL" dirty="0" smtClean="0"/>
              <a:t> and the </a:t>
            </a:r>
            <a:r>
              <a:rPr lang="pl-PL" dirty="0" err="1" smtClean="0"/>
              <a:t>Quality</a:t>
            </a:r>
            <a:r>
              <a:rPr lang="pl-PL" dirty="0" smtClean="0"/>
              <a:t> of </a:t>
            </a:r>
            <a:r>
              <a:rPr lang="pl-PL" dirty="0" err="1" smtClean="0"/>
              <a:t>Education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(deals with problems related to your course of studies)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 smtClean="0"/>
          </a:p>
          <a:p>
            <a:pPr marL="0" lvl="0" indent="0">
              <a:buNone/>
            </a:pPr>
            <a:r>
              <a:rPr lang="pl-PL" dirty="0" err="1"/>
              <a:t>D</a:t>
            </a:r>
            <a:r>
              <a:rPr lang="en-US" dirty="0" smtClean="0"/>
              <a:t>r </a:t>
            </a:r>
            <a:r>
              <a:rPr lang="en-US" dirty="0"/>
              <a:t>hab. Mateusz </a:t>
            </a:r>
            <a:r>
              <a:rPr lang="en-US" dirty="0" err="1"/>
              <a:t>Świetlicki</a:t>
            </a:r>
            <a:endParaRPr dirty="0"/>
          </a:p>
          <a:p>
            <a:pPr marL="0" indent="0">
              <a:buNone/>
            </a:pPr>
            <a:r>
              <a:rPr lang="en-US" dirty="0"/>
              <a:t>Acting Vice-Dean for Student Affairs and Extramural </a:t>
            </a:r>
            <a:r>
              <a:rPr lang="en-US" dirty="0" smtClean="0"/>
              <a:t>Teaching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(scholarships, social issues)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9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Dean’s </a:t>
            </a:r>
            <a:r>
              <a:rPr lang="en-GB" dirty="0"/>
              <a:t>office</a:t>
            </a:r>
            <a:endParaRPr dirty="0"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387900" y="1307250"/>
            <a:ext cx="8368200" cy="32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pl-PL" dirty="0"/>
              <a:t>ul. św. Jadwigi 3/4 </a:t>
            </a:r>
            <a:br>
              <a:rPr lang="pl-PL" dirty="0"/>
            </a:br>
            <a:r>
              <a:rPr lang="pl-PL" dirty="0"/>
              <a:t>50-266 Wrocław </a:t>
            </a:r>
            <a:br>
              <a:rPr lang="pl-PL" dirty="0"/>
            </a:br>
            <a:r>
              <a:rPr lang="pl-PL" dirty="0" smtClean="0"/>
              <a:t>2nd </a:t>
            </a:r>
            <a:r>
              <a:rPr lang="pl-PL" dirty="0" err="1" smtClean="0"/>
              <a:t>floor</a:t>
            </a:r>
            <a:r>
              <a:rPr lang="pl-PL" dirty="0" smtClean="0"/>
              <a:t>, </a:t>
            </a:r>
            <a:r>
              <a:rPr lang="pl-PL" dirty="0" err="1" smtClean="0"/>
              <a:t>rooms</a:t>
            </a:r>
            <a:r>
              <a:rPr lang="pl-PL" dirty="0" smtClean="0"/>
              <a:t> </a:t>
            </a:r>
            <a:r>
              <a:rPr lang="pl-PL" dirty="0"/>
              <a:t>201-203 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err="1" smtClean="0"/>
              <a:t>Contact</a:t>
            </a:r>
            <a:r>
              <a:rPr lang="pl-PL" dirty="0" smtClean="0"/>
              <a:t> person: </a:t>
            </a:r>
            <a:r>
              <a:rPr lang="en-GB" dirty="0" smtClean="0"/>
              <a:t>Ms </a:t>
            </a:r>
            <a:r>
              <a:rPr lang="pl-PL" dirty="0" smtClean="0"/>
              <a:t>Magdalena Turowska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u="sng" dirty="0" err="1">
                <a:solidFill>
                  <a:schemeClr val="hlink"/>
                </a:solidFill>
                <a:hlinkClick r:id="rId3"/>
              </a:rPr>
              <a:t>m</a:t>
            </a:r>
            <a:r>
              <a:rPr lang="pl-PL" u="sng" dirty="0" err="1" smtClean="0">
                <a:solidFill>
                  <a:schemeClr val="hlink"/>
                </a:solidFill>
                <a:hlinkClick r:id="rId3"/>
              </a:rPr>
              <a:t>agdalena.turowska</a:t>
            </a:r>
            <a:r>
              <a:rPr lang="en-GB" u="sng" dirty="0" smtClean="0">
                <a:solidFill>
                  <a:schemeClr val="hlink"/>
                </a:solidFill>
                <a:hlinkClick r:id="rId3"/>
              </a:rPr>
              <a:t>@uwr.edu.pl</a:t>
            </a:r>
            <a:endParaRPr dirty="0"/>
          </a:p>
          <a:p>
            <a:pPr marL="0" lvl="0" indent="0">
              <a:buNone/>
            </a:pPr>
            <a:r>
              <a:rPr lang="de-DE" dirty="0"/>
              <a:t>tel. +48 71 375 21 </a:t>
            </a:r>
            <a:r>
              <a:rPr lang="de-DE" dirty="0" smtClean="0"/>
              <a:t>50</a:t>
            </a:r>
            <a:endParaRPr lang="pl-PL" dirty="0" smtClean="0"/>
          </a:p>
          <a:p>
            <a:pPr marL="0" lvl="0" indent="0">
              <a:buNone/>
            </a:pPr>
            <a:r>
              <a:rPr lang="pl-PL" b="1" dirty="0" smtClean="0">
                <a:solidFill>
                  <a:schemeClr val="tx1"/>
                </a:solidFill>
              </a:rPr>
              <a:t>ROOM 201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(Student IDs, invoices, contracts, applications to the Dean, diplomas)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Dean’s office: opening hours</a:t>
            </a:r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Monday 10:00-14:00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Tuesday 10:00-14:00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Wednesday </a:t>
            </a:r>
            <a:r>
              <a:rPr lang="en-GB" dirty="0">
                <a:solidFill>
                  <a:srgbClr val="FFFF00"/>
                </a:solidFill>
              </a:rPr>
              <a:t>CLOSED</a:t>
            </a:r>
            <a:endParaRPr dirty="0">
              <a:solidFill>
                <a:srgbClr val="FFFF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Thursday </a:t>
            </a:r>
            <a:r>
              <a:rPr lang="en-GB" dirty="0" smtClean="0"/>
              <a:t>1</a:t>
            </a:r>
            <a:r>
              <a:rPr lang="pl-PL" dirty="0" smtClean="0"/>
              <a:t>2</a:t>
            </a:r>
            <a:r>
              <a:rPr lang="en-GB" dirty="0" smtClean="0"/>
              <a:t>:00-15:</a:t>
            </a:r>
            <a:r>
              <a:rPr lang="pl-PL" dirty="0" smtClean="0"/>
              <a:t>0</a:t>
            </a:r>
            <a:r>
              <a:rPr lang="en-GB" dirty="0" smtClean="0"/>
              <a:t>0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/>
              <a:t>Friday 10:00-14:00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Institute of English Studies</a:t>
            </a:r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87900" y="1297172"/>
            <a:ext cx="8368200" cy="37532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smtClean="0"/>
              <a:t>Prof. d</a:t>
            </a:r>
            <a:r>
              <a:rPr lang="en-GB" dirty="0" smtClean="0"/>
              <a:t>r </a:t>
            </a:r>
            <a:r>
              <a:rPr lang="en-GB" dirty="0"/>
              <a:t>hab. Marek </a:t>
            </a:r>
            <a:r>
              <a:rPr lang="en-GB" dirty="0" err="1" smtClean="0"/>
              <a:t>Kuźniak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err="1" smtClean="0"/>
              <a:t>Acting</a:t>
            </a:r>
            <a:r>
              <a:rPr lang="pl-PL" dirty="0" smtClean="0"/>
              <a:t> </a:t>
            </a:r>
            <a:r>
              <a:rPr lang="en-GB" dirty="0" smtClean="0"/>
              <a:t>Head </a:t>
            </a:r>
            <a:r>
              <a:rPr lang="en-GB" dirty="0"/>
              <a:t>of the Institute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Dr Maja Lubańska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err="1" smtClean="0"/>
              <a:t>Acting</a:t>
            </a:r>
            <a:r>
              <a:rPr lang="pl-PL" dirty="0" smtClean="0"/>
              <a:t> </a:t>
            </a:r>
            <a:r>
              <a:rPr lang="en-GB" dirty="0" smtClean="0"/>
              <a:t>Deputy </a:t>
            </a:r>
            <a:r>
              <a:rPr lang="pl-PL" dirty="0"/>
              <a:t>H</a:t>
            </a:r>
            <a:r>
              <a:rPr lang="en-GB" dirty="0" err="1" smtClean="0"/>
              <a:t>ead</a:t>
            </a:r>
            <a:r>
              <a:rPr lang="en-GB" dirty="0" smtClean="0"/>
              <a:t> </a:t>
            </a:r>
            <a:r>
              <a:rPr lang="en-GB" dirty="0"/>
              <a:t>for </a:t>
            </a:r>
            <a:r>
              <a:rPr lang="pl-PL" dirty="0" smtClean="0"/>
              <a:t>S</a:t>
            </a:r>
            <a:r>
              <a:rPr lang="en-GB" dirty="0" err="1" smtClean="0"/>
              <a:t>tudent</a:t>
            </a:r>
            <a:r>
              <a:rPr lang="en-GB" dirty="0" smtClean="0"/>
              <a:t> </a:t>
            </a:r>
            <a:r>
              <a:rPr lang="pl-PL" dirty="0" smtClean="0"/>
              <a:t>A</a:t>
            </a:r>
            <a:r>
              <a:rPr lang="en-GB" dirty="0" err="1" smtClean="0"/>
              <a:t>ffairs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smtClean="0"/>
              <a:t>IFA</a:t>
            </a:r>
            <a:r>
              <a:rPr lang="en-GB" dirty="0" smtClean="0"/>
              <a:t> </a:t>
            </a:r>
            <a:r>
              <a:rPr lang="en-GB" dirty="0"/>
              <a:t>office: room 102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Ul</a:t>
            </a:r>
            <a:r>
              <a:rPr lang="en-GB" dirty="0"/>
              <a:t>. </a:t>
            </a:r>
            <a:r>
              <a:rPr lang="en-GB" dirty="0" err="1"/>
              <a:t>Kuźnicza</a:t>
            </a:r>
            <a:r>
              <a:rPr lang="en-GB" dirty="0"/>
              <a:t> 22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/>
              <a:t>Elżbieta</a:t>
            </a:r>
            <a:r>
              <a:rPr lang="en-GB" dirty="0" smtClean="0"/>
              <a:t> </a:t>
            </a:r>
            <a:r>
              <a:rPr lang="en-GB" dirty="0" err="1"/>
              <a:t>Cesarska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Ireneusz</a:t>
            </a:r>
            <a:r>
              <a:rPr lang="en-GB" dirty="0"/>
              <a:t> </a:t>
            </a:r>
            <a:r>
              <a:rPr lang="en-GB" dirty="0" err="1"/>
              <a:t>Kuboń</a:t>
            </a:r>
            <a:r>
              <a:rPr lang="en-GB" dirty="0"/>
              <a:t> (IT)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977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247800" y="445600"/>
            <a:ext cx="8648400" cy="9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The </a:t>
            </a:r>
            <a:r>
              <a:rPr lang="en-GB" sz="2400" dirty="0">
                <a:solidFill>
                  <a:srgbClr val="FFFF00"/>
                </a:solidFill>
              </a:rPr>
              <a:t>Regulations of Studies at the University of Wroclaw</a:t>
            </a:r>
            <a:endParaRPr sz="2400" dirty="0">
              <a:solidFill>
                <a:srgbClr val="FFFF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FFFF00"/>
                </a:solidFill>
              </a:rPr>
              <a:t>    (</a:t>
            </a:r>
            <a:r>
              <a:rPr lang="en-GB" sz="2400" dirty="0" err="1">
                <a:solidFill>
                  <a:srgbClr val="FFFF00"/>
                </a:solidFill>
              </a:rPr>
              <a:t>Regulamin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Studiów</a:t>
            </a:r>
            <a:r>
              <a:rPr lang="en-GB" sz="2400" dirty="0">
                <a:solidFill>
                  <a:srgbClr val="FFFF00"/>
                </a:solidFill>
              </a:rPr>
              <a:t> w </a:t>
            </a:r>
            <a:r>
              <a:rPr lang="en-GB" sz="2400" dirty="0" err="1">
                <a:solidFill>
                  <a:srgbClr val="FFFF00"/>
                </a:solidFill>
              </a:rPr>
              <a:t>Uniwersytecie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Wrocławskim</a:t>
            </a:r>
            <a:r>
              <a:rPr lang="en-GB" sz="2400" dirty="0">
                <a:solidFill>
                  <a:srgbClr val="FFFF00"/>
                </a:solidFill>
              </a:rPr>
              <a:t>)</a:t>
            </a:r>
            <a:endParaRPr sz="2400" dirty="0">
              <a:solidFill>
                <a:srgbClr val="FFFF00"/>
              </a:solidFill>
            </a:endParaRPr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87900" y="1424499"/>
            <a:ext cx="8368200" cy="34026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800" dirty="0" smtClean="0"/>
              <a:t>All  </a:t>
            </a:r>
            <a:r>
              <a:rPr lang="en-GB" sz="2800" dirty="0"/>
              <a:t>students should abide by The Regulations of Studies available </a:t>
            </a:r>
            <a:r>
              <a:rPr lang="en-GB" sz="2800" dirty="0" smtClean="0"/>
              <a:t>on</a:t>
            </a:r>
            <a:r>
              <a:rPr lang="pl-PL" sz="2800" dirty="0" smtClean="0"/>
              <a:t> the </a:t>
            </a:r>
            <a:r>
              <a:rPr lang="pl-PL" sz="2800" dirty="0" err="1" smtClean="0"/>
              <a:t>University’s</a:t>
            </a:r>
            <a:r>
              <a:rPr lang="en-GB" sz="2800" dirty="0" smtClean="0"/>
              <a:t> </a:t>
            </a:r>
            <a:r>
              <a:rPr lang="pl-PL" sz="2800" dirty="0" smtClean="0"/>
              <a:t>and </a:t>
            </a:r>
            <a:r>
              <a:rPr lang="en-GB" sz="2800" dirty="0" smtClean="0"/>
              <a:t>IFA’s website</a:t>
            </a:r>
            <a:r>
              <a:rPr lang="pl-PL" sz="2800" dirty="0" smtClean="0"/>
              <a:t>s</a:t>
            </a:r>
            <a:r>
              <a:rPr lang="en-GB" sz="2800" dirty="0" smtClean="0"/>
              <a:t> </a:t>
            </a:r>
            <a:r>
              <a:rPr lang="en-GB" sz="2800" dirty="0"/>
              <a:t>- a document containing all the information pertaining to your studies, such as the </a:t>
            </a:r>
            <a:r>
              <a:rPr lang="pl-PL" sz="2800" dirty="0" err="1" smtClean="0"/>
              <a:t>students</a:t>
            </a:r>
            <a:r>
              <a:rPr lang="pl-PL" sz="2800" dirty="0" smtClean="0"/>
              <a:t>’ </a:t>
            </a:r>
            <a:r>
              <a:rPr lang="en-GB" sz="2800" dirty="0" smtClean="0"/>
              <a:t>rights </a:t>
            </a:r>
            <a:r>
              <a:rPr lang="en-GB" sz="2800" dirty="0"/>
              <a:t>and obligations </a:t>
            </a:r>
            <a:r>
              <a:rPr lang="en-GB" sz="2800" dirty="0" smtClean="0"/>
              <a:t>or </a:t>
            </a:r>
            <a:r>
              <a:rPr lang="en-GB" sz="2800" dirty="0"/>
              <a:t>the graduation </a:t>
            </a:r>
            <a:r>
              <a:rPr lang="en-GB" sz="2800" dirty="0" smtClean="0"/>
              <a:t>procedure</a:t>
            </a:r>
            <a:r>
              <a:rPr lang="pl-PL" sz="2800" dirty="0" smtClean="0"/>
              <a:t>s</a:t>
            </a:r>
            <a:r>
              <a:rPr lang="en-GB" sz="2800" dirty="0" smtClean="0"/>
              <a:t> </a:t>
            </a:r>
            <a:r>
              <a:rPr lang="en-GB" sz="2800" dirty="0"/>
              <a:t>and conditions.</a:t>
            </a:r>
            <a:r>
              <a:rPr lang="en-GB" dirty="0"/>
              <a:t> 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87900" y="261725"/>
            <a:ext cx="8368200" cy="68457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smtClean="0"/>
              <a:t>The </a:t>
            </a:r>
            <a:r>
              <a:rPr lang="en-GB" sz="2800" dirty="0"/>
              <a:t>Regulations of </a:t>
            </a:r>
            <a:r>
              <a:rPr lang="en-GB" sz="2800" dirty="0" smtClean="0"/>
              <a:t>Studies</a:t>
            </a:r>
            <a:r>
              <a:rPr lang="pl-PL" sz="2800" dirty="0"/>
              <a:t> </a:t>
            </a:r>
            <a:r>
              <a:rPr lang="pl-PL" sz="2800" dirty="0" smtClean="0"/>
              <a:t>-</a:t>
            </a:r>
            <a:r>
              <a:rPr lang="en-GB" sz="2800" dirty="0" smtClean="0"/>
              <a:t> </a:t>
            </a:r>
            <a:r>
              <a:rPr lang="en-GB" sz="2800" dirty="0"/>
              <a:t>important </a:t>
            </a:r>
            <a:r>
              <a:rPr lang="pl-PL" sz="2800" dirty="0" err="1" smtClean="0"/>
              <a:t>issues</a:t>
            </a:r>
            <a:endParaRPr sz="2800" dirty="0"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233916" y="946298"/>
            <a:ext cx="8522184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en-GB" sz="2400" dirty="0" smtClean="0"/>
              <a:t>To </a:t>
            </a:r>
            <a:r>
              <a:rPr lang="en-GB" sz="2400" dirty="0"/>
              <a:t>obtain a </a:t>
            </a:r>
            <a:r>
              <a:rPr lang="en-GB" sz="2400" dirty="0" smtClean="0"/>
              <a:t>BA, </a:t>
            </a:r>
            <a:r>
              <a:rPr lang="pl-PL" sz="2400" dirty="0" smtClean="0"/>
              <a:t>the</a:t>
            </a:r>
            <a:r>
              <a:rPr lang="en-GB" sz="2400" dirty="0" smtClean="0"/>
              <a:t> </a:t>
            </a:r>
            <a:r>
              <a:rPr lang="en-GB" sz="2400" dirty="0"/>
              <a:t>student </a:t>
            </a:r>
            <a:r>
              <a:rPr lang="pl-PL" sz="2400" dirty="0" err="1" smtClean="0"/>
              <a:t>must</a:t>
            </a:r>
            <a:r>
              <a:rPr lang="en-GB" sz="2400" dirty="0" smtClean="0"/>
              <a:t> </a:t>
            </a:r>
            <a:r>
              <a:rPr lang="en-GB" sz="2400" dirty="0"/>
              <a:t>earn 180 ECTS points, 60 ECTS points per year, (±)30 per semester. </a:t>
            </a:r>
            <a:r>
              <a:rPr lang="en-GB" sz="2400" dirty="0">
                <a:solidFill>
                  <a:schemeClr val="tx1"/>
                </a:solidFill>
              </a:rPr>
              <a:t>There is a maximum </a:t>
            </a:r>
            <a:r>
              <a:rPr lang="pl-PL" sz="2400" dirty="0">
                <a:solidFill>
                  <a:srgbClr val="FFFF00"/>
                </a:solidFill>
              </a:rPr>
              <a:t>6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>
                <a:solidFill>
                  <a:srgbClr val="FFFF00"/>
                </a:solidFill>
              </a:rPr>
              <a:t>point deficit tolerance </a:t>
            </a:r>
            <a:r>
              <a:rPr lang="pl-PL" sz="2400" dirty="0" err="1" smtClean="0">
                <a:solidFill>
                  <a:schemeClr val="tx1"/>
                </a:solidFill>
              </a:rPr>
              <a:t>each</a:t>
            </a:r>
            <a:r>
              <a:rPr lang="en-GB" sz="2400" dirty="0" smtClean="0">
                <a:solidFill>
                  <a:schemeClr val="tx1"/>
                </a:solidFill>
              </a:rPr>
              <a:t> semester</a:t>
            </a:r>
            <a:r>
              <a:rPr lang="en-GB" sz="2400" dirty="0" smtClean="0"/>
              <a:t>, </a:t>
            </a:r>
            <a:r>
              <a:rPr lang="en-GB" sz="2400" dirty="0">
                <a:solidFill>
                  <a:srgbClr val="FFFF00"/>
                </a:solidFill>
              </a:rPr>
              <a:t>which applies only to the courses that are </a:t>
            </a:r>
            <a:r>
              <a:rPr lang="en-GB" sz="2400" b="1" dirty="0">
                <a:solidFill>
                  <a:srgbClr val="FFFF00"/>
                </a:solidFill>
              </a:rPr>
              <a:t>not continued </a:t>
            </a:r>
            <a:r>
              <a:rPr lang="en-GB" sz="2400" dirty="0">
                <a:solidFill>
                  <a:srgbClr val="FFFF00"/>
                </a:solidFill>
              </a:rPr>
              <a:t>in the following semester</a:t>
            </a:r>
            <a:r>
              <a:rPr lang="en-GB" sz="2400" dirty="0" smtClean="0"/>
              <a:t>.</a:t>
            </a:r>
            <a:r>
              <a:rPr lang="pl-PL" sz="2400" dirty="0" smtClean="0"/>
              <a:t> </a:t>
            </a:r>
            <a:r>
              <a:rPr lang="en-GB" sz="2400" dirty="0"/>
              <a:t>If a student fails a continued course, he/she is re-enrolled in the same semester and can take a maximum of 3 subjects from the higher semester. In each of these cases, </a:t>
            </a:r>
            <a:r>
              <a:rPr lang="pl-PL" sz="2400" dirty="0"/>
              <a:t>t</a:t>
            </a:r>
            <a:r>
              <a:rPr lang="pl-PL" sz="2400" dirty="0" smtClean="0"/>
              <a:t>he student</a:t>
            </a:r>
            <a:r>
              <a:rPr lang="en-GB" sz="2400" dirty="0" smtClean="0"/>
              <a:t> </a:t>
            </a:r>
            <a:r>
              <a:rPr lang="pl-PL" sz="2400" dirty="0" err="1" smtClean="0"/>
              <a:t>must</a:t>
            </a:r>
            <a:r>
              <a:rPr lang="pl-PL" sz="2400" dirty="0" smtClean="0"/>
              <a:t> </a:t>
            </a:r>
            <a:r>
              <a:rPr lang="en-GB" sz="2400" dirty="0" smtClean="0"/>
              <a:t>submit </a:t>
            </a:r>
            <a:r>
              <a:rPr lang="en-GB" sz="2400" dirty="0"/>
              <a:t>an </a:t>
            </a:r>
            <a:r>
              <a:rPr lang="en-GB" sz="2400" dirty="0" smtClean="0"/>
              <a:t>application </a:t>
            </a:r>
            <a:r>
              <a:rPr lang="pl-PL" sz="2400" dirty="0" smtClean="0"/>
              <a:t>by </a:t>
            </a:r>
            <a:r>
              <a:rPr lang="en-GB" sz="2400" dirty="0" smtClean="0"/>
              <a:t>the </a:t>
            </a:r>
            <a:r>
              <a:rPr lang="en-GB" sz="2400" dirty="0"/>
              <a:t>end of the retake </a:t>
            </a:r>
            <a:r>
              <a:rPr lang="pl-PL" sz="2400" dirty="0" err="1" smtClean="0"/>
              <a:t>exam</a:t>
            </a:r>
            <a:r>
              <a:rPr lang="pl-PL" sz="2400" dirty="0" smtClean="0"/>
              <a:t> </a:t>
            </a:r>
            <a:r>
              <a:rPr lang="en-GB" sz="2400" dirty="0" smtClean="0"/>
              <a:t>session</a:t>
            </a:r>
            <a:r>
              <a:rPr lang="en-GB" sz="2400" dirty="0"/>
              <a:t>.</a:t>
            </a:r>
            <a:endParaRPr lang="pl-PL" sz="2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Application forms</a:t>
            </a:r>
            <a:endParaRPr dirty="0"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387900" y="1428050"/>
            <a:ext cx="8368200" cy="33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800" dirty="0" smtClean="0"/>
              <a:t>To </a:t>
            </a:r>
            <a:r>
              <a:rPr lang="pl-PL" sz="2800" dirty="0" err="1" smtClean="0"/>
              <a:t>repeat</a:t>
            </a:r>
            <a:r>
              <a:rPr lang="en-GB" sz="2800" dirty="0" smtClean="0"/>
              <a:t> </a:t>
            </a:r>
            <a:r>
              <a:rPr lang="en-GB" sz="2800" dirty="0"/>
              <a:t>a course or an </a:t>
            </a:r>
            <a:r>
              <a:rPr lang="en-GB" sz="2800" dirty="0" smtClean="0"/>
              <a:t>exam</a:t>
            </a:r>
            <a:r>
              <a:rPr lang="pl-PL" sz="2800" dirty="0" smtClean="0"/>
              <a:t>, the student</a:t>
            </a:r>
            <a:r>
              <a:rPr lang="en-GB" sz="2800" dirty="0" smtClean="0"/>
              <a:t> </a:t>
            </a:r>
            <a:r>
              <a:rPr lang="en-GB" sz="2800" dirty="0"/>
              <a:t>will have to submit an </a:t>
            </a:r>
            <a:r>
              <a:rPr lang="en-GB" sz="2800" dirty="0" smtClean="0"/>
              <a:t>application </a:t>
            </a:r>
            <a:r>
              <a:rPr lang="en-GB" sz="2800" dirty="0"/>
              <a:t>BY THE END OF THE RE-TAKE EXAMINATION </a:t>
            </a:r>
            <a:r>
              <a:rPr lang="en-GB" sz="2800" dirty="0" smtClean="0"/>
              <a:t>SESSION.</a:t>
            </a:r>
            <a:endParaRPr sz="2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smtClean="0"/>
              <a:t>Application </a:t>
            </a:r>
            <a:r>
              <a:rPr lang="en-GB" sz="2400" dirty="0"/>
              <a:t>forms are available on the website</a:t>
            </a:r>
            <a:r>
              <a:rPr lang="en-GB" sz="2400" dirty="0" smtClean="0"/>
              <a:t>:</a:t>
            </a:r>
            <a:endParaRPr lang="pl-PL" sz="2400" dirty="0" smtClean="0"/>
          </a:p>
          <a:p>
            <a:pPr marL="0" lvl="0" indent="0">
              <a:buNone/>
            </a:pPr>
            <a:r>
              <a:rPr lang="pl-PL" sz="2400" dirty="0">
                <a:hlinkClick r:id="rId3"/>
              </a:rPr>
              <a:t>https://</a:t>
            </a:r>
            <a:r>
              <a:rPr lang="pl-PL" sz="2400" dirty="0" smtClean="0">
                <a:hlinkClick r:id="rId3"/>
              </a:rPr>
              <a:t>neofilologia.uwr.edu.pl/studenci/wzory-wnioskow</a:t>
            </a:r>
            <a:r>
              <a:rPr lang="pl-PL" sz="2400" dirty="0" smtClean="0"/>
              <a:t>/</a:t>
            </a: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691116" y="276446"/>
            <a:ext cx="7677084" cy="76554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 smtClean="0"/>
              <a:t>The </a:t>
            </a:r>
            <a:r>
              <a:rPr lang="en-GB" sz="2800" dirty="0"/>
              <a:t>Regulations of </a:t>
            </a:r>
            <a:r>
              <a:rPr lang="en-GB" sz="2800" dirty="0" smtClean="0"/>
              <a:t>Studies</a:t>
            </a:r>
            <a:r>
              <a:rPr lang="pl-PL" sz="2800" dirty="0"/>
              <a:t> </a:t>
            </a:r>
            <a:r>
              <a:rPr lang="pl-PL" sz="2800" dirty="0" smtClean="0"/>
              <a:t>- </a:t>
            </a:r>
            <a:r>
              <a:rPr lang="en-GB" sz="2800" dirty="0" smtClean="0"/>
              <a:t>important </a:t>
            </a:r>
            <a:r>
              <a:rPr lang="pl-PL" sz="2800" dirty="0" err="1" smtClean="0"/>
              <a:t>issues</a:t>
            </a:r>
            <a:endParaRPr sz="2800" dirty="0"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387900" y="1375725"/>
            <a:ext cx="8368200" cy="32600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GB" sz="2000" b="1" dirty="0" smtClean="0">
                <a:solidFill>
                  <a:srgbClr val="FFFF00"/>
                </a:solidFill>
              </a:rPr>
              <a:t>All </a:t>
            </a:r>
            <a:r>
              <a:rPr lang="en-GB" sz="2000" b="1" dirty="0">
                <a:solidFill>
                  <a:srgbClr val="FFFF00"/>
                </a:solidFill>
              </a:rPr>
              <a:t>students </a:t>
            </a:r>
            <a:r>
              <a:rPr lang="pl-PL" sz="2000" b="1" dirty="0" err="1" smtClean="0">
                <a:solidFill>
                  <a:srgbClr val="FFFF00"/>
                </a:solidFill>
              </a:rPr>
              <a:t>must</a:t>
            </a:r>
            <a:r>
              <a:rPr lang="en-GB" sz="2000" b="1" dirty="0" smtClean="0">
                <a:solidFill>
                  <a:srgbClr val="FFFF00"/>
                </a:solidFill>
              </a:rPr>
              <a:t> </a:t>
            </a:r>
            <a:r>
              <a:rPr lang="en-GB" sz="2000" b="1" dirty="0">
                <a:solidFill>
                  <a:srgbClr val="FFFF00"/>
                </a:solidFill>
              </a:rPr>
              <a:t>obtain a passing grade in all </a:t>
            </a:r>
            <a:r>
              <a:rPr lang="pl-PL" sz="2000" b="1" dirty="0" err="1" smtClean="0">
                <a:solidFill>
                  <a:srgbClr val="FFFF00"/>
                </a:solidFill>
              </a:rPr>
              <a:t>courses</a:t>
            </a:r>
            <a:r>
              <a:rPr lang="pl-PL" sz="2000" b="1" dirty="0" smtClean="0">
                <a:solidFill>
                  <a:srgbClr val="FFFF00"/>
                </a:solidFill>
              </a:rPr>
              <a:t>, </a:t>
            </a:r>
            <a:r>
              <a:rPr lang="pl-PL" sz="2000" b="1" dirty="0" err="1" smtClean="0">
                <a:solidFill>
                  <a:srgbClr val="FFFF00"/>
                </a:solidFill>
              </a:rPr>
              <a:t>except</a:t>
            </a:r>
            <a:r>
              <a:rPr lang="pl-PL" sz="2000" b="1" dirty="0" smtClean="0">
                <a:solidFill>
                  <a:srgbClr val="FFFF00"/>
                </a:solidFill>
              </a:rPr>
              <a:t> for l</a:t>
            </a:r>
            <a:r>
              <a:rPr lang="en-GB" sz="2000" b="1" dirty="0" err="1" smtClean="0">
                <a:solidFill>
                  <a:srgbClr val="FFFF00"/>
                </a:solidFill>
              </a:rPr>
              <a:t>ectures</a:t>
            </a:r>
            <a:r>
              <a:rPr lang="en-GB" sz="2000" b="1" dirty="0" smtClean="0">
                <a:solidFill>
                  <a:srgbClr val="FFFF00"/>
                </a:solidFill>
              </a:rPr>
              <a:t> </a:t>
            </a:r>
            <a:r>
              <a:rPr lang="pl-PL" sz="2000" b="1" dirty="0" err="1" smtClean="0">
                <a:solidFill>
                  <a:srgbClr val="FFFF00"/>
                </a:solidFill>
              </a:rPr>
              <a:t>that</a:t>
            </a:r>
            <a:r>
              <a:rPr lang="en-GB" sz="2000" b="1" dirty="0" smtClean="0">
                <a:solidFill>
                  <a:srgbClr val="FFFF00"/>
                </a:solidFill>
              </a:rPr>
              <a:t> end </a:t>
            </a:r>
            <a:r>
              <a:rPr lang="en-GB" sz="2000" b="1" dirty="0">
                <a:solidFill>
                  <a:srgbClr val="FFFF00"/>
                </a:solidFill>
              </a:rPr>
              <a:t>with an </a:t>
            </a:r>
            <a:r>
              <a:rPr lang="en-GB" sz="2000" b="1" dirty="0" smtClean="0">
                <a:solidFill>
                  <a:srgbClr val="FFFF00"/>
                </a:solidFill>
              </a:rPr>
              <a:t>exam</a:t>
            </a:r>
            <a:r>
              <a:rPr lang="pl-PL" sz="2000" b="1" dirty="0" smtClean="0">
                <a:solidFill>
                  <a:srgbClr val="FFFF00"/>
                </a:solidFill>
              </a:rPr>
              <a:t>,</a:t>
            </a:r>
            <a:r>
              <a:rPr lang="en-GB" sz="2000" b="1" dirty="0" smtClean="0">
                <a:solidFill>
                  <a:srgbClr val="FFFF00"/>
                </a:solidFill>
              </a:rPr>
              <a:t> </a:t>
            </a:r>
            <a:r>
              <a:rPr lang="pl-PL" sz="2000" b="1" dirty="0" smtClean="0">
                <a:solidFill>
                  <a:srgbClr val="FFFF00"/>
                </a:solidFill>
              </a:rPr>
              <a:t>by</a:t>
            </a:r>
            <a:r>
              <a:rPr lang="en-GB" sz="2000" b="1" dirty="0" smtClean="0">
                <a:solidFill>
                  <a:srgbClr val="FFFF00"/>
                </a:solidFill>
              </a:rPr>
              <a:t> the</a:t>
            </a:r>
            <a:r>
              <a:rPr lang="pl-PL" sz="2000" b="1" dirty="0" smtClean="0">
                <a:solidFill>
                  <a:srgbClr val="FFFF00"/>
                </a:solidFill>
              </a:rPr>
              <a:t> </a:t>
            </a:r>
            <a:r>
              <a:rPr lang="pl-PL" sz="2000" b="1" dirty="0" err="1" smtClean="0">
                <a:solidFill>
                  <a:srgbClr val="FFFF00"/>
                </a:solidFill>
              </a:rPr>
              <a:t>begining</a:t>
            </a:r>
            <a:r>
              <a:rPr lang="pl-PL" sz="2000" b="1" dirty="0" smtClean="0">
                <a:solidFill>
                  <a:srgbClr val="FFFF00"/>
                </a:solidFill>
              </a:rPr>
              <a:t> of the</a:t>
            </a:r>
            <a:r>
              <a:rPr lang="en-GB" sz="2000" b="1" dirty="0" smtClean="0">
                <a:solidFill>
                  <a:srgbClr val="FFFF00"/>
                </a:solidFill>
              </a:rPr>
              <a:t> </a:t>
            </a:r>
            <a:r>
              <a:rPr lang="en-GB" sz="2000" b="1" dirty="0">
                <a:solidFill>
                  <a:srgbClr val="FFFF00"/>
                </a:solidFill>
              </a:rPr>
              <a:t>examination </a:t>
            </a:r>
            <a:r>
              <a:rPr lang="en-GB" sz="2000" b="1" dirty="0" smtClean="0">
                <a:solidFill>
                  <a:srgbClr val="FFFF00"/>
                </a:solidFill>
              </a:rPr>
              <a:t>session. </a:t>
            </a:r>
            <a:r>
              <a:rPr lang="pl-PL" sz="2000" dirty="0" smtClean="0"/>
              <a:t>In </a:t>
            </a:r>
            <a:r>
              <a:rPr lang="pl-PL" sz="2000" dirty="0" err="1" smtClean="0"/>
              <a:t>justified</a:t>
            </a:r>
            <a:r>
              <a:rPr lang="pl-PL" sz="2000" dirty="0" smtClean="0"/>
              <a:t> </a:t>
            </a:r>
            <a:r>
              <a:rPr lang="pl-PL" sz="2000" dirty="0" err="1" smtClean="0"/>
              <a:t>cases</a:t>
            </a:r>
            <a:r>
              <a:rPr lang="pl-PL" sz="2000" dirty="0" smtClean="0"/>
              <a:t> (</a:t>
            </a:r>
            <a:r>
              <a:rPr lang="pl-PL" sz="2000" dirty="0" err="1" smtClean="0"/>
              <a:t>e.g</a:t>
            </a:r>
            <a:r>
              <a:rPr lang="pl-PL" sz="2000" dirty="0" smtClean="0"/>
              <a:t>. </a:t>
            </a:r>
            <a:r>
              <a:rPr lang="pl-PL" sz="2000" dirty="0" err="1" smtClean="0"/>
              <a:t>long</a:t>
            </a:r>
            <a:r>
              <a:rPr lang="pl-PL" sz="2000" dirty="0" smtClean="0"/>
              <a:t>-term </a:t>
            </a:r>
            <a:r>
              <a:rPr lang="pl-PL" sz="2000" dirty="0" err="1" smtClean="0"/>
              <a:t>illness</a:t>
            </a:r>
            <a:r>
              <a:rPr lang="pl-PL" sz="2000" dirty="0" smtClean="0"/>
              <a:t>, </a:t>
            </a:r>
            <a:r>
              <a:rPr lang="pl-PL" sz="2000" dirty="0" err="1" smtClean="0"/>
              <a:t>hospital</a:t>
            </a:r>
            <a:r>
              <a:rPr lang="pl-PL" sz="2000" dirty="0" smtClean="0"/>
              <a:t> </a:t>
            </a:r>
            <a:r>
              <a:rPr lang="pl-PL" sz="2000" dirty="0" err="1" smtClean="0"/>
              <a:t>stay</a:t>
            </a:r>
            <a:r>
              <a:rPr lang="pl-PL" sz="2000" dirty="0" smtClean="0"/>
              <a:t>, </a:t>
            </a:r>
            <a:r>
              <a:rPr lang="pl-PL" sz="2000" dirty="0" err="1" smtClean="0"/>
              <a:t>etc</a:t>
            </a:r>
            <a:r>
              <a:rPr lang="pl-PL" sz="2000" dirty="0" smtClean="0"/>
              <a:t>), the student </a:t>
            </a:r>
            <a:r>
              <a:rPr lang="pl-PL" sz="2000" dirty="0" err="1" smtClean="0"/>
              <a:t>can</a:t>
            </a:r>
            <a:r>
              <a:rPr lang="pl-PL" sz="2000" dirty="0" smtClean="0"/>
              <a:t> </a:t>
            </a:r>
            <a:r>
              <a:rPr lang="pl-PL" sz="2000" dirty="0" err="1" smtClean="0"/>
              <a:t>request</a:t>
            </a:r>
            <a:r>
              <a:rPr lang="pl-PL" sz="2000" dirty="0" smtClean="0"/>
              <a:t> </a:t>
            </a:r>
            <a:r>
              <a:rPr lang="pl-PL" sz="2000" dirty="0" err="1" smtClean="0"/>
              <a:t>an</a:t>
            </a:r>
            <a:r>
              <a:rPr lang="pl-PL" sz="2000" dirty="0" smtClean="0"/>
              <a:t> </a:t>
            </a:r>
            <a:r>
              <a:rPr lang="pl-PL" sz="2000" dirty="0" err="1" smtClean="0"/>
              <a:t>extension</a:t>
            </a:r>
            <a:r>
              <a:rPr lang="pl-PL" sz="2000" dirty="0" smtClean="0"/>
              <a:t> of the deadline (no </a:t>
            </a:r>
            <a:r>
              <a:rPr lang="pl-PL" sz="2000" dirty="0" err="1" smtClean="0"/>
              <a:t>later</a:t>
            </a:r>
            <a:r>
              <a:rPr lang="pl-PL" sz="2000" dirty="0" smtClean="0"/>
              <a:t> </a:t>
            </a:r>
            <a:r>
              <a:rPr lang="pl-PL" sz="2000" dirty="0" err="1" smtClean="0"/>
              <a:t>though</a:t>
            </a:r>
            <a:r>
              <a:rPr lang="pl-PL" sz="2000" dirty="0" smtClean="0"/>
              <a:t> </a:t>
            </a:r>
            <a:r>
              <a:rPr lang="pl-PL" sz="2000" dirty="0" err="1" smtClean="0"/>
              <a:t>than</a:t>
            </a:r>
            <a:r>
              <a:rPr lang="pl-PL" sz="2000" dirty="0" smtClean="0"/>
              <a:t> the end of the </a:t>
            </a:r>
            <a:r>
              <a:rPr lang="pl-PL" sz="2000" dirty="0" err="1" smtClean="0"/>
              <a:t>examination</a:t>
            </a:r>
            <a:r>
              <a:rPr lang="pl-PL" sz="2000" dirty="0" smtClean="0"/>
              <a:t> </a:t>
            </a:r>
            <a:r>
              <a:rPr lang="pl-PL" sz="2000" dirty="0" err="1" smtClean="0"/>
              <a:t>session</a:t>
            </a:r>
            <a:r>
              <a:rPr lang="pl-PL" sz="2000" dirty="0" smtClean="0"/>
              <a:t>) by </a:t>
            </a:r>
            <a:r>
              <a:rPr lang="pl-PL" sz="2000" dirty="0" err="1" smtClean="0"/>
              <a:t>applying</a:t>
            </a:r>
            <a:r>
              <a:rPr lang="pl-PL" sz="2000" dirty="0" smtClean="0"/>
              <a:t> to the Vice-Dean for </a:t>
            </a:r>
            <a:r>
              <a:rPr lang="pl-PL" sz="2000" dirty="0" err="1" smtClean="0"/>
              <a:t>Teaching</a:t>
            </a:r>
            <a:r>
              <a:rPr lang="pl-PL" sz="2000" dirty="0" smtClean="0"/>
              <a:t>, prof. Natalia Paprocka. </a:t>
            </a: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1135</Words>
  <Application>Microsoft Office PowerPoint</Application>
  <PresentationFormat>Pokaz na ekranie (16:9)</PresentationFormat>
  <Paragraphs>100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Roboto</vt:lpstr>
      <vt:lpstr>Roboto Slab</vt:lpstr>
      <vt:lpstr>Marina</vt:lpstr>
      <vt:lpstr>Welcome to IFA </vt:lpstr>
      <vt:lpstr>Wydział Neofilologii (Faculty of Languages, Literatures and Cultures)</vt:lpstr>
      <vt:lpstr>Dean’s office</vt:lpstr>
      <vt:lpstr>Dean’s office: opening hours</vt:lpstr>
      <vt:lpstr>Institute of English Studies</vt:lpstr>
      <vt:lpstr>The Regulations of Studies at the University of Wroclaw     (Regulamin Studiów w Uniwersytecie Wrocławskim)</vt:lpstr>
      <vt:lpstr>The Regulations of Studies - important issues</vt:lpstr>
      <vt:lpstr>Application forms</vt:lpstr>
      <vt:lpstr>The Regulations of Studies - important issues</vt:lpstr>
      <vt:lpstr>The program of studies  (available at https://ifa.uwr.edu.pl/)</vt:lpstr>
      <vt:lpstr>Foreign language course</vt:lpstr>
      <vt:lpstr>The compulsory Polish language course  for foreign students</vt:lpstr>
      <vt:lpstr>USOS</vt:lpstr>
      <vt:lpstr>The syllabi</vt:lpstr>
      <vt:lpstr>Compulsory health and safety training </vt:lpstr>
      <vt:lpstr>The library</vt:lpstr>
      <vt:lpstr>The library training login instructions</vt:lpstr>
      <vt:lpstr>About our website: https://ifa.uwr.edu.pl/</vt:lpstr>
      <vt:lpstr>Log in to your university e-mail account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Witamy w IFA Welcome to our Institute </dc:title>
  <cp:lastModifiedBy>Maja Lubańska</cp:lastModifiedBy>
  <cp:revision>40</cp:revision>
  <dcterms:modified xsi:type="dcterms:W3CDTF">2024-11-07T18:21:28Z</dcterms:modified>
</cp:coreProperties>
</file>