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42"/>
  </p:notesMasterIdLst>
  <p:sldIdLst>
    <p:sldId id="256" r:id="rId2"/>
    <p:sldId id="296" r:id="rId3"/>
    <p:sldId id="259" r:id="rId4"/>
    <p:sldId id="260" r:id="rId5"/>
    <p:sldId id="261" r:id="rId6"/>
    <p:sldId id="262" r:id="rId7"/>
    <p:sldId id="297" r:id="rId8"/>
    <p:sldId id="263" r:id="rId9"/>
    <p:sldId id="264" r:id="rId10"/>
    <p:sldId id="265" r:id="rId11"/>
    <p:sldId id="266" r:id="rId12"/>
    <p:sldId id="267" r:id="rId13"/>
    <p:sldId id="268" r:id="rId14"/>
    <p:sldId id="269" r:id="rId15"/>
    <p:sldId id="270" r:id="rId16"/>
    <p:sldId id="271" r:id="rId17"/>
    <p:sldId id="272" r:id="rId18"/>
    <p:sldId id="273" r:id="rId19"/>
    <p:sldId id="275" r:id="rId20"/>
    <p:sldId id="276" r:id="rId21"/>
    <p:sldId id="277" r:id="rId22"/>
    <p:sldId id="278" r:id="rId23"/>
    <p:sldId id="279" r:id="rId24"/>
    <p:sldId id="298" r:id="rId25"/>
    <p:sldId id="280" r:id="rId26"/>
    <p:sldId id="299" r:id="rId27"/>
    <p:sldId id="281" r:id="rId28"/>
    <p:sldId id="282" r:id="rId29"/>
    <p:sldId id="283" r:id="rId30"/>
    <p:sldId id="284" r:id="rId31"/>
    <p:sldId id="285" r:id="rId32"/>
    <p:sldId id="287" r:id="rId33"/>
    <p:sldId id="288" r:id="rId34"/>
    <p:sldId id="289" r:id="rId35"/>
    <p:sldId id="290" r:id="rId36"/>
    <p:sldId id="291" r:id="rId37"/>
    <p:sldId id="292" r:id="rId38"/>
    <p:sldId id="293" r:id="rId39"/>
    <p:sldId id="294" r:id="rId40"/>
    <p:sldId id="295" r:id="rId41"/>
  </p:sldIdLst>
  <p:sldSz cx="9144000" cy="5143500" type="screen16x9"/>
  <p:notesSz cx="6858000" cy="9144000"/>
  <p:embeddedFontLst>
    <p:embeddedFont>
      <p:font typeface="Roboto Slab" panose="020B0604020202020204" charset="0"/>
      <p:regular r:id="rId43"/>
      <p:bold r:id="rId44"/>
    </p:embeddedFont>
    <p:embeddedFont>
      <p:font typeface="Roboto" panose="020B0604020202020204" charset="0"/>
      <p:regular r:id="rId45"/>
      <p:bold r:id="rId46"/>
      <p:italic r:id="rId47"/>
      <p:boldItalic r:id="rId48"/>
    </p:embeddedFont>
    <p:embeddedFont>
      <p:font typeface="Calibri" panose="020F0502020204030204" pitchFamily="34" charset="0"/>
      <p:regular r:id="rId49"/>
      <p:bold r:id="rId50"/>
      <p:italic r:id="rId51"/>
      <p:boldItalic r:id="rId5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0" d="100"/>
          <a:sy n="90" d="100"/>
        </p:scale>
        <p:origin x="816"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font" Target="fonts/font5.fntdata"/><Relationship Id="rId50" Type="http://schemas.openxmlformats.org/officeDocument/2006/relationships/font" Target="fonts/font8.fntdata"/><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3.fntdata"/><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2.fntdata"/><Relationship Id="rId52"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1.fntdata"/><Relationship Id="rId48" Type="http://schemas.openxmlformats.org/officeDocument/2006/relationships/font" Target="fonts/font6.fntdata"/><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font" Target="fonts/font9.fntdata"/><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136c6cb6c3_0_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g136c6cb6c3_0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136c6cb6c3_0_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 name="Google Shape;128;g136c6cb6c3_0_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157d6eb811b_1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157d6eb811b_1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15e97ee870d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 name="Google Shape;140;g15e97ee870d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15e97ee870d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g15e97ee870d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25792fe9d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 name="Google Shape;152;g25792fe9d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6002748969_1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 name="Google Shape;158;g6002748969_1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157d6eb811b_1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 name="Google Shape;164;g157d6eb811b_1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6002748969_1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 name="Google Shape;176;g6002748969_1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25792fe9d3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 name="Google Shape;182;g25792fe9d3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15795f4eea0_6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g15795f4eea0_6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283429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136c6cb6c3_0_1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8" name="Google Shape;188;g136c6cb6c3_0_1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259258878f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 name="Google Shape;194;g259258878f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259258878f_1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 name="Google Shape;200;g259258878f_1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f137c75208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 name="Google Shape;206;gf137c75208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f137c75208_1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 name="Google Shape;212;gf137c75208_1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136c6cb6c3_0_1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 name="Google Shape;218;g136c6cb6c3_0_1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6002748969_1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4" name="Google Shape;224;g6002748969_1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g27e632b3563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0" name="Google Shape;230;g27e632b3563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g27e632b3563_0_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6" name="Google Shape;236;g27e632b3563_0_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g136c6cb6c3_0_1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8" name="Google Shape;248;g136c6cb6c3_0_1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157d6eb811b_1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157d6eb811b_1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g136c6cb6c3_0_1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4" name="Google Shape;254;g136c6cb6c3_0_1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g6002748969_1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0" name="Google Shape;260;g6002748969_1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g9dac9fc3bc_1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6" name="Google Shape;266;g9dac9fc3bc_1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gf5305d9739_4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2" name="Google Shape;272;gf5305d9739_4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g136c6cb6c3_0_1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8" name="Google Shape;278;g136c6cb6c3_0_1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g136c6cb6c3_0_1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4" name="Google Shape;284;g136c6cb6c3_0_1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g136c6cb6c3_0_2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0" name="Google Shape;290;g136c6cb6c3_0_2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g157d6eb811b_1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6" name="Google Shape;296;g157d6eb811b_1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15e97ee870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g15e97ee870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157d6eb811b_1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 name="Google Shape;92;g157d6eb811b_1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9af208c42a_1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9af208c42a_1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27e632b356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 name="Google Shape;104;g27e632b356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9af208c42a_1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9af208c42a_1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136c6cb6c3_0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136c6cb6c3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a:off x="1524800" y="672606"/>
            <a:ext cx="1081625" cy="1124950"/>
          </a:xfrm>
          <a:custGeom>
            <a:avLst/>
            <a:gdLst/>
            <a:ahLst/>
            <a:cxnLst/>
            <a:rect l="l" t="t" r="r" b="b"/>
            <a:pathLst>
              <a:path w="43265" h="44998" extrusionOk="0">
                <a:moveTo>
                  <a:pt x="0" y="44998"/>
                </a:moveTo>
                <a:lnTo>
                  <a:pt x="0" y="0"/>
                </a:lnTo>
                <a:lnTo>
                  <a:pt x="43265" y="0"/>
                </a:lnTo>
              </a:path>
            </a:pathLst>
          </a:custGeom>
          <a:noFill/>
          <a:ln w="28575" cap="flat" cmpd="sng">
            <a:solidFill>
              <a:schemeClr val="accent5"/>
            </a:solidFill>
            <a:prstDash val="solid"/>
            <a:miter lim="8000"/>
            <a:headEnd type="none" w="sm" len="sm"/>
            <a:tailEnd type="none" w="sm" len="sm"/>
          </a:ln>
        </p:spPr>
      </p:sp>
      <p:sp>
        <p:nvSpPr>
          <p:cNvPr id="11" name="Google Shape;11;p2"/>
          <p:cNvSpPr/>
          <p:nvPr/>
        </p:nvSpPr>
        <p:spPr>
          <a:xfrm rot="10800000">
            <a:off x="6537563" y="3342925"/>
            <a:ext cx="1081625" cy="1124950"/>
          </a:xfrm>
          <a:custGeom>
            <a:avLst/>
            <a:gdLst/>
            <a:ahLst/>
            <a:cxnLst/>
            <a:rect l="l" t="t" r="r" b="b"/>
            <a:pathLst>
              <a:path w="43265" h="44998" extrusionOk="0">
                <a:moveTo>
                  <a:pt x="0" y="44998"/>
                </a:moveTo>
                <a:lnTo>
                  <a:pt x="0" y="0"/>
                </a:lnTo>
                <a:lnTo>
                  <a:pt x="43265" y="0"/>
                </a:lnTo>
              </a:path>
            </a:pathLst>
          </a:custGeom>
          <a:noFill/>
          <a:ln w="28575" cap="flat" cmpd="sng">
            <a:solidFill>
              <a:schemeClr val="accent5"/>
            </a:solidFill>
            <a:prstDash val="solid"/>
            <a:miter lim="8000"/>
            <a:headEnd type="none" w="sm" len="sm"/>
            <a:tailEnd type="none" w="sm" len="sm"/>
          </a:ln>
        </p:spPr>
      </p:sp>
      <p:cxnSp>
        <p:nvCxnSpPr>
          <p:cNvPr id="12" name="Google Shape;12;p2"/>
          <p:cNvCxnSpPr/>
          <p:nvPr/>
        </p:nvCxnSpPr>
        <p:spPr>
          <a:xfrm>
            <a:off x="4359602" y="2817464"/>
            <a:ext cx="424800" cy="0"/>
          </a:xfrm>
          <a:prstGeom prst="straightConnector1">
            <a:avLst/>
          </a:prstGeom>
          <a:noFill/>
          <a:ln w="38100" cap="flat" cmpd="sng">
            <a:solidFill>
              <a:schemeClr val="accent4"/>
            </a:solidFill>
            <a:prstDash val="solid"/>
            <a:round/>
            <a:headEnd type="none" w="sm" len="sm"/>
            <a:tailEnd type="none" w="sm" len="sm"/>
          </a:ln>
        </p:spPr>
      </p:cxnSp>
      <p:sp>
        <p:nvSpPr>
          <p:cNvPr id="13" name="Google Shape;13;p2"/>
          <p:cNvSpPr txBox="1">
            <a:spLocks noGrp="1"/>
          </p:cNvSpPr>
          <p:nvPr>
            <p:ph type="ctrTitle"/>
          </p:nvPr>
        </p:nvSpPr>
        <p:spPr>
          <a:xfrm>
            <a:off x="1680302" y="1188925"/>
            <a:ext cx="5783400" cy="1457400"/>
          </a:xfrm>
          <a:prstGeom prst="rect">
            <a:avLst/>
          </a:prstGeom>
        </p:spPr>
        <p:txBody>
          <a:bodyPr spcFirstLastPara="1" wrap="square" lIns="91425" tIns="91425" rIns="91425" bIns="91425" anchor="b" anchorCtr="0">
            <a:noAutofit/>
          </a:bodyPr>
          <a:lstStyle>
            <a:lvl1pPr lvl="0" algn="ctr">
              <a:spcBef>
                <a:spcPts val="0"/>
              </a:spcBef>
              <a:spcAft>
                <a:spcPts val="0"/>
              </a:spcAft>
              <a:buSzPts val="4000"/>
              <a:buNone/>
              <a:defRPr sz="4000"/>
            </a:lvl1pPr>
            <a:lvl2pPr lvl="1" algn="ctr">
              <a:spcBef>
                <a:spcPts val="0"/>
              </a:spcBef>
              <a:spcAft>
                <a:spcPts val="0"/>
              </a:spcAft>
              <a:buSzPts val="4000"/>
              <a:buNone/>
              <a:defRPr sz="4000"/>
            </a:lvl2pPr>
            <a:lvl3pPr lvl="2" algn="ctr">
              <a:spcBef>
                <a:spcPts val="0"/>
              </a:spcBef>
              <a:spcAft>
                <a:spcPts val="0"/>
              </a:spcAft>
              <a:buSzPts val="4000"/>
              <a:buNone/>
              <a:defRPr sz="4000"/>
            </a:lvl3pPr>
            <a:lvl4pPr lvl="3" algn="ctr">
              <a:spcBef>
                <a:spcPts val="0"/>
              </a:spcBef>
              <a:spcAft>
                <a:spcPts val="0"/>
              </a:spcAft>
              <a:buSzPts val="4000"/>
              <a:buNone/>
              <a:defRPr sz="4000"/>
            </a:lvl4pPr>
            <a:lvl5pPr lvl="4" algn="ctr">
              <a:spcBef>
                <a:spcPts val="0"/>
              </a:spcBef>
              <a:spcAft>
                <a:spcPts val="0"/>
              </a:spcAft>
              <a:buSzPts val="4000"/>
              <a:buNone/>
              <a:defRPr sz="4000"/>
            </a:lvl5pPr>
            <a:lvl6pPr lvl="5" algn="ctr">
              <a:spcBef>
                <a:spcPts val="0"/>
              </a:spcBef>
              <a:spcAft>
                <a:spcPts val="0"/>
              </a:spcAft>
              <a:buSzPts val="4000"/>
              <a:buNone/>
              <a:defRPr sz="4000"/>
            </a:lvl6pPr>
            <a:lvl7pPr lvl="6" algn="ctr">
              <a:spcBef>
                <a:spcPts val="0"/>
              </a:spcBef>
              <a:spcAft>
                <a:spcPts val="0"/>
              </a:spcAft>
              <a:buSzPts val="4000"/>
              <a:buNone/>
              <a:defRPr sz="4000"/>
            </a:lvl7pPr>
            <a:lvl8pPr lvl="7" algn="ctr">
              <a:spcBef>
                <a:spcPts val="0"/>
              </a:spcBef>
              <a:spcAft>
                <a:spcPts val="0"/>
              </a:spcAft>
              <a:buSzPts val="4000"/>
              <a:buNone/>
              <a:defRPr sz="4000"/>
            </a:lvl8pPr>
            <a:lvl9pPr lvl="8" algn="ctr">
              <a:spcBef>
                <a:spcPts val="0"/>
              </a:spcBef>
              <a:spcAft>
                <a:spcPts val="0"/>
              </a:spcAft>
              <a:buSzPts val="4000"/>
              <a:buNone/>
              <a:defRPr sz="4000"/>
            </a:lvl9pPr>
          </a:lstStyle>
          <a:p>
            <a:endParaRPr/>
          </a:p>
        </p:txBody>
      </p:sp>
      <p:sp>
        <p:nvSpPr>
          <p:cNvPr id="14" name="Google Shape;14;p2"/>
          <p:cNvSpPr txBox="1">
            <a:spLocks noGrp="1"/>
          </p:cNvSpPr>
          <p:nvPr>
            <p:ph type="subTitle" idx="1"/>
          </p:nvPr>
        </p:nvSpPr>
        <p:spPr>
          <a:xfrm>
            <a:off x="1680302" y="3049450"/>
            <a:ext cx="5783400" cy="9090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1pPr>
            <a:lvl2pPr lvl="1"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2pPr>
            <a:lvl3pPr lvl="2"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3pPr>
            <a:lvl4pPr lvl="3"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4pPr>
            <a:lvl5pPr lvl="4"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5pPr>
            <a:lvl6pPr lvl="5"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6pPr>
            <a:lvl7pPr lvl="6"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7pPr>
            <a:lvl8pPr lvl="7"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8pPr>
            <a:lvl9pPr lvl="8"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9pPr>
          </a:lstStyle>
          <a:p>
            <a:endParaRPr/>
          </a:p>
        </p:txBody>
      </p:sp>
      <p:sp>
        <p:nvSpPr>
          <p:cNvPr id="15" name="Google Shape;15;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2"/>
        <p:cNvGrpSpPr/>
        <p:nvPr/>
      </p:nvGrpSpPr>
      <p:grpSpPr>
        <a:xfrm>
          <a:off x="0" y="0"/>
          <a:ext cx="0" cy="0"/>
          <a:chOff x="0" y="0"/>
          <a:chExt cx="0" cy="0"/>
        </a:xfrm>
      </p:grpSpPr>
      <p:sp>
        <p:nvSpPr>
          <p:cNvPr id="53" name="Google Shape;53;p11"/>
          <p:cNvSpPr/>
          <p:nvPr/>
        </p:nvSpPr>
        <p:spPr>
          <a:xfrm>
            <a:off x="150" y="5076825"/>
            <a:ext cx="9143700" cy="666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11"/>
          <p:cNvSpPr txBox="1">
            <a:spLocks noGrp="1"/>
          </p:cNvSpPr>
          <p:nvPr>
            <p:ph type="title" hasCustomPrompt="1"/>
          </p:nvPr>
        </p:nvSpPr>
        <p:spPr>
          <a:xfrm>
            <a:off x="387900" y="1152450"/>
            <a:ext cx="8368200" cy="15384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accent5"/>
              </a:buClr>
              <a:buSzPts val="13000"/>
              <a:buNone/>
              <a:defRPr sz="13000">
                <a:solidFill>
                  <a:schemeClr val="accent5"/>
                </a:solidFill>
              </a:defRPr>
            </a:lvl1pPr>
            <a:lvl2pPr lvl="1" algn="ctr">
              <a:spcBef>
                <a:spcPts val="0"/>
              </a:spcBef>
              <a:spcAft>
                <a:spcPts val="0"/>
              </a:spcAft>
              <a:buClr>
                <a:schemeClr val="accent5"/>
              </a:buClr>
              <a:buSzPts val="13000"/>
              <a:buNone/>
              <a:defRPr sz="13000">
                <a:solidFill>
                  <a:schemeClr val="accent5"/>
                </a:solidFill>
              </a:defRPr>
            </a:lvl2pPr>
            <a:lvl3pPr lvl="2" algn="ctr">
              <a:spcBef>
                <a:spcPts val="0"/>
              </a:spcBef>
              <a:spcAft>
                <a:spcPts val="0"/>
              </a:spcAft>
              <a:buClr>
                <a:schemeClr val="accent5"/>
              </a:buClr>
              <a:buSzPts val="13000"/>
              <a:buNone/>
              <a:defRPr sz="13000">
                <a:solidFill>
                  <a:schemeClr val="accent5"/>
                </a:solidFill>
              </a:defRPr>
            </a:lvl3pPr>
            <a:lvl4pPr lvl="3" algn="ctr">
              <a:spcBef>
                <a:spcPts val="0"/>
              </a:spcBef>
              <a:spcAft>
                <a:spcPts val="0"/>
              </a:spcAft>
              <a:buClr>
                <a:schemeClr val="accent5"/>
              </a:buClr>
              <a:buSzPts val="13000"/>
              <a:buNone/>
              <a:defRPr sz="13000">
                <a:solidFill>
                  <a:schemeClr val="accent5"/>
                </a:solidFill>
              </a:defRPr>
            </a:lvl4pPr>
            <a:lvl5pPr lvl="4" algn="ctr">
              <a:spcBef>
                <a:spcPts val="0"/>
              </a:spcBef>
              <a:spcAft>
                <a:spcPts val="0"/>
              </a:spcAft>
              <a:buClr>
                <a:schemeClr val="accent5"/>
              </a:buClr>
              <a:buSzPts val="13000"/>
              <a:buNone/>
              <a:defRPr sz="13000">
                <a:solidFill>
                  <a:schemeClr val="accent5"/>
                </a:solidFill>
              </a:defRPr>
            </a:lvl5pPr>
            <a:lvl6pPr lvl="5" algn="ctr">
              <a:spcBef>
                <a:spcPts val="0"/>
              </a:spcBef>
              <a:spcAft>
                <a:spcPts val="0"/>
              </a:spcAft>
              <a:buClr>
                <a:schemeClr val="accent5"/>
              </a:buClr>
              <a:buSzPts val="13000"/>
              <a:buNone/>
              <a:defRPr sz="13000">
                <a:solidFill>
                  <a:schemeClr val="accent5"/>
                </a:solidFill>
              </a:defRPr>
            </a:lvl6pPr>
            <a:lvl7pPr lvl="6" algn="ctr">
              <a:spcBef>
                <a:spcPts val="0"/>
              </a:spcBef>
              <a:spcAft>
                <a:spcPts val="0"/>
              </a:spcAft>
              <a:buClr>
                <a:schemeClr val="accent5"/>
              </a:buClr>
              <a:buSzPts val="13000"/>
              <a:buNone/>
              <a:defRPr sz="13000">
                <a:solidFill>
                  <a:schemeClr val="accent5"/>
                </a:solidFill>
              </a:defRPr>
            </a:lvl7pPr>
            <a:lvl8pPr lvl="7" algn="ctr">
              <a:spcBef>
                <a:spcPts val="0"/>
              </a:spcBef>
              <a:spcAft>
                <a:spcPts val="0"/>
              </a:spcAft>
              <a:buClr>
                <a:schemeClr val="accent5"/>
              </a:buClr>
              <a:buSzPts val="13000"/>
              <a:buNone/>
              <a:defRPr sz="13000">
                <a:solidFill>
                  <a:schemeClr val="accent5"/>
                </a:solidFill>
              </a:defRPr>
            </a:lvl8pPr>
            <a:lvl9pPr lvl="8" algn="ctr">
              <a:spcBef>
                <a:spcPts val="0"/>
              </a:spcBef>
              <a:spcAft>
                <a:spcPts val="0"/>
              </a:spcAft>
              <a:buClr>
                <a:schemeClr val="accent5"/>
              </a:buClr>
              <a:buSzPts val="13000"/>
              <a:buNone/>
              <a:defRPr sz="13000">
                <a:solidFill>
                  <a:schemeClr val="accent5"/>
                </a:solidFill>
              </a:defRPr>
            </a:lvl9pPr>
          </a:lstStyle>
          <a:p>
            <a:r>
              <a:t>xx%</a:t>
            </a:r>
          </a:p>
        </p:txBody>
      </p:sp>
      <p:sp>
        <p:nvSpPr>
          <p:cNvPr id="55" name="Google Shape;55;p11"/>
          <p:cNvSpPr txBox="1">
            <a:spLocks noGrp="1"/>
          </p:cNvSpPr>
          <p:nvPr>
            <p:ph type="body" idx="1"/>
          </p:nvPr>
        </p:nvSpPr>
        <p:spPr>
          <a:xfrm>
            <a:off x="387900" y="2919450"/>
            <a:ext cx="8368200" cy="10716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56" name="Google Shape;56;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7"/>
        <p:cNvGrpSpPr/>
        <p:nvPr/>
      </p:nvGrpSpPr>
      <p:grpSpPr>
        <a:xfrm>
          <a:off x="0" y="0"/>
          <a:ext cx="0" cy="0"/>
          <a:chOff x="0" y="0"/>
          <a:chExt cx="0" cy="0"/>
        </a:xfrm>
      </p:grpSpPr>
      <p:sp>
        <p:nvSpPr>
          <p:cNvPr id="58" name="Google Shape;58;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6"/>
        <p:cNvGrpSpPr/>
        <p:nvPr/>
      </p:nvGrpSpPr>
      <p:grpSpPr>
        <a:xfrm>
          <a:off x="0" y="0"/>
          <a:ext cx="0" cy="0"/>
          <a:chOff x="0" y="0"/>
          <a:chExt cx="0" cy="0"/>
        </a:xfrm>
      </p:grpSpPr>
      <p:cxnSp>
        <p:nvCxnSpPr>
          <p:cNvPr id="17" name="Google Shape;17;p3"/>
          <p:cNvCxnSpPr/>
          <p:nvPr/>
        </p:nvCxnSpPr>
        <p:spPr>
          <a:xfrm>
            <a:off x="4359602" y="2817464"/>
            <a:ext cx="424800" cy="0"/>
          </a:xfrm>
          <a:prstGeom prst="straightConnector1">
            <a:avLst/>
          </a:prstGeom>
          <a:noFill/>
          <a:ln w="38100" cap="flat" cmpd="sng">
            <a:solidFill>
              <a:schemeClr val="accent4"/>
            </a:solidFill>
            <a:prstDash val="solid"/>
            <a:round/>
            <a:headEnd type="none" w="sm" len="sm"/>
            <a:tailEnd type="none" w="sm" len="sm"/>
          </a:ln>
        </p:spPr>
      </p:cxnSp>
      <p:sp>
        <p:nvSpPr>
          <p:cNvPr id="18" name="Google Shape;18;p3"/>
          <p:cNvSpPr txBox="1">
            <a:spLocks noGrp="1"/>
          </p:cNvSpPr>
          <p:nvPr>
            <p:ph type="title"/>
          </p:nvPr>
        </p:nvSpPr>
        <p:spPr>
          <a:xfrm>
            <a:off x="480750" y="1764950"/>
            <a:ext cx="8222100" cy="907500"/>
          </a:xfrm>
          <a:prstGeom prst="rect">
            <a:avLst/>
          </a:prstGeom>
        </p:spPr>
        <p:txBody>
          <a:bodyPr spcFirstLastPara="1" wrap="square" lIns="91425" tIns="91425" rIns="91425" bIns="91425" anchor="b" anchorCtr="0">
            <a:no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
        <p:nvSpPr>
          <p:cNvPr id="19" name="Google Shape;19;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0"/>
        <p:cNvGrpSpPr/>
        <p:nvPr/>
      </p:nvGrpSpPr>
      <p:grpSpPr>
        <a:xfrm>
          <a:off x="0" y="0"/>
          <a:ext cx="0" cy="0"/>
          <a:chOff x="0" y="0"/>
          <a:chExt cx="0" cy="0"/>
        </a:xfrm>
      </p:grpSpPr>
      <p:cxnSp>
        <p:nvCxnSpPr>
          <p:cNvPr id="21" name="Google Shape;21;p4"/>
          <p:cNvCxnSpPr/>
          <p:nvPr/>
        </p:nvCxnSpPr>
        <p:spPr>
          <a:xfrm>
            <a:off x="492563" y="1260284"/>
            <a:ext cx="424800" cy="0"/>
          </a:xfrm>
          <a:prstGeom prst="straightConnector1">
            <a:avLst/>
          </a:prstGeom>
          <a:noFill/>
          <a:ln w="38100" cap="flat" cmpd="sng">
            <a:solidFill>
              <a:schemeClr val="accent4"/>
            </a:solidFill>
            <a:prstDash val="solid"/>
            <a:round/>
            <a:headEnd type="none" w="sm" len="sm"/>
            <a:tailEnd type="none" w="sm" len="sm"/>
          </a:ln>
        </p:spPr>
      </p:cxnSp>
      <p:sp>
        <p:nvSpPr>
          <p:cNvPr id="22" name="Google Shape;22;p4"/>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3" name="Google Shape;23;p4"/>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4" name="Google Shape;24;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5"/>
        <p:cNvGrpSpPr/>
        <p:nvPr/>
      </p:nvGrpSpPr>
      <p:grpSpPr>
        <a:xfrm>
          <a:off x="0" y="0"/>
          <a:ext cx="0" cy="0"/>
          <a:chOff x="0" y="0"/>
          <a:chExt cx="0" cy="0"/>
        </a:xfrm>
      </p:grpSpPr>
      <p:cxnSp>
        <p:nvCxnSpPr>
          <p:cNvPr id="26" name="Google Shape;26;p5"/>
          <p:cNvCxnSpPr/>
          <p:nvPr/>
        </p:nvCxnSpPr>
        <p:spPr>
          <a:xfrm>
            <a:off x="492563" y="1260284"/>
            <a:ext cx="424800" cy="0"/>
          </a:xfrm>
          <a:prstGeom prst="straightConnector1">
            <a:avLst/>
          </a:prstGeom>
          <a:noFill/>
          <a:ln w="38100" cap="flat" cmpd="sng">
            <a:solidFill>
              <a:schemeClr val="accent4"/>
            </a:solidFill>
            <a:prstDash val="solid"/>
            <a:round/>
            <a:headEnd type="none" w="sm" len="sm"/>
            <a:tailEnd type="none" w="sm" len="sm"/>
          </a:ln>
        </p:spPr>
      </p:cxnSp>
      <p:sp>
        <p:nvSpPr>
          <p:cNvPr id="27" name="Google Shape;27;p5"/>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8" name="Google Shape;28;p5"/>
          <p:cNvSpPr txBox="1">
            <a:spLocks noGrp="1"/>
          </p:cNvSpPr>
          <p:nvPr>
            <p:ph type="body" idx="1"/>
          </p:nvPr>
        </p:nvSpPr>
        <p:spPr>
          <a:xfrm>
            <a:off x="387900" y="1489825"/>
            <a:ext cx="3999900" cy="30789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9" name="Google Shape;29;p5"/>
          <p:cNvSpPr txBox="1">
            <a:spLocks noGrp="1"/>
          </p:cNvSpPr>
          <p:nvPr>
            <p:ph type="body" idx="2"/>
          </p:nvPr>
        </p:nvSpPr>
        <p:spPr>
          <a:xfrm>
            <a:off x="4756200" y="1489825"/>
            <a:ext cx="3999900" cy="30789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0" name="Google Shape;30;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1"/>
        <p:cNvGrpSpPr/>
        <p:nvPr/>
      </p:nvGrpSpPr>
      <p:grpSpPr>
        <a:xfrm>
          <a:off x="0" y="0"/>
          <a:ext cx="0" cy="0"/>
          <a:chOff x="0" y="0"/>
          <a:chExt cx="0" cy="0"/>
        </a:xfrm>
      </p:grpSpPr>
      <p:sp>
        <p:nvSpPr>
          <p:cNvPr id="32" name="Google Shape;32;p6"/>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3" name="Google Shape;33;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4"/>
        <p:cNvGrpSpPr/>
        <p:nvPr/>
      </p:nvGrpSpPr>
      <p:grpSpPr>
        <a:xfrm>
          <a:off x="0" y="0"/>
          <a:ext cx="0" cy="0"/>
          <a:chOff x="0" y="0"/>
          <a:chExt cx="0" cy="0"/>
        </a:xfrm>
      </p:grpSpPr>
      <p:cxnSp>
        <p:nvCxnSpPr>
          <p:cNvPr id="35" name="Google Shape;35;p7"/>
          <p:cNvCxnSpPr/>
          <p:nvPr/>
        </p:nvCxnSpPr>
        <p:spPr>
          <a:xfrm>
            <a:off x="489218" y="1412277"/>
            <a:ext cx="331500" cy="0"/>
          </a:xfrm>
          <a:prstGeom prst="straightConnector1">
            <a:avLst/>
          </a:prstGeom>
          <a:noFill/>
          <a:ln w="38100" cap="flat" cmpd="sng">
            <a:solidFill>
              <a:schemeClr val="accent4"/>
            </a:solidFill>
            <a:prstDash val="solid"/>
            <a:round/>
            <a:headEnd type="none" w="sm" len="sm"/>
            <a:tailEnd type="none" w="sm" len="sm"/>
          </a:ln>
        </p:spPr>
      </p:cxnSp>
      <p:sp>
        <p:nvSpPr>
          <p:cNvPr id="36" name="Google Shape;36;p7"/>
          <p:cNvSpPr txBox="1">
            <a:spLocks noGrp="1"/>
          </p:cNvSpPr>
          <p:nvPr>
            <p:ph type="title"/>
          </p:nvPr>
        </p:nvSpPr>
        <p:spPr>
          <a:xfrm>
            <a:off x="3879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7" name="Google Shape;37;p7"/>
          <p:cNvSpPr txBox="1">
            <a:spLocks noGrp="1"/>
          </p:cNvSpPr>
          <p:nvPr>
            <p:ph type="body" idx="1"/>
          </p:nvPr>
        </p:nvSpPr>
        <p:spPr>
          <a:xfrm>
            <a:off x="387900" y="1594025"/>
            <a:ext cx="2808000" cy="26811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8" name="Google Shape;38;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9"/>
        <p:cNvGrpSpPr/>
        <p:nvPr/>
      </p:nvGrpSpPr>
      <p:grpSpPr>
        <a:xfrm>
          <a:off x="0" y="0"/>
          <a:ext cx="0" cy="0"/>
          <a:chOff x="0" y="0"/>
          <a:chExt cx="0" cy="0"/>
        </a:xfrm>
      </p:grpSpPr>
      <p:sp>
        <p:nvSpPr>
          <p:cNvPr id="40" name="Google Shape;40;p8"/>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41" name="Google Shape;41;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2"/>
        <p:cNvGrpSpPr/>
        <p:nvPr/>
      </p:nvGrpSpPr>
      <p:grpSpPr>
        <a:xfrm>
          <a:off x="0" y="0"/>
          <a:ext cx="0" cy="0"/>
          <a:chOff x="0" y="0"/>
          <a:chExt cx="0" cy="0"/>
        </a:xfrm>
      </p:grpSpPr>
      <p:sp>
        <p:nvSpPr>
          <p:cNvPr id="43" name="Google Shape;43;p9"/>
          <p:cNvSpPr/>
          <p:nvPr/>
        </p:nvSpPr>
        <p:spPr>
          <a:xfrm>
            <a:off x="4572000" y="-75"/>
            <a:ext cx="4572000" cy="5143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4" name="Google Shape;44;p9"/>
          <p:cNvCxnSpPr/>
          <p:nvPr/>
        </p:nvCxnSpPr>
        <p:spPr>
          <a:xfrm>
            <a:off x="5029675" y="4495503"/>
            <a:ext cx="540900" cy="0"/>
          </a:xfrm>
          <a:prstGeom prst="straightConnector1">
            <a:avLst/>
          </a:prstGeom>
          <a:noFill/>
          <a:ln w="38100" cap="flat" cmpd="sng">
            <a:solidFill>
              <a:schemeClr val="accent5"/>
            </a:solidFill>
            <a:prstDash val="solid"/>
            <a:round/>
            <a:headEnd type="none" w="sm" len="sm"/>
            <a:tailEnd type="none" w="sm" len="sm"/>
          </a:ln>
        </p:spPr>
      </p:cxnSp>
      <p:sp>
        <p:nvSpPr>
          <p:cNvPr id="45" name="Google Shape;45;p9"/>
          <p:cNvSpPr txBox="1">
            <a:spLocks noGrp="1"/>
          </p:cNvSpPr>
          <p:nvPr>
            <p:ph type="title"/>
          </p:nvPr>
        </p:nvSpPr>
        <p:spPr>
          <a:xfrm>
            <a:off x="265500" y="1209075"/>
            <a:ext cx="4045200" cy="1506300"/>
          </a:xfrm>
          <a:prstGeom prst="rect">
            <a:avLst/>
          </a:prstGeom>
        </p:spPr>
        <p:txBody>
          <a:bodyPr spcFirstLastPara="1" wrap="square" lIns="91425" tIns="91425" rIns="91425" bIns="91425" anchor="b" anchorCtr="0">
            <a:no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a:endParaRPr/>
          </a:p>
        </p:txBody>
      </p:sp>
      <p:sp>
        <p:nvSpPr>
          <p:cNvPr id="46" name="Google Shape;46;p9"/>
          <p:cNvSpPr txBox="1">
            <a:spLocks noGrp="1"/>
          </p:cNvSpPr>
          <p:nvPr>
            <p:ph type="subTitle" idx="1"/>
          </p:nvPr>
        </p:nvSpPr>
        <p:spPr>
          <a:xfrm>
            <a:off x="265500" y="2769001"/>
            <a:ext cx="4045200" cy="13455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chemeClr val="accent5"/>
              </a:buClr>
              <a:buSzPts val="2100"/>
              <a:buNone/>
              <a:defRPr sz="2100">
                <a:solidFill>
                  <a:schemeClr val="accent5"/>
                </a:solidFill>
              </a:defRPr>
            </a:lvl1pPr>
            <a:lvl2pPr lvl="1" algn="ctr">
              <a:lnSpc>
                <a:spcPct val="100000"/>
              </a:lnSpc>
              <a:spcBef>
                <a:spcPts val="0"/>
              </a:spcBef>
              <a:spcAft>
                <a:spcPts val="0"/>
              </a:spcAft>
              <a:buClr>
                <a:schemeClr val="accent5"/>
              </a:buClr>
              <a:buSzPts val="2100"/>
              <a:buNone/>
              <a:defRPr sz="2100">
                <a:solidFill>
                  <a:schemeClr val="accent5"/>
                </a:solidFill>
              </a:defRPr>
            </a:lvl2pPr>
            <a:lvl3pPr lvl="2" algn="ctr">
              <a:lnSpc>
                <a:spcPct val="100000"/>
              </a:lnSpc>
              <a:spcBef>
                <a:spcPts val="0"/>
              </a:spcBef>
              <a:spcAft>
                <a:spcPts val="0"/>
              </a:spcAft>
              <a:buClr>
                <a:schemeClr val="accent5"/>
              </a:buClr>
              <a:buSzPts val="2100"/>
              <a:buNone/>
              <a:defRPr sz="2100">
                <a:solidFill>
                  <a:schemeClr val="accent5"/>
                </a:solidFill>
              </a:defRPr>
            </a:lvl3pPr>
            <a:lvl4pPr lvl="3" algn="ctr">
              <a:lnSpc>
                <a:spcPct val="100000"/>
              </a:lnSpc>
              <a:spcBef>
                <a:spcPts val="0"/>
              </a:spcBef>
              <a:spcAft>
                <a:spcPts val="0"/>
              </a:spcAft>
              <a:buClr>
                <a:schemeClr val="accent5"/>
              </a:buClr>
              <a:buSzPts val="2100"/>
              <a:buNone/>
              <a:defRPr sz="2100">
                <a:solidFill>
                  <a:schemeClr val="accent5"/>
                </a:solidFill>
              </a:defRPr>
            </a:lvl4pPr>
            <a:lvl5pPr lvl="4" algn="ctr">
              <a:lnSpc>
                <a:spcPct val="100000"/>
              </a:lnSpc>
              <a:spcBef>
                <a:spcPts val="0"/>
              </a:spcBef>
              <a:spcAft>
                <a:spcPts val="0"/>
              </a:spcAft>
              <a:buClr>
                <a:schemeClr val="accent5"/>
              </a:buClr>
              <a:buSzPts val="2100"/>
              <a:buNone/>
              <a:defRPr sz="2100">
                <a:solidFill>
                  <a:schemeClr val="accent5"/>
                </a:solidFill>
              </a:defRPr>
            </a:lvl5pPr>
            <a:lvl6pPr lvl="5" algn="ctr">
              <a:lnSpc>
                <a:spcPct val="100000"/>
              </a:lnSpc>
              <a:spcBef>
                <a:spcPts val="0"/>
              </a:spcBef>
              <a:spcAft>
                <a:spcPts val="0"/>
              </a:spcAft>
              <a:buClr>
                <a:schemeClr val="accent5"/>
              </a:buClr>
              <a:buSzPts val="2100"/>
              <a:buNone/>
              <a:defRPr sz="2100">
                <a:solidFill>
                  <a:schemeClr val="accent5"/>
                </a:solidFill>
              </a:defRPr>
            </a:lvl6pPr>
            <a:lvl7pPr lvl="6" algn="ctr">
              <a:lnSpc>
                <a:spcPct val="100000"/>
              </a:lnSpc>
              <a:spcBef>
                <a:spcPts val="0"/>
              </a:spcBef>
              <a:spcAft>
                <a:spcPts val="0"/>
              </a:spcAft>
              <a:buClr>
                <a:schemeClr val="accent5"/>
              </a:buClr>
              <a:buSzPts val="2100"/>
              <a:buNone/>
              <a:defRPr sz="2100">
                <a:solidFill>
                  <a:schemeClr val="accent5"/>
                </a:solidFill>
              </a:defRPr>
            </a:lvl7pPr>
            <a:lvl8pPr lvl="7" algn="ctr">
              <a:lnSpc>
                <a:spcPct val="100000"/>
              </a:lnSpc>
              <a:spcBef>
                <a:spcPts val="0"/>
              </a:spcBef>
              <a:spcAft>
                <a:spcPts val="0"/>
              </a:spcAft>
              <a:buClr>
                <a:schemeClr val="accent5"/>
              </a:buClr>
              <a:buSzPts val="2100"/>
              <a:buNone/>
              <a:defRPr sz="2100">
                <a:solidFill>
                  <a:schemeClr val="accent5"/>
                </a:solidFill>
              </a:defRPr>
            </a:lvl8pPr>
            <a:lvl9pPr lvl="8" algn="ctr">
              <a:lnSpc>
                <a:spcPct val="100000"/>
              </a:lnSpc>
              <a:spcBef>
                <a:spcPts val="0"/>
              </a:spcBef>
              <a:spcAft>
                <a:spcPts val="0"/>
              </a:spcAft>
              <a:buClr>
                <a:schemeClr val="accent5"/>
              </a:buClr>
              <a:buSzPts val="2100"/>
              <a:buNone/>
              <a:defRPr sz="2100">
                <a:solidFill>
                  <a:schemeClr val="accent5"/>
                </a:solidFill>
              </a:defRPr>
            </a:lvl9pPr>
          </a:lstStyle>
          <a:p>
            <a:endParaRPr/>
          </a:p>
        </p:txBody>
      </p:sp>
      <p:sp>
        <p:nvSpPr>
          <p:cNvPr id="47" name="Google Shape;47;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8" name="Google Shape;48;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9"/>
        <p:cNvGrpSpPr/>
        <p:nvPr/>
      </p:nvGrpSpPr>
      <p:grpSpPr>
        <a:xfrm>
          <a:off x="0" y="0"/>
          <a:ext cx="0" cy="0"/>
          <a:chOff x="0" y="0"/>
          <a:chExt cx="0" cy="0"/>
        </a:xfrm>
      </p:grpSpPr>
      <p:sp>
        <p:nvSpPr>
          <p:cNvPr id="50" name="Google Shape;50;p10"/>
          <p:cNvSpPr txBox="1">
            <a:spLocks noGrp="1"/>
          </p:cNvSpPr>
          <p:nvPr>
            <p:ph type="body" idx="1"/>
          </p:nvPr>
        </p:nvSpPr>
        <p:spPr>
          <a:xfrm>
            <a:off x="319500" y="4233725"/>
            <a:ext cx="5998800" cy="5988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Font typeface="Roboto Slab"/>
              <a:buNone/>
              <a:defRPr>
                <a:latin typeface="Roboto Slab"/>
                <a:ea typeface="Roboto Slab"/>
                <a:cs typeface="Roboto Slab"/>
                <a:sym typeface="Roboto Slab"/>
              </a:defRPr>
            </a:lvl1pPr>
          </a:lstStyle>
          <a:p>
            <a:endParaRPr/>
          </a:p>
        </p:txBody>
      </p:sp>
      <p:sp>
        <p:nvSpPr>
          <p:cNvPr id="51" name="Google Shape;51;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marina">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87900" y="458025"/>
            <a:ext cx="8368200" cy="686100"/>
          </a:xfrm>
          <a:prstGeom prst="rect">
            <a:avLst/>
          </a:prstGeom>
          <a:noFill/>
          <a:ln>
            <a:noFill/>
          </a:ln>
        </p:spPr>
        <p:txBody>
          <a:bodyPr spcFirstLastPara="1" wrap="square" lIns="91425" tIns="91425" rIns="91425" bIns="91425" anchor="b" anchorCtr="0">
            <a:noAutofit/>
          </a:bodyPr>
          <a:lstStyle>
            <a:lvl1pPr lvl="0">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1pPr>
            <a:lvl2pPr lvl="1">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2pPr>
            <a:lvl3pPr lvl="2">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3pPr>
            <a:lvl4pPr lvl="3">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4pPr>
            <a:lvl5pPr lvl="4">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5pPr>
            <a:lvl6pPr lvl="5">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6pPr>
            <a:lvl7pPr lvl="6">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7pPr>
            <a:lvl8pPr lvl="7">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8pPr>
            <a:lvl9pPr lvl="8">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9pPr>
          </a:lstStyle>
          <a:p>
            <a:endParaRPr/>
          </a:p>
        </p:txBody>
      </p:sp>
      <p:sp>
        <p:nvSpPr>
          <p:cNvPr id="7" name="Google Shape;7;p1"/>
          <p:cNvSpPr txBox="1">
            <a:spLocks noGrp="1"/>
          </p:cNvSpPr>
          <p:nvPr>
            <p:ph type="body" idx="1"/>
          </p:nvPr>
        </p:nvSpPr>
        <p:spPr>
          <a:xfrm>
            <a:off x="387900" y="1489824"/>
            <a:ext cx="8368200" cy="30789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1"/>
              </a:buClr>
              <a:buSzPts val="1800"/>
              <a:buFont typeface="Roboto"/>
              <a:buChar char="●"/>
              <a:defRPr sz="1800">
                <a:solidFill>
                  <a:schemeClr val="dk1"/>
                </a:solidFill>
                <a:latin typeface="Roboto"/>
                <a:ea typeface="Roboto"/>
                <a:cs typeface="Roboto"/>
                <a:sym typeface="Roboto"/>
              </a:defRPr>
            </a:lvl1pPr>
            <a:lvl2pPr marL="914400" lvl="1"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2pPr>
            <a:lvl3pPr marL="1371600" lvl="2"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3pPr>
            <a:lvl4pPr marL="1828800" lvl="3"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4pPr>
            <a:lvl5pPr marL="2286000" lvl="4"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5pPr>
            <a:lvl6pPr marL="2743200" lvl="5"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6pPr>
            <a:lvl7pPr marL="3200400" lvl="6"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7pPr>
            <a:lvl8pPr marL="3657600" lvl="7"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8pPr>
            <a:lvl9pPr marL="4114800" lvl="8" indent="-317500">
              <a:lnSpc>
                <a:spcPct val="115000"/>
              </a:lnSpc>
              <a:spcBef>
                <a:spcPts val="1600"/>
              </a:spcBef>
              <a:spcAft>
                <a:spcPts val="1600"/>
              </a:spcAft>
              <a:buClr>
                <a:schemeClr val="dk1"/>
              </a:buClr>
              <a:buSzPts val="1400"/>
              <a:buFont typeface="Roboto"/>
              <a:buChar char="■"/>
              <a:defRPr>
                <a:solidFill>
                  <a:schemeClr val="dk1"/>
                </a:solidFill>
                <a:latin typeface="Roboto"/>
                <a:ea typeface="Roboto"/>
                <a:cs typeface="Roboto"/>
                <a:sym typeface="Roboto"/>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1"/>
                </a:solidFill>
                <a:latin typeface="Roboto"/>
                <a:ea typeface="Roboto"/>
                <a:cs typeface="Roboto"/>
                <a:sym typeface="Roboto"/>
              </a:defRPr>
            </a:lvl1pPr>
            <a:lvl2pPr lvl="1" algn="r">
              <a:buNone/>
              <a:defRPr sz="1000">
                <a:solidFill>
                  <a:schemeClr val="dk1"/>
                </a:solidFill>
                <a:latin typeface="Roboto"/>
                <a:ea typeface="Roboto"/>
                <a:cs typeface="Roboto"/>
                <a:sym typeface="Roboto"/>
              </a:defRPr>
            </a:lvl2pPr>
            <a:lvl3pPr lvl="2" algn="r">
              <a:buNone/>
              <a:defRPr sz="1000">
                <a:solidFill>
                  <a:schemeClr val="dk1"/>
                </a:solidFill>
                <a:latin typeface="Roboto"/>
                <a:ea typeface="Roboto"/>
                <a:cs typeface="Roboto"/>
                <a:sym typeface="Roboto"/>
              </a:defRPr>
            </a:lvl3pPr>
            <a:lvl4pPr lvl="3" algn="r">
              <a:buNone/>
              <a:defRPr sz="1000">
                <a:solidFill>
                  <a:schemeClr val="dk1"/>
                </a:solidFill>
                <a:latin typeface="Roboto"/>
                <a:ea typeface="Roboto"/>
                <a:cs typeface="Roboto"/>
                <a:sym typeface="Roboto"/>
              </a:defRPr>
            </a:lvl4pPr>
            <a:lvl5pPr lvl="4" algn="r">
              <a:buNone/>
              <a:defRPr sz="1000">
                <a:solidFill>
                  <a:schemeClr val="dk1"/>
                </a:solidFill>
                <a:latin typeface="Roboto"/>
                <a:ea typeface="Roboto"/>
                <a:cs typeface="Roboto"/>
                <a:sym typeface="Roboto"/>
              </a:defRPr>
            </a:lvl5pPr>
            <a:lvl6pPr lvl="5" algn="r">
              <a:buNone/>
              <a:defRPr sz="1000">
                <a:solidFill>
                  <a:schemeClr val="dk1"/>
                </a:solidFill>
                <a:latin typeface="Roboto"/>
                <a:ea typeface="Roboto"/>
                <a:cs typeface="Roboto"/>
                <a:sym typeface="Roboto"/>
              </a:defRPr>
            </a:lvl6pPr>
            <a:lvl7pPr lvl="6" algn="r">
              <a:buNone/>
              <a:defRPr sz="1000">
                <a:solidFill>
                  <a:schemeClr val="dk1"/>
                </a:solidFill>
                <a:latin typeface="Roboto"/>
                <a:ea typeface="Roboto"/>
                <a:cs typeface="Roboto"/>
                <a:sym typeface="Roboto"/>
              </a:defRPr>
            </a:lvl7pPr>
            <a:lvl8pPr lvl="7" algn="r">
              <a:buNone/>
              <a:defRPr sz="1000">
                <a:solidFill>
                  <a:schemeClr val="dk1"/>
                </a:solidFill>
                <a:latin typeface="Roboto"/>
                <a:ea typeface="Roboto"/>
                <a:cs typeface="Roboto"/>
                <a:sym typeface="Roboto"/>
              </a:defRPr>
            </a:lvl8pPr>
            <a:lvl9pPr lvl="8" algn="r">
              <a:buNone/>
              <a:defRPr sz="1000">
                <a:solidFill>
                  <a:schemeClr val="dk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hyperlink" Target="https://ifa.uwr.edu.pl/"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hyperlink" Target="https://neofilologia.uwr.edu.pl/studenci/wzory-wnioskow/" TargetMode="External"/><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hyperlink" Target="https://neofilologia.uwr.edu.pl/studenci/wzory-wnioskow/" TargetMode="External"/><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hyperlink" Target="mailto:ewelina.stachurska@uwr.edu.pl"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hyperlink" Target="https://e-edu.cko.uni.wroc.pl/" TargetMode="External"/><Relationship Id="rId2" Type="http://schemas.openxmlformats.org/officeDocument/2006/relationships/notesSlide" Target="../notesSlides/notesSlide30.xml"/><Relationship Id="rId1" Type="http://schemas.openxmlformats.org/officeDocument/2006/relationships/slideLayout" Target="../slideLayouts/slideLayout3.xml"/><Relationship Id="rId4" Type="http://schemas.openxmlformats.org/officeDocument/2006/relationships/hyperlink" Target="mailto:cko@uwr.edu.pl" TargetMode="External"/></Relationships>
</file>

<file path=ppt/slides/_rels/slide34.xml.rels><?xml version="1.0" encoding="UTF-8" standalone="yes"?>
<Relationships xmlns="http://schemas.openxmlformats.org/package/2006/relationships"><Relationship Id="rId3" Type="http://schemas.openxmlformats.org/officeDocument/2006/relationships/hyperlink" Target="https://e-edu.cko.uni.wroc.pl" TargetMode="External"/><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hyperlink" Target="https://e-edu.cko.uni.wroc.pl/" TargetMode="External"/><Relationship Id="rId2" Type="http://schemas.openxmlformats.org/officeDocument/2006/relationships/notesSlide" Target="../notesSlides/notesSlide32.xml"/><Relationship Id="rId1" Type="http://schemas.openxmlformats.org/officeDocument/2006/relationships/slideLayout" Target="../slideLayouts/slideLayout3.xml"/><Relationship Id="rId4" Type="http://schemas.openxmlformats.org/officeDocument/2006/relationships/hyperlink" Target="https://ifa.uwr.edu.pl/biblioteka/" TargetMode="Externa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hyperlink" Target="http://www.wfil.uni.wroc.pl/informacje-dydaktyczne" TargetMode="External"/><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hyperlink" Target="mailto:nr_albumu@uwr.edu.pl" TargetMode="External"/><Relationship Id="rId2" Type="http://schemas.openxmlformats.org/officeDocument/2006/relationships/notesSlide" Target="../notesSlides/notesSlide36.xml"/><Relationship Id="rId1" Type="http://schemas.openxmlformats.org/officeDocument/2006/relationships/slideLayout" Target="../slideLayouts/slideLayout3.xml"/><Relationship Id="rId5" Type="http://schemas.openxmlformats.org/officeDocument/2006/relationships/hyperlink" Target="mailto:your_album_number@uwr.edu.pl" TargetMode="External"/><Relationship Id="rId4" Type="http://schemas.openxmlformats.org/officeDocument/2006/relationships/hyperlink" Target="https://portal.uwr.edu.pl"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hyperlink" Target="https://usosweb.uwr.edu.pl/"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13"/>
          <p:cNvSpPr txBox="1">
            <a:spLocks noGrp="1"/>
          </p:cNvSpPr>
          <p:nvPr>
            <p:ph type="ctrTitle"/>
          </p:nvPr>
        </p:nvSpPr>
        <p:spPr>
          <a:xfrm>
            <a:off x="584791" y="1637414"/>
            <a:ext cx="7921256" cy="2158407"/>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GB" sz="3600" dirty="0" err="1"/>
              <a:t>Witamy</a:t>
            </a:r>
            <a:r>
              <a:rPr lang="en-GB" sz="3600" dirty="0"/>
              <a:t> w </a:t>
            </a:r>
            <a:r>
              <a:rPr lang="en-GB" sz="3600" dirty="0" smtClean="0"/>
              <a:t>I</a:t>
            </a:r>
            <a:r>
              <a:rPr lang="pl-PL" sz="3600" dirty="0" err="1" smtClean="0"/>
              <a:t>nstytucie</a:t>
            </a:r>
            <a:r>
              <a:rPr lang="pl-PL" sz="3600" dirty="0" smtClean="0"/>
              <a:t> </a:t>
            </a:r>
            <a:r>
              <a:rPr lang="en-GB" sz="3600" dirty="0" smtClean="0"/>
              <a:t>F</a:t>
            </a:r>
            <a:r>
              <a:rPr lang="pl-PL" sz="3600" dirty="0" err="1" smtClean="0"/>
              <a:t>ilologii</a:t>
            </a:r>
            <a:r>
              <a:rPr lang="pl-PL" sz="3600" dirty="0" smtClean="0"/>
              <a:t> </a:t>
            </a:r>
            <a:r>
              <a:rPr lang="en-GB" sz="3600" dirty="0" smtClean="0"/>
              <a:t>A</a:t>
            </a:r>
            <a:r>
              <a:rPr lang="pl-PL" sz="3600" dirty="0" err="1" smtClean="0"/>
              <a:t>ngielskiej</a:t>
            </a:r>
            <a:endParaRPr sz="3600" dirty="0"/>
          </a:p>
          <a:p>
            <a:pPr marL="0" lvl="0" indent="0" algn="ctr" rtl="0">
              <a:spcBef>
                <a:spcPts val="0"/>
              </a:spcBef>
              <a:spcAft>
                <a:spcPts val="0"/>
              </a:spcAft>
              <a:buNone/>
            </a:pPr>
            <a:r>
              <a:rPr lang="en-GB" sz="3600" dirty="0"/>
              <a:t>Welcome to </a:t>
            </a:r>
            <a:r>
              <a:rPr lang="pl-PL" sz="3600" dirty="0" smtClean="0"/>
              <a:t>the</a:t>
            </a:r>
            <a:r>
              <a:rPr lang="en-GB" sz="3600" dirty="0" smtClean="0"/>
              <a:t> Institute</a:t>
            </a:r>
            <a:r>
              <a:rPr lang="pl-PL" sz="3600" dirty="0" smtClean="0"/>
              <a:t> of English </a:t>
            </a:r>
            <a:r>
              <a:rPr lang="pl-PL" sz="3600" dirty="0" err="1" smtClean="0"/>
              <a:t>Studies</a:t>
            </a:r>
            <a:r>
              <a:rPr lang="en-GB" sz="3600" dirty="0" smtClean="0"/>
              <a:t> </a:t>
            </a:r>
            <a:endParaRPr sz="3600" dirty="0"/>
          </a:p>
        </p:txBody>
      </p:sp>
      <p:sp>
        <p:nvSpPr>
          <p:cNvPr id="64" name="Google Shape;64;p13"/>
          <p:cNvSpPr txBox="1">
            <a:spLocks noGrp="1"/>
          </p:cNvSpPr>
          <p:nvPr>
            <p:ph type="subTitle" idx="1"/>
          </p:nvPr>
        </p:nvSpPr>
        <p:spPr>
          <a:xfrm>
            <a:off x="861237" y="3795822"/>
            <a:ext cx="6876663" cy="711027"/>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GB" sz="2800" dirty="0"/>
              <a:t>Introduction for 1st year students, </a:t>
            </a:r>
            <a:r>
              <a:rPr lang="en-GB" sz="2800" dirty="0" smtClean="0"/>
              <a:t>202</a:t>
            </a:r>
            <a:r>
              <a:rPr lang="pl-PL" sz="2800" dirty="0" smtClean="0"/>
              <a:t>4</a:t>
            </a:r>
            <a:endParaRPr sz="2800" dirty="0"/>
          </a:p>
        </p:txBody>
      </p:sp>
      <p:pic>
        <p:nvPicPr>
          <p:cNvPr id="65" name="Google Shape;65;p13"/>
          <p:cNvPicPr preferRelativeResize="0"/>
          <p:nvPr/>
        </p:nvPicPr>
        <p:blipFill>
          <a:blip r:embed="rId3">
            <a:alphaModFix/>
          </a:blip>
          <a:stretch>
            <a:fillRect/>
          </a:stretch>
        </p:blipFill>
        <p:spPr>
          <a:xfrm>
            <a:off x="1766875" y="659218"/>
            <a:ext cx="5610225" cy="73364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22"/>
          <p:cNvSpPr txBox="1">
            <a:spLocks noGrp="1"/>
          </p:cNvSpPr>
          <p:nvPr>
            <p:ph type="title"/>
          </p:nvPr>
        </p:nvSpPr>
        <p:spPr>
          <a:xfrm>
            <a:off x="387900" y="458025"/>
            <a:ext cx="8368200" cy="1031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GB"/>
              <a:t>2. The election of year 1 head person</a:t>
            </a:r>
            <a:endParaRPr/>
          </a:p>
          <a:p>
            <a:pPr marL="0" lvl="0" indent="0" algn="l" rtl="0">
              <a:spcBef>
                <a:spcPts val="0"/>
              </a:spcBef>
              <a:spcAft>
                <a:spcPts val="0"/>
              </a:spcAft>
              <a:buNone/>
            </a:pPr>
            <a:r>
              <a:rPr lang="en-GB"/>
              <a:t>  (wybory starosty pierwszego roku)</a:t>
            </a:r>
            <a:endParaRPr/>
          </a:p>
        </p:txBody>
      </p:sp>
      <p:sp>
        <p:nvSpPr>
          <p:cNvPr id="119" name="Google Shape;119;p22"/>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en-GB" sz="2000"/>
              <a:t>Podczas zebrania organizacyjnego musimy wybrać STAROSTĘ ROKU. Z osobą tą może kontaktować się dyrekcja IFA/opiekun roku w celu przekazywania informacji dla całego roku.</a:t>
            </a:r>
            <a:endParaRPr sz="2000"/>
          </a:p>
          <a:p>
            <a:pPr marL="0" lvl="0" indent="0" algn="just" rtl="0">
              <a:spcBef>
                <a:spcPts val="1600"/>
              </a:spcBef>
              <a:spcAft>
                <a:spcPts val="0"/>
              </a:spcAft>
              <a:buNone/>
            </a:pPr>
            <a:r>
              <a:rPr lang="en-GB" sz="2000"/>
              <a:t>Please, note that the head person must speak Polish fluently because he or she will be the contact person for various university authorities (communication usually conducted in Polish).</a:t>
            </a:r>
            <a:endParaRPr sz="2000"/>
          </a:p>
          <a:p>
            <a:pPr marL="0" lvl="0" indent="0" algn="l" rtl="0">
              <a:spcBef>
                <a:spcPts val="1600"/>
              </a:spcBef>
              <a:spcAft>
                <a:spcPts val="1600"/>
              </a:spcAft>
              <a:buNone/>
            </a:pPr>
            <a:r>
              <a:rPr lang="en-GB"/>
              <a:t>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23"/>
          <p:cNvSpPr txBox="1">
            <a:spLocks noGrp="1"/>
          </p:cNvSpPr>
          <p:nvPr>
            <p:ph type="title"/>
          </p:nvPr>
        </p:nvSpPr>
        <p:spPr>
          <a:xfrm>
            <a:off x="250350" y="455175"/>
            <a:ext cx="8648400" cy="9789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GB"/>
              <a:t>3. </a:t>
            </a:r>
            <a:r>
              <a:rPr lang="en-GB" sz="2400"/>
              <a:t>The Regulations of Studies at the University of Wroclaw</a:t>
            </a:r>
            <a:endParaRPr sz="2400"/>
          </a:p>
          <a:p>
            <a:pPr marL="0" lvl="0" indent="0" algn="l" rtl="0">
              <a:spcBef>
                <a:spcPts val="0"/>
              </a:spcBef>
              <a:spcAft>
                <a:spcPts val="0"/>
              </a:spcAft>
              <a:buNone/>
            </a:pPr>
            <a:r>
              <a:rPr lang="en-GB" sz="2400"/>
              <a:t>    (Regulamin Studiów w Uniwersytecie Wrocławskim)</a:t>
            </a:r>
            <a:endParaRPr sz="2400"/>
          </a:p>
        </p:txBody>
      </p:sp>
      <p:sp>
        <p:nvSpPr>
          <p:cNvPr id="125" name="Google Shape;125;p23"/>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err="1">
                <a:latin typeface="Calibri"/>
                <a:ea typeface="Calibri"/>
                <a:cs typeface="Calibri"/>
                <a:sym typeface="Calibri"/>
              </a:rPr>
              <a:t>Wszystkich</a:t>
            </a:r>
            <a:r>
              <a:rPr lang="en-GB" dirty="0">
                <a:latin typeface="Calibri"/>
                <a:ea typeface="Calibri"/>
                <a:cs typeface="Calibri"/>
                <a:sym typeface="Calibri"/>
              </a:rPr>
              <a:t> </a:t>
            </a:r>
            <a:r>
              <a:rPr lang="en-GB" dirty="0" err="1">
                <a:latin typeface="Calibri"/>
                <a:ea typeface="Calibri"/>
                <a:cs typeface="Calibri"/>
                <a:sym typeface="Calibri"/>
              </a:rPr>
              <a:t>studentów</a:t>
            </a:r>
            <a:r>
              <a:rPr lang="en-GB" dirty="0">
                <a:latin typeface="Calibri"/>
                <a:ea typeface="Calibri"/>
                <a:cs typeface="Calibri"/>
                <a:sym typeface="Calibri"/>
              </a:rPr>
              <a:t> </a:t>
            </a:r>
            <a:r>
              <a:rPr lang="en-GB" dirty="0" err="1">
                <a:latin typeface="Calibri"/>
                <a:ea typeface="Calibri"/>
                <a:cs typeface="Calibri"/>
                <a:sym typeface="Calibri"/>
              </a:rPr>
              <a:t>obowiązuje</a:t>
            </a:r>
            <a:r>
              <a:rPr lang="en-GB" dirty="0">
                <a:latin typeface="Calibri"/>
                <a:ea typeface="Calibri"/>
                <a:cs typeface="Calibri"/>
                <a:sym typeface="Calibri"/>
              </a:rPr>
              <a:t> REGULAMIN STUDIÓW. </a:t>
            </a:r>
            <a:r>
              <a:rPr lang="en-GB" dirty="0" err="1">
                <a:latin typeface="Calibri"/>
                <a:ea typeface="Calibri"/>
                <a:cs typeface="Calibri"/>
                <a:sym typeface="Calibri"/>
              </a:rPr>
              <a:t>Zachęcamy</a:t>
            </a:r>
            <a:r>
              <a:rPr lang="en-GB" dirty="0">
                <a:latin typeface="Calibri"/>
                <a:ea typeface="Calibri"/>
                <a:cs typeface="Calibri"/>
                <a:sym typeface="Calibri"/>
              </a:rPr>
              <a:t> do </a:t>
            </a:r>
            <a:r>
              <a:rPr lang="en-GB" dirty="0" err="1">
                <a:latin typeface="Calibri"/>
                <a:ea typeface="Calibri"/>
                <a:cs typeface="Calibri"/>
                <a:sym typeface="Calibri"/>
              </a:rPr>
              <a:t>zapoznania</a:t>
            </a:r>
            <a:r>
              <a:rPr lang="en-GB" dirty="0">
                <a:latin typeface="Calibri"/>
                <a:ea typeface="Calibri"/>
                <a:cs typeface="Calibri"/>
                <a:sym typeface="Calibri"/>
              </a:rPr>
              <a:t> </a:t>
            </a:r>
            <a:r>
              <a:rPr lang="en-GB" dirty="0" err="1">
                <a:latin typeface="Calibri"/>
                <a:ea typeface="Calibri"/>
                <a:cs typeface="Calibri"/>
                <a:sym typeface="Calibri"/>
              </a:rPr>
              <a:t>się</a:t>
            </a:r>
            <a:r>
              <a:rPr lang="en-GB" dirty="0">
                <a:latin typeface="Calibri"/>
                <a:ea typeface="Calibri"/>
                <a:cs typeface="Calibri"/>
                <a:sym typeface="Calibri"/>
              </a:rPr>
              <a:t> z </a:t>
            </a:r>
            <a:r>
              <a:rPr lang="en-GB" dirty="0" err="1">
                <a:latin typeface="Calibri"/>
                <a:ea typeface="Calibri"/>
                <a:cs typeface="Calibri"/>
                <a:sym typeface="Calibri"/>
              </a:rPr>
              <a:t>nim</a:t>
            </a:r>
            <a:r>
              <a:rPr lang="en-GB" dirty="0">
                <a:latin typeface="Calibri"/>
                <a:ea typeface="Calibri"/>
                <a:cs typeface="Calibri"/>
                <a:sym typeface="Calibri"/>
              </a:rPr>
              <a:t>, </a:t>
            </a:r>
            <a:r>
              <a:rPr lang="en-GB" dirty="0" err="1">
                <a:latin typeface="Calibri"/>
                <a:ea typeface="Calibri"/>
                <a:cs typeface="Calibri"/>
                <a:sym typeface="Calibri"/>
              </a:rPr>
              <a:t>gdyż</a:t>
            </a:r>
            <a:r>
              <a:rPr lang="en-GB" dirty="0">
                <a:latin typeface="Calibri"/>
                <a:ea typeface="Calibri"/>
                <a:cs typeface="Calibri"/>
                <a:sym typeface="Calibri"/>
              </a:rPr>
              <a:t> </a:t>
            </a:r>
            <a:r>
              <a:rPr lang="en-GB" dirty="0" err="1">
                <a:latin typeface="Calibri"/>
                <a:ea typeface="Calibri"/>
                <a:cs typeface="Calibri"/>
                <a:sym typeface="Calibri"/>
              </a:rPr>
              <a:t>są</a:t>
            </a:r>
            <a:r>
              <a:rPr lang="en-GB" dirty="0">
                <a:latin typeface="Calibri"/>
                <a:ea typeface="Calibri"/>
                <a:cs typeface="Calibri"/>
                <a:sym typeface="Calibri"/>
              </a:rPr>
              <a:t> tam </a:t>
            </a:r>
            <a:r>
              <a:rPr lang="en-GB" dirty="0" err="1">
                <a:latin typeface="Calibri"/>
                <a:ea typeface="Calibri"/>
                <a:cs typeface="Calibri"/>
                <a:sym typeface="Calibri"/>
              </a:rPr>
              <a:t>zawarte</a:t>
            </a:r>
            <a:r>
              <a:rPr lang="en-GB" dirty="0">
                <a:latin typeface="Calibri"/>
                <a:ea typeface="Calibri"/>
                <a:cs typeface="Calibri"/>
                <a:sym typeface="Calibri"/>
              </a:rPr>
              <a:t> </a:t>
            </a:r>
            <a:r>
              <a:rPr lang="en-GB" dirty="0" err="1">
                <a:latin typeface="Calibri"/>
                <a:ea typeface="Calibri"/>
                <a:cs typeface="Calibri"/>
                <a:sym typeface="Calibri"/>
              </a:rPr>
              <a:t>wszystkie</a:t>
            </a:r>
            <a:r>
              <a:rPr lang="en-GB" dirty="0">
                <a:latin typeface="Calibri"/>
                <a:ea typeface="Calibri"/>
                <a:cs typeface="Calibri"/>
                <a:sym typeface="Calibri"/>
              </a:rPr>
              <a:t> </a:t>
            </a:r>
            <a:r>
              <a:rPr lang="en-GB" dirty="0" err="1">
                <a:latin typeface="Calibri"/>
                <a:ea typeface="Calibri"/>
                <a:cs typeface="Calibri"/>
                <a:sym typeface="Calibri"/>
              </a:rPr>
              <a:t>informacje</a:t>
            </a:r>
            <a:r>
              <a:rPr lang="en-GB" dirty="0">
                <a:latin typeface="Calibri"/>
                <a:ea typeface="Calibri"/>
                <a:cs typeface="Calibri"/>
                <a:sym typeface="Calibri"/>
              </a:rPr>
              <a:t> </a:t>
            </a:r>
            <a:r>
              <a:rPr lang="en-GB" dirty="0" err="1">
                <a:latin typeface="Calibri"/>
                <a:ea typeface="Calibri"/>
                <a:cs typeface="Calibri"/>
                <a:sym typeface="Calibri"/>
              </a:rPr>
              <a:t>dotyczące</a:t>
            </a:r>
            <a:r>
              <a:rPr lang="en-GB" dirty="0">
                <a:latin typeface="Calibri"/>
                <a:ea typeface="Calibri"/>
                <a:cs typeface="Calibri"/>
                <a:sym typeface="Calibri"/>
              </a:rPr>
              <a:t> </a:t>
            </a:r>
            <a:r>
              <a:rPr lang="en-GB" dirty="0" err="1">
                <a:latin typeface="Calibri"/>
                <a:ea typeface="Calibri"/>
                <a:cs typeface="Calibri"/>
                <a:sym typeface="Calibri"/>
              </a:rPr>
              <a:t>studiowania</a:t>
            </a:r>
            <a:r>
              <a:rPr lang="en-GB" dirty="0">
                <a:latin typeface="Calibri"/>
                <a:ea typeface="Calibri"/>
                <a:cs typeface="Calibri"/>
                <a:sym typeface="Calibri"/>
              </a:rPr>
              <a:t> – </a:t>
            </a:r>
            <a:r>
              <a:rPr lang="en-GB" dirty="0" err="1">
                <a:latin typeface="Calibri"/>
                <a:ea typeface="Calibri"/>
                <a:cs typeface="Calibri"/>
                <a:sym typeface="Calibri"/>
              </a:rPr>
              <a:t>prawa</a:t>
            </a:r>
            <a:r>
              <a:rPr lang="en-GB" dirty="0">
                <a:latin typeface="Calibri"/>
                <a:ea typeface="Calibri"/>
                <a:cs typeface="Calibri"/>
                <a:sym typeface="Calibri"/>
              </a:rPr>
              <a:t> </a:t>
            </a:r>
            <a:r>
              <a:rPr lang="en-GB" dirty="0" err="1">
                <a:latin typeface="Calibri"/>
                <a:ea typeface="Calibri"/>
                <a:cs typeface="Calibri"/>
                <a:sym typeface="Calibri"/>
              </a:rPr>
              <a:t>i</a:t>
            </a:r>
            <a:r>
              <a:rPr lang="en-GB" dirty="0">
                <a:latin typeface="Calibri"/>
                <a:ea typeface="Calibri"/>
                <a:cs typeface="Calibri"/>
                <a:sym typeface="Calibri"/>
              </a:rPr>
              <a:t> </a:t>
            </a:r>
            <a:r>
              <a:rPr lang="en-GB" dirty="0" err="1">
                <a:latin typeface="Calibri"/>
                <a:ea typeface="Calibri"/>
                <a:cs typeface="Calibri"/>
                <a:sym typeface="Calibri"/>
              </a:rPr>
              <a:t>obowiązki</a:t>
            </a:r>
            <a:r>
              <a:rPr lang="en-GB" dirty="0">
                <a:latin typeface="Calibri"/>
                <a:ea typeface="Calibri"/>
                <a:cs typeface="Calibri"/>
                <a:sym typeface="Calibri"/>
              </a:rPr>
              <a:t> </a:t>
            </a:r>
            <a:r>
              <a:rPr lang="en-GB" dirty="0" err="1">
                <a:latin typeface="Calibri"/>
                <a:ea typeface="Calibri"/>
                <a:cs typeface="Calibri"/>
                <a:sym typeface="Calibri"/>
              </a:rPr>
              <a:t>studenta</a:t>
            </a:r>
            <a:r>
              <a:rPr lang="en-GB" dirty="0">
                <a:latin typeface="Calibri"/>
                <a:ea typeface="Calibri"/>
                <a:cs typeface="Calibri"/>
                <a:sym typeface="Calibri"/>
              </a:rPr>
              <a:t>, a </a:t>
            </a:r>
            <a:r>
              <a:rPr lang="en-GB" dirty="0" err="1">
                <a:latin typeface="Calibri"/>
                <a:ea typeface="Calibri"/>
                <a:cs typeface="Calibri"/>
                <a:sym typeface="Calibri"/>
              </a:rPr>
              <a:t>także</a:t>
            </a:r>
            <a:r>
              <a:rPr lang="en-GB" dirty="0">
                <a:latin typeface="Calibri"/>
                <a:ea typeface="Calibri"/>
                <a:cs typeface="Calibri"/>
                <a:sym typeface="Calibri"/>
              </a:rPr>
              <a:t> np. </a:t>
            </a:r>
            <a:r>
              <a:rPr lang="en-GB" dirty="0" err="1">
                <a:latin typeface="Calibri"/>
                <a:ea typeface="Calibri"/>
                <a:cs typeface="Calibri"/>
                <a:sym typeface="Calibri"/>
              </a:rPr>
              <a:t>warunki</a:t>
            </a:r>
            <a:r>
              <a:rPr lang="en-GB" dirty="0">
                <a:latin typeface="Calibri"/>
                <a:ea typeface="Calibri"/>
                <a:cs typeface="Calibri"/>
                <a:sym typeface="Calibri"/>
              </a:rPr>
              <a:t> </a:t>
            </a:r>
            <a:r>
              <a:rPr lang="en-GB" dirty="0" err="1">
                <a:latin typeface="Calibri"/>
                <a:ea typeface="Calibri"/>
                <a:cs typeface="Calibri"/>
                <a:sym typeface="Calibri"/>
              </a:rPr>
              <a:t>ukończenia</a:t>
            </a:r>
            <a:r>
              <a:rPr lang="en-GB" dirty="0">
                <a:latin typeface="Calibri"/>
                <a:ea typeface="Calibri"/>
                <a:cs typeface="Calibri"/>
                <a:sym typeface="Calibri"/>
              </a:rPr>
              <a:t> </a:t>
            </a:r>
            <a:r>
              <a:rPr lang="en-GB" dirty="0" err="1">
                <a:latin typeface="Calibri"/>
                <a:ea typeface="Calibri"/>
                <a:cs typeface="Calibri"/>
                <a:sym typeface="Calibri"/>
              </a:rPr>
              <a:t>studiów</a:t>
            </a:r>
            <a:r>
              <a:rPr lang="en-GB" dirty="0">
                <a:latin typeface="Calibri"/>
                <a:ea typeface="Calibri"/>
                <a:cs typeface="Calibri"/>
                <a:sym typeface="Calibri"/>
              </a:rPr>
              <a:t>. </a:t>
            </a:r>
            <a:r>
              <a:rPr lang="en-GB" dirty="0" err="1">
                <a:latin typeface="Calibri"/>
                <a:ea typeface="Calibri"/>
                <a:cs typeface="Calibri"/>
                <a:sym typeface="Calibri"/>
              </a:rPr>
              <a:t>Regulamin</a:t>
            </a:r>
            <a:r>
              <a:rPr lang="en-GB" dirty="0">
                <a:latin typeface="Calibri"/>
                <a:ea typeface="Calibri"/>
                <a:cs typeface="Calibri"/>
                <a:sym typeface="Calibri"/>
              </a:rPr>
              <a:t> </a:t>
            </a:r>
            <a:r>
              <a:rPr lang="en-GB" dirty="0" err="1">
                <a:latin typeface="Calibri"/>
                <a:ea typeface="Calibri"/>
                <a:cs typeface="Calibri"/>
                <a:sym typeface="Calibri"/>
              </a:rPr>
              <a:t>studiów</a:t>
            </a:r>
            <a:r>
              <a:rPr lang="en-GB" dirty="0">
                <a:latin typeface="Calibri"/>
                <a:ea typeface="Calibri"/>
                <a:cs typeface="Calibri"/>
                <a:sym typeface="Calibri"/>
              </a:rPr>
              <a:t> </a:t>
            </a:r>
            <a:r>
              <a:rPr lang="en-GB" dirty="0" err="1">
                <a:latin typeface="Calibri"/>
                <a:ea typeface="Calibri"/>
                <a:cs typeface="Calibri"/>
                <a:sym typeface="Calibri"/>
              </a:rPr>
              <a:t>dostępny</a:t>
            </a:r>
            <a:r>
              <a:rPr lang="en-GB" dirty="0">
                <a:latin typeface="Calibri"/>
                <a:ea typeface="Calibri"/>
                <a:cs typeface="Calibri"/>
                <a:sym typeface="Calibri"/>
              </a:rPr>
              <a:t> jest </a:t>
            </a:r>
            <a:r>
              <a:rPr lang="en-GB" dirty="0" err="1">
                <a:latin typeface="Calibri"/>
                <a:ea typeface="Calibri"/>
                <a:cs typeface="Calibri"/>
                <a:sym typeface="Calibri"/>
              </a:rPr>
              <a:t>na</a:t>
            </a:r>
            <a:r>
              <a:rPr lang="en-GB" dirty="0">
                <a:latin typeface="Calibri"/>
                <a:ea typeface="Calibri"/>
                <a:cs typeface="Calibri"/>
                <a:sym typeface="Calibri"/>
              </a:rPr>
              <a:t> </a:t>
            </a:r>
            <a:r>
              <a:rPr lang="en-GB" dirty="0" err="1">
                <a:latin typeface="Calibri"/>
                <a:ea typeface="Calibri"/>
                <a:cs typeface="Calibri"/>
                <a:sym typeface="Calibri"/>
              </a:rPr>
              <a:t>stronie</a:t>
            </a:r>
            <a:r>
              <a:rPr lang="en-GB" dirty="0">
                <a:latin typeface="Calibri"/>
                <a:ea typeface="Calibri"/>
                <a:cs typeface="Calibri"/>
                <a:sym typeface="Calibri"/>
              </a:rPr>
              <a:t> </a:t>
            </a:r>
            <a:r>
              <a:rPr lang="en-GB" dirty="0" err="1">
                <a:latin typeface="Calibri"/>
                <a:ea typeface="Calibri"/>
                <a:cs typeface="Calibri"/>
                <a:sym typeface="Calibri"/>
              </a:rPr>
              <a:t>internetowej</a:t>
            </a:r>
            <a:r>
              <a:rPr lang="en-GB" dirty="0">
                <a:latin typeface="Calibri"/>
                <a:ea typeface="Calibri"/>
                <a:cs typeface="Calibri"/>
                <a:sym typeface="Calibri"/>
              </a:rPr>
              <a:t> </a:t>
            </a:r>
            <a:r>
              <a:rPr lang="en-GB" dirty="0" err="1" smtClean="0">
                <a:latin typeface="Calibri"/>
                <a:ea typeface="Calibri"/>
                <a:cs typeface="Calibri"/>
                <a:sym typeface="Calibri"/>
              </a:rPr>
              <a:t>Uniwersytetu</a:t>
            </a:r>
            <a:r>
              <a:rPr lang="en-GB" dirty="0" smtClean="0">
                <a:latin typeface="Calibri"/>
                <a:ea typeface="Calibri"/>
                <a:cs typeface="Calibri"/>
                <a:sym typeface="Calibri"/>
              </a:rPr>
              <a:t> </a:t>
            </a:r>
            <a:r>
              <a:rPr lang="en-GB" dirty="0" err="1">
                <a:latin typeface="Calibri"/>
                <a:ea typeface="Calibri"/>
                <a:cs typeface="Calibri"/>
                <a:sym typeface="Calibri"/>
              </a:rPr>
              <a:t>oraz</a:t>
            </a:r>
            <a:r>
              <a:rPr lang="en-GB" dirty="0">
                <a:latin typeface="Calibri"/>
                <a:ea typeface="Calibri"/>
                <a:cs typeface="Calibri"/>
                <a:sym typeface="Calibri"/>
              </a:rPr>
              <a:t> </a:t>
            </a:r>
            <a:r>
              <a:rPr lang="en-GB" dirty="0" err="1">
                <a:latin typeface="Calibri"/>
                <a:ea typeface="Calibri"/>
                <a:cs typeface="Calibri"/>
                <a:sym typeface="Calibri"/>
              </a:rPr>
              <a:t>Instytutu</a:t>
            </a:r>
            <a:r>
              <a:rPr lang="en-GB" dirty="0">
                <a:latin typeface="Calibri"/>
                <a:ea typeface="Calibri"/>
                <a:cs typeface="Calibri"/>
                <a:sym typeface="Calibri"/>
              </a:rPr>
              <a:t> (</a:t>
            </a:r>
            <a:r>
              <a:rPr lang="en-GB" u="sng" dirty="0">
                <a:solidFill>
                  <a:schemeClr val="hlink"/>
                </a:solidFill>
                <a:latin typeface="Calibri"/>
                <a:ea typeface="Calibri"/>
                <a:cs typeface="Calibri"/>
                <a:sym typeface="Calibri"/>
                <a:hlinkClick r:id="rId3"/>
              </a:rPr>
              <a:t>https://ifa.uwr.edu.pl/</a:t>
            </a:r>
            <a:r>
              <a:rPr lang="en-GB" dirty="0">
                <a:latin typeface="Calibri"/>
                <a:ea typeface="Calibri"/>
                <a:cs typeface="Calibri"/>
                <a:sym typeface="Calibri"/>
              </a:rPr>
              <a:t>)</a:t>
            </a:r>
            <a:endParaRPr dirty="0">
              <a:latin typeface="Calibri"/>
              <a:ea typeface="Calibri"/>
              <a:cs typeface="Calibri"/>
              <a:sym typeface="Calibri"/>
            </a:endParaRPr>
          </a:p>
          <a:p>
            <a:pPr marL="0" lvl="0" indent="0" algn="l" rtl="0">
              <a:spcBef>
                <a:spcPts val="1600"/>
              </a:spcBef>
              <a:spcAft>
                <a:spcPts val="0"/>
              </a:spcAft>
              <a:buNone/>
            </a:pPr>
            <a:r>
              <a:rPr lang="en-GB" dirty="0"/>
              <a:t>All  students should abide by The Regulations of Studies available at </a:t>
            </a:r>
            <a:r>
              <a:rPr lang="en-GB" u="sng" dirty="0">
                <a:solidFill>
                  <a:schemeClr val="hlink"/>
                </a:solidFill>
                <a:hlinkClick r:id="rId3"/>
              </a:rPr>
              <a:t>https://ifa.uwr.edu.pl/</a:t>
            </a:r>
            <a:r>
              <a:rPr lang="en-GB" dirty="0"/>
              <a:t>, a document containing all the information pertaining to your studies, such as </a:t>
            </a:r>
            <a:r>
              <a:rPr lang="pl-PL" dirty="0" err="1" smtClean="0"/>
              <a:t>students</a:t>
            </a:r>
            <a:r>
              <a:rPr lang="pl-PL" dirty="0" smtClean="0"/>
              <a:t>’ </a:t>
            </a:r>
            <a:r>
              <a:rPr lang="pl-PL" dirty="0" err="1" smtClean="0"/>
              <a:t>rights</a:t>
            </a:r>
            <a:r>
              <a:rPr lang="en-GB" dirty="0" smtClean="0"/>
              <a:t> </a:t>
            </a:r>
            <a:r>
              <a:rPr lang="en-GB" dirty="0"/>
              <a:t>and obligations </a:t>
            </a:r>
            <a:r>
              <a:rPr lang="en-GB" dirty="0" smtClean="0"/>
              <a:t>or </a:t>
            </a:r>
            <a:r>
              <a:rPr lang="en-GB" dirty="0"/>
              <a:t>the graduation </a:t>
            </a:r>
            <a:r>
              <a:rPr lang="en-GB" dirty="0" smtClean="0"/>
              <a:t>procedure</a:t>
            </a:r>
            <a:r>
              <a:rPr lang="pl-PL" dirty="0" smtClean="0"/>
              <a:t>s</a:t>
            </a:r>
            <a:r>
              <a:rPr lang="en-GB" dirty="0" smtClean="0"/>
              <a:t> </a:t>
            </a:r>
            <a:r>
              <a:rPr lang="en-GB" dirty="0"/>
              <a:t>and conditions.  </a:t>
            </a:r>
            <a:endParaRPr dirty="0"/>
          </a:p>
          <a:p>
            <a:pPr marL="0" lvl="0" indent="0" algn="l" rtl="0">
              <a:spcBef>
                <a:spcPts val="1600"/>
              </a:spcBef>
              <a:spcAft>
                <a:spcPts val="0"/>
              </a:spcAft>
              <a:buNone/>
            </a:pPr>
            <a:endParaRPr dirty="0"/>
          </a:p>
          <a:p>
            <a:pPr marL="0" lvl="0" indent="0" algn="l" rtl="0">
              <a:spcBef>
                <a:spcPts val="1600"/>
              </a:spcBef>
              <a:spcAft>
                <a:spcPts val="1600"/>
              </a:spcAft>
              <a:buNone/>
            </a:pPr>
            <a:endParaRP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24"/>
          <p:cNvSpPr txBox="1">
            <a:spLocks noGrp="1"/>
          </p:cNvSpPr>
          <p:nvPr>
            <p:ph type="title"/>
          </p:nvPr>
        </p:nvSpPr>
        <p:spPr>
          <a:xfrm>
            <a:off x="387900" y="227600"/>
            <a:ext cx="8368200" cy="72933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GB" sz="2400" dirty="0"/>
              <a:t>The Regulations of </a:t>
            </a:r>
            <a:r>
              <a:rPr lang="en-GB" sz="2400" dirty="0" smtClean="0"/>
              <a:t>Studies</a:t>
            </a:r>
            <a:r>
              <a:rPr lang="pl-PL" sz="2400" dirty="0"/>
              <a:t> </a:t>
            </a:r>
            <a:r>
              <a:rPr lang="pl-PL" sz="2400" dirty="0" smtClean="0"/>
              <a:t>– </a:t>
            </a:r>
            <a:r>
              <a:rPr lang="pl-PL" sz="2400" dirty="0" err="1" smtClean="0"/>
              <a:t>important</a:t>
            </a:r>
            <a:r>
              <a:rPr lang="pl-PL" sz="2400" dirty="0" smtClean="0"/>
              <a:t> </a:t>
            </a:r>
            <a:r>
              <a:rPr lang="pl-PL" sz="2400" dirty="0" err="1" smtClean="0"/>
              <a:t>issues</a:t>
            </a:r>
            <a:endParaRPr sz="2400" dirty="0"/>
          </a:p>
        </p:txBody>
      </p:sp>
      <p:sp>
        <p:nvSpPr>
          <p:cNvPr id="131" name="Google Shape;131;p24"/>
          <p:cNvSpPr txBox="1">
            <a:spLocks noGrp="1"/>
          </p:cNvSpPr>
          <p:nvPr>
            <p:ph type="body" idx="1"/>
          </p:nvPr>
        </p:nvSpPr>
        <p:spPr>
          <a:xfrm>
            <a:off x="387900" y="1105786"/>
            <a:ext cx="8368200" cy="3721395"/>
          </a:xfrm>
          <a:prstGeom prst="rect">
            <a:avLst/>
          </a:prstGeom>
        </p:spPr>
        <p:txBody>
          <a:bodyPr spcFirstLastPara="1" wrap="square" lIns="91425" tIns="91425" rIns="91425" bIns="91425" anchor="t" anchorCtr="0">
            <a:noAutofit/>
          </a:bodyPr>
          <a:lstStyle/>
          <a:p>
            <a:pPr marL="0" lvl="0" indent="0" algn="just">
              <a:lnSpc>
                <a:spcPct val="150000"/>
              </a:lnSpc>
              <a:buNone/>
            </a:pPr>
            <a:r>
              <a:rPr lang="en-GB" sz="1400" b="1" dirty="0" err="1">
                <a:solidFill>
                  <a:srgbClr val="FFFF00"/>
                </a:solidFill>
              </a:rPr>
              <a:t>Wg</a:t>
            </a:r>
            <a:r>
              <a:rPr lang="en-GB" sz="1400" b="1" dirty="0">
                <a:solidFill>
                  <a:srgbClr val="FFFF00"/>
                </a:solidFill>
              </a:rPr>
              <a:t> </a:t>
            </a:r>
            <a:r>
              <a:rPr lang="en-GB" sz="1400" b="1" dirty="0" err="1">
                <a:solidFill>
                  <a:srgbClr val="FFFF00"/>
                </a:solidFill>
              </a:rPr>
              <a:t>regulaminu</a:t>
            </a:r>
            <a:r>
              <a:rPr lang="en-GB" sz="1400" b="1" dirty="0">
                <a:solidFill>
                  <a:srgbClr val="FFFF00"/>
                </a:solidFill>
              </a:rPr>
              <a:t> </a:t>
            </a:r>
            <a:r>
              <a:rPr lang="en-GB" sz="1400" b="1" dirty="0" err="1">
                <a:solidFill>
                  <a:srgbClr val="FFFF00"/>
                </a:solidFill>
              </a:rPr>
              <a:t>studenci</a:t>
            </a:r>
            <a:r>
              <a:rPr lang="en-GB" sz="1400" b="1" dirty="0">
                <a:solidFill>
                  <a:srgbClr val="FFFF00"/>
                </a:solidFill>
              </a:rPr>
              <a:t> </a:t>
            </a:r>
            <a:r>
              <a:rPr lang="en-GB" sz="1400" b="1" dirty="0" err="1">
                <a:solidFill>
                  <a:srgbClr val="FFFF00"/>
                </a:solidFill>
              </a:rPr>
              <a:t>mają</a:t>
            </a:r>
            <a:r>
              <a:rPr lang="en-GB" sz="1400" b="1" dirty="0">
                <a:solidFill>
                  <a:srgbClr val="FFFF00"/>
                </a:solidFill>
              </a:rPr>
              <a:t> </a:t>
            </a:r>
            <a:r>
              <a:rPr lang="en-GB" sz="1400" b="1" dirty="0" err="1">
                <a:solidFill>
                  <a:srgbClr val="FFFF00"/>
                </a:solidFill>
              </a:rPr>
              <a:t>obowiązek</a:t>
            </a:r>
            <a:r>
              <a:rPr lang="en-GB" sz="1400" b="1" dirty="0">
                <a:solidFill>
                  <a:srgbClr val="FFFF00"/>
                </a:solidFill>
              </a:rPr>
              <a:t> </a:t>
            </a:r>
            <a:r>
              <a:rPr lang="en-GB" sz="1400" b="1" dirty="0" err="1">
                <a:solidFill>
                  <a:srgbClr val="FFFF00"/>
                </a:solidFill>
              </a:rPr>
              <a:t>zaliczyć</a:t>
            </a:r>
            <a:r>
              <a:rPr lang="en-GB" sz="1400" b="1" dirty="0">
                <a:solidFill>
                  <a:srgbClr val="FFFF00"/>
                </a:solidFill>
              </a:rPr>
              <a:t> </a:t>
            </a:r>
            <a:r>
              <a:rPr lang="en-GB" sz="1400" b="1" dirty="0" err="1">
                <a:solidFill>
                  <a:srgbClr val="FFFF00"/>
                </a:solidFill>
              </a:rPr>
              <a:t>ćwiczenia</a:t>
            </a:r>
            <a:r>
              <a:rPr lang="en-GB" sz="1400" b="1" dirty="0">
                <a:solidFill>
                  <a:srgbClr val="FFFF00"/>
                </a:solidFill>
              </a:rPr>
              <a:t>/</a:t>
            </a:r>
            <a:r>
              <a:rPr lang="en-GB" sz="1400" b="1" dirty="0" err="1">
                <a:solidFill>
                  <a:srgbClr val="FFFF00"/>
                </a:solidFill>
              </a:rPr>
              <a:t>konwersatoria</a:t>
            </a:r>
            <a:r>
              <a:rPr lang="en-GB" sz="1400" b="1" dirty="0">
                <a:solidFill>
                  <a:srgbClr val="FFFF00"/>
                </a:solidFill>
              </a:rPr>
              <a:t> /</a:t>
            </a:r>
            <a:r>
              <a:rPr lang="en-GB" sz="1400" b="1" dirty="0" err="1">
                <a:solidFill>
                  <a:srgbClr val="FFFF00"/>
                </a:solidFill>
              </a:rPr>
              <a:t>wykłady</a:t>
            </a:r>
            <a:r>
              <a:rPr lang="en-GB" sz="1400" b="1" dirty="0">
                <a:solidFill>
                  <a:srgbClr val="FFFF00"/>
                </a:solidFill>
              </a:rPr>
              <a:t> </a:t>
            </a:r>
            <a:r>
              <a:rPr lang="en-GB" sz="1400" b="1" dirty="0" err="1">
                <a:solidFill>
                  <a:srgbClr val="FFFF00"/>
                </a:solidFill>
              </a:rPr>
              <a:t>niekończące</a:t>
            </a:r>
            <a:r>
              <a:rPr lang="en-GB" sz="1400" b="1" dirty="0">
                <a:solidFill>
                  <a:srgbClr val="FFFF00"/>
                </a:solidFill>
              </a:rPr>
              <a:t> </a:t>
            </a:r>
            <a:r>
              <a:rPr lang="en-GB" sz="1400" b="1" dirty="0" err="1">
                <a:solidFill>
                  <a:srgbClr val="FFFF00"/>
                </a:solidFill>
              </a:rPr>
              <a:t>się</a:t>
            </a:r>
            <a:r>
              <a:rPr lang="en-GB" sz="1400" b="1" dirty="0">
                <a:solidFill>
                  <a:srgbClr val="FFFF00"/>
                </a:solidFill>
              </a:rPr>
              <a:t> </a:t>
            </a:r>
            <a:r>
              <a:rPr lang="en-GB" sz="1400" b="1" dirty="0" err="1">
                <a:solidFill>
                  <a:srgbClr val="FFFF00"/>
                </a:solidFill>
              </a:rPr>
              <a:t>egzaminem</a:t>
            </a:r>
            <a:r>
              <a:rPr lang="en-GB" sz="1400" b="1" dirty="0">
                <a:solidFill>
                  <a:srgbClr val="FFFF00"/>
                </a:solidFill>
              </a:rPr>
              <a:t> </a:t>
            </a:r>
            <a:r>
              <a:rPr lang="en-GB" sz="1400" b="1" dirty="0" err="1">
                <a:solidFill>
                  <a:srgbClr val="FFFF00"/>
                </a:solidFill>
              </a:rPr>
              <a:t>przed</a:t>
            </a:r>
            <a:r>
              <a:rPr lang="en-GB" sz="1400" b="1" dirty="0">
                <a:solidFill>
                  <a:srgbClr val="FFFF00"/>
                </a:solidFill>
              </a:rPr>
              <a:t> </a:t>
            </a:r>
            <a:r>
              <a:rPr lang="en-GB" sz="1400" b="1" dirty="0" err="1">
                <a:solidFill>
                  <a:srgbClr val="FFFF00"/>
                </a:solidFill>
              </a:rPr>
              <a:t>sesją</a:t>
            </a:r>
            <a:r>
              <a:rPr lang="en-GB" sz="1400" b="1" dirty="0">
                <a:solidFill>
                  <a:srgbClr val="FFFF00"/>
                </a:solidFill>
              </a:rPr>
              <a:t>.</a:t>
            </a:r>
            <a:r>
              <a:rPr lang="en-GB" sz="1400" dirty="0">
                <a:solidFill>
                  <a:srgbClr val="FFFF00"/>
                </a:solidFill>
              </a:rPr>
              <a:t> </a:t>
            </a:r>
            <a:r>
              <a:rPr lang="en-GB" sz="1400" dirty="0" err="1"/>
              <a:t>Wpis</a:t>
            </a:r>
            <a:r>
              <a:rPr lang="en-GB" sz="1400" dirty="0"/>
              <a:t> do </a:t>
            </a:r>
            <a:r>
              <a:rPr lang="en-GB" sz="1400" dirty="0" err="1"/>
              <a:t>protokołu</a:t>
            </a:r>
            <a:r>
              <a:rPr lang="en-GB" sz="1400" dirty="0"/>
              <a:t> </a:t>
            </a:r>
            <a:r>
              <a:rPr lang="en-GB" sz="1400" dirty="0" err="1"/>
              <a:t>musi</a:t>
            </a:r>
            <a:r>
              <a:rPr lang="en-GB" sz="1400" dirty="0"/>
              <a:t> </a:t>
            </a:r>
            <a:r>
              <a:rPr lang="en-GB" sz="1400" dirty="0" err="1"/>
              <a:t>być</a:t>
            </a:r>
            <a:r>
              <a:rPr lang="en-GB" sz="1400" dirty="0"/>
              <a:t> </a:t>
            </a:r>
            <a:r>
              <a:rPr lang="en-GB" sz="1400" dirty="0" err="1"/>
              <a:t>zrobiony</a:t>
            </a:r>
            <a:r>
              <a:rPr lang="en-GB" sz="1400" dirty="0"/>
              <a:t> </a:t>
            </a:r>
            <a:r>
              <a:rPr lang="en-GB" sz="1400" dirty="0" err="1"/>
              <a:t>przez</a:t>
            </a:r>
            <a:r>
              <a:rPr lang="en-GB" sz="1400" dirty="0"/>
              <a:t> </a:t>
            </a:r>
            <a:r>
              <a:rPr lang="en-GB" sz="1400" dirty="0" err="1"/>
              <a:t>prowadzącego</a:t>
            </a:r>
            <a:r>
              <a:rPr lang="en-GB" sz="1400" dirty="0"/>
              <a:t> </a:t>
            </a:r>
            <a:r>
              <a:rPr lang="en-GB" sz="1400" dirty="0" err="1"/>
              <a:t>zajęcia</a:t>
            </a:r>
            <a:r>
              <a:rPr lang="en-GB" sz="1400" dirty="0"/>
              <a:t> do </a:t>
            </a:r>
            <a:r>
              <a:rPr lang="en-GB" sz="1400" dirty="0" err="1"/>
              <a:t>końca</a:t>
            </a:r>
            <a:r>
              <a:rPr lang="en-GB" sz="1400" dirty="0"/>
              <a:t> </a:t>
            </a:r>
            <a:r>
              <a:rPr lang="en-GB" sz="1400" dirty="0" err="1"/>
              <a:t>okresu</a:t>
            </a:r>
            <a:r>
              <a:rPr lang="en-GB" sz="1400" dirty="0"/>
              <a:t> </a:t>
            </a:r>
            <a:r>
              <a:rPr lang="en-GB" sz="1400" dirty="0" err="1"/>
              <a:t>zajęć</a:t>
            </a:r>
            <a:r>
              <a:rPr lang="en-GB" sz="1400" dirty="0"/>
              <a:t> </a:t>
            </a:r>
            <a:r>
              <a:rPr lang="en-GB" sz="1400" dirty="0" err="1"/>
              <a:t>dydaktycznych</a:t>
            </a:r>
            <a:r>
              <a:rPr lang="en-GB" sz="1400" dirty="0"/>
              <a:t>. Na </a:t>
            </a:r>
            <a:r>
              <a:rPr lang="en-GB" sz="1400" dirty="0" err="1"/>
              <a:t>zdobywanie</a:t>
            </a:r>
            <a:r>
              <a:rPr lang="en-GB" sz="1400" dirty="0"/>
              <a:t> </a:t>
            </a:r>
            <a:r>
              <a:rPr lang="en-GB" sz="1400" dirty="0" err="1"/>
              <a:t>zaliczeń</a:t>
            </a:r>
            <a:r>
              <a:rPr lang="en-GB" sz="1400" dirty="0"/>
              <a:t> </a:t>
            </a:r>
            <a:r>
              <a:rPr lang="en-GB" sz="1400" dirty="0" err="1"/>
              <a:t>po</a:t>
            </a:r>
            <a:r>
              <a:rPr lang="en-GB" sz="1400" dirty="0"/>
              <a:t> </a:t>
            </a:r>
            <a:r>
              <a:rPr lang="en-GB" sz="1400" dirty="0" err="1"/>
              <a:t>zakończeniu</a:t>
            </a:r>
            <a:r>
              <a:rPr lang="en-GB" sz="1400" dirty="0"/>
              <a:t> </a:t>
            </a:r>
            <a:r>
              <a:rPr lang="en-GB" sz="1400" dirty="0" err="1"/>
              <a:t>zajęć</a:t>
            </a:r>
            <a:r>
              <a:rPr lang="en-GB" sz="1400" dirty="0"/>
              <a:t> </a:t>
            </a:r>
            <a:r>
              <a:rPr lang="en-GB" sz="1400" dirty="0" err="1"/>
              <a:t>trzeba</a:t>
            </a:r>
            <a:r>
              <a:rPr lang="en-GB" sz="1400" dirty="0"/>
              <a:t> </a:t>
            </a:r>
            <a:r>
              <a:rPr lang="en-GB" sz="1400" dirty="0" err="1"/>
              <a:t>uzyskać</a:t>
            </a:r>
            <a:r>
              <a:rPr lang="en-GB" sz="1400" dirty="0"/>
              <a:t> </a:t>
            </a:r>
            <a:r>
              <a:rPr lang="en-GB" sz="1400" dirty="0" err="1"/>
              <a:t>zgodę</a:t>
            </a:r>
            <a:r>
              <a:rPr lang="en-GB" sz="1400" dirty="0"/>
              <a:t> </a:t>
            </a:r>
            <a:r>
              <a:rPr lang="en-GB" sz="1400" dirty="0" err="1"/>
              <a:t>prodziekan</a:t>
            </a:r>
            <a:r>
              <a:rPr lang="en-GB" sz="1400" dirty="0"/>
              <a:t> ds. </a:t>
            </a:r>
            <a:r>
              <a:rPr lang="en-GB" sz="1400" dirty="0" err="1"/>
              <a:t>dydaktyki</a:t>
            </a:r>
            <a:r>
              <a:rPr lang="en-GB" sz="1400" dirty="0"/>
              <a:t> prof. </a:t>
            </a:r>
            <a:r>
              <a:rPr lang="en-GB" sz="1400" dirty="0" err="1"/>
              <a:t>Natalii</a:t>
            </a:r>
            <a:r>
              <a:rPr lang="en-GB" sz="1400" dirty="0"/>
              <a:t> </a:t>
            </a:r>
            <a:r>
              <a:rPr lang="en-GB" sz="1400" dirty="0" err="1"/>
              <a:t>Paprockiej</a:t>
            </a:r>
            <a:r>
              <a:rPr lang="en-GB" sz="1400" dirty="0"/>
              <a:t>. O </a:t>
            </a:r>
            <a:r>
              <a:rPr lang="en-GB" sz="1400" dirty="0" err="1"/>
              <a:t>przedłużenie</a:t>
            </a:r>
            <a:r>
              <a:rPr lang="en-GB" sz="1400" dirty="0"/>
              <a:t> </a:t>
            </a:r>
            <a:r>
              <a:rPr lang="en-GB" sz="1400" dirty="0" err="1"/>
              <a:t>można</a:t>
            </a:r>
            <a:r>
              <a:rPr lang="en-GB" sz="1400" dirty="0"/>
              <a:t> </a:t>
            </a:r>
            <a:r>
              <a:rPr lang="en-GB" sz="1400" dirty="0" err="1"/>
              <a:t>się</a:t>
            </a:r>
            <a:r>
              <a:rPr lang="en-GB" sz="1400" dirty="0"/>
              <a:t> </a:t>
            </a:r>
            <a:r>
              <a:rPr lang="en-GB" sz="1400" dirty="0" err="1"/>
              <a:t>starać</a:t>
            </a:r>
            <a:r>
              <a:rPr lang="en-GB" sz="1400" dirty="0"/>
              <a:t> </a:t>
            </a:r>
            <a:r>
              <a:rPr lang="en-GB" sz="1400" dirty="0" err="1"/>
              <a:t>tylko</a:t>
            </a:r>
            <a:r>
              <a:rPr lang="en-GB" sz="1400" dirty="0"/>
              <a:t> w </a:t>
            </a:r>
            <a:r>
              <a:rPr lang="en-GB" sz="1400" dirty="0" err="1"/>
              <a:t>uzasadnionych</a:t>
            </a:r>
            <a:r>
              <a:rPr lang="en-GB" sz="1400" dirty="0"/>
              <a:t> </a:t>
            </a:r>
            <a:r>
              <a:rPr lang="en-GB" sz="1400" dirty="0" err="1"/>
              <a:t>przypadkach</a:t>
            </a:r>
            <a:r>
              <a:rPr lang="en-GB" sz="1400" dirty="0"/>
              <a:t> (np. </a:t>
            </a:r>
            <a:r>
              <a:rPr lang="en-GB" sz="1400" dirty="0" err="1"/>
              <a:t>długotrwała</a:t>
            </a:r>
            <a:r>
              <a:rPr lang="en-GB" sz="1400" dirty="0"/>
              <a:t> </a:t>
            </a:r>
            <a:r>
              <a:rPr lang="en-GB" sz="1400" dirty="0" err="1"/>
              <a:t>choroba</a:t>
            </a:r>
            <a:r>
              <a:rPr lang="en-GB" sz="1400" dirty="0"/>
              <a:t>, </a:t>
            </a:r>
            <a:r>
              <a:rPr lang="en-GB" sz="1400" dirty="0" err="1"/>
              <a:t>zwolnienie</a:t>
            </a:r>
            <a:r>
              <a:rPr lang="en-GB" sz="1400" dirty="0"/>
              <a:t> </a:t>
            </a:r>
            <a:r>
              <a:rPr lang="en-GB" sz="1400" dirty="0" err="1"/>
              <a:t>lekarskie</a:t>
            </a:r>
            <a:r>
              <a:rPr lang="en-GB" sz="1400" dirty="0"/>
              <a:t>, </a:t>
            </a:r>
            <a:r>
              <a:rPr lang="en-GB" sz="1400" dirty="0" err="1"/>
              <a:t>pobyt</a:t>
            </a:r>
            <a:r>
              <a:rPr lang="en-GB" sz="1400" dirty="0"/>
              <a:t> w </a:t>
            </a:r>
            <a:r>
              <a:rPr lang="en-GB" sz="1400" dirty="0" err="1"/>
              <a:t>szpitalu</a:t>
            </a:r>
            <a:r>
              <a:rPr lang="en-GB" sz="1400" dirty="0"/>
              <a:t>).</a:t>
            </a:r>
          </a:p>
          <a:p>
            <a:pPr marL="0" lvl="0" indent="0" algn="just">
              <a:lnSpc>
                <a:spcPct val="150000"/>
              </a:lnSpc>
              <a:buNone/>
            </a:pPr>
            <a:endParaRPr lang="en-GB" sz="1400" dirty="0"/>
          </a:p>
          <a:p>
            <a:pPr marL="0" indent="0">
              <a:lnSpc>
                <a:spcPct val="150000"/>
              </a:lnSpc>
              <a:buNone/>
            </a:pPr>
            <a:r>
              <a:rPr lang="en-GB" sz="1400" b="1" dirty="0">
                <a:solidFill>
                  <a:srgbClr val="FFFF00"/>
                </a:solidFill>
              </a:rPr>
              <a:t>All students must obtain a passing grade in all courses, except for lectures that end with an exam, by the </a:t>
            </a:r>
            <a:r>
              <a:rPr lang="en-GB" sz="1400" b="1" dirty="0" err="1">
                <a:solidFill>
                  <a:srgbClr val="FFFF00"/>
                </a:solidFill>
              </a:rPr>
              <a:t>begining</a:t>
            </a:r>
            <a:r>
              <a:rPr lang="en-GB" sz="1400" b="1" dirty="0">
                <a:solidFill>
                  <a:srgbClr val="FFFF00"/>
                </a:solidFill>
              </a:rPr>
              <a:t> of the examination session. </a:t>
            </a:r>
            <a:r>
              <a:rPr lang="en-GB" sz="1400" dirty="0"/>
              <a:t>In justified cases (e.g. long-term illness, hospital stay, </a:t>
            </a:r>
            <a:r>
              <a:rPr lang="en-GB" sz="1400" dirty="0" err="1"/>
              <a:t>etc</a:t>
            </a:r>
            <a:r>
              <a:rPr lang="en-GB" sz="1400" dirty="0"/>
              <a:t>), the student can request an extension of the deadline (no later though than the end of the examination session) by applying to the Vice-Dean for Teaching, prof. Natalia </a:t>
            </a:r>
            <a:r>
              <a:rPr lang="en-GB" sz="1400" dirty="0" err="1"/>
              <a:t>Paprocka</a:t>
            </a:r>
            <a:r>
              <a:rPr lang="en-GB" sz="1400" dirty="0"/>
              <a:t>. </a:t>
            </a:r>
            <a:endParaRPr sz="1400" dirty="0">
              <a:latin typeface="Calibri"/>
              <a:ea typeface="Calibri"/>
              <a:cs typeface="Calibri"/>
              <a:sym typeface="Calibri"/>
            </a:endParaRPr>
          </a:p>
          <a:p>
            <a:pPr marL="0" lvl="0" indent="0" algn="l" rtl="0">
              <a:spcBef>
                <a:spcPts val="0"/>
              </a:spcBef>
              <a:spcAft>
                <a:spcPts val="1600"/>
              </a:spcAft>
              <a:buNone/>
            </a:pPr>
            <a:endParaRPr sz="14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25"/>
          <p:cNvSpPr txBox="1">
            <a:spLocks noGrp="1"/>
          </p:cNvSpPr>
          <p:nvPr>
            <p:ph type="title"/>
          </p:nvPr>
        </p:nvSpPr>
        <p:spPr>
          <a:xfrm>
            <a:off x="387900" y="180753"/>
            <a:ext cx="8368200" cy="648587"/>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GB" sz="2300" dirty="0"/>
              <a:t>The Regulations of </a:t>
            </a:r>
            <a:r>
              <a:rPr lang="en-GB" sz="2300" dirty="0" smtClean="0"/>
              <a:t>Studies</a:t>
            </a:r>
            <a:r>
              <a:rPr lang="pl-PL" sz="2300" dirty="0"/>
              <a:t> </a:t>
            </a:r>
            <a:r>
              <a:rPr lang="pl-PL" sz="2300" dirty="0" smtClean="0"/>
              <a:t>– </a:t>
            </a:r>
            <a:r>
              <a:rPr lang="pl-PL" sz="2300" dirty="0" err="1" smtClean="0"/>
              <a:t>important</a:t>
            </a:r>
            <a:r>
              <a:rPr lang="pl-PL" sz="2300" dirty="0" smtClean="0"/>
              <a:t> </a:t>
            </a:r>
            <a:r>
              <a:rPr lang="pl-PL" sz="2300" dirty="0" err="1" smtClean="0"/>
              <a:t>issues</a:t>
            </a:r>
            <a:endParaRPr sz="2300" dirty="0"/>
          </a:p>
        </p:txBody>
      </p:sp>
      <p:sp>
        <p:nvSpPr>
          <p:cNvPr id="137" name="Google Shape;137;p25"/>
          <p:cNvSpPr txBox="1">
            <a:spLocks noGrp="1"/>
          </p:cNvSpPr>
          <p:nvPr>
            <p:ph type="body" idx="1"/>
          </p:nvPr>
        </p:nvSpPr>
        <p:spPr>
          <a:xfrm>
            <a:off x="387900" y="956930"/>
            <a:ext cx="8368200" cy="3987210"/>
          </a:xfrm>
          <a:prstGeom prst="rect">
            <a:avLst/>
          </a:prstGeom>
        </p:spPr>
        <p:txBody>
          <a:bodyPr spcFirstLastPara="1" wrap="square" lIns="91425" tIns="91425" rIns="91425" bIns="91425" anchor="t" anchorCtr="0">
            <a:noAutofit/>
          </a:bodyPr>
          <a:lstStyle/>
          <a:p>
            <a:pPr marL="0" lvl="0" indent="0" algn="just">
              <a:buNone/>
            </a:pPr>
            <a:r>
              <a:rPr lang="en-GB" sz="1400" dirty="0"/>
              <a:t>Aby </a:t>
            </a:r>
            <a:r>
              <a:rPr lang="en-GB" sz="1400" dirty="0" err="1"/>
              <a:t>ukończyć</a:t>
            </a:r>
            <a:r>
              <a:rPr lang="en-GB" sz="1400" dirty="0"/>
              <a:t> </a:t>
            </a:r>
            <a:r>
              <a:rPr lang="en-GB" sz="1400" dirty="0" err="1"/>
              <a:t>studia</a:t>
            </a:r>
            <a:r>
              <a:rPr lang="en-GB" sz="1400" dirty="0"/>
              <a:t> </a:t>
            </a:r>
            <a:r>
              <a:rPr lang="en-GB" sz="1400" dirty="0" err="1"/>
              <a:t>magisterskie</a:t>
            </a:r>
            <a:r>
              <a:rPr lang="en-GB" sz="1400" dirty="0"/>
              <a:t> </a:t>
            </a:r>
            <a:r>
              <a:rPr lang="en-GB" sz="1400" dirty="0" err="1"/>
              <a:t>należy</a:t>
            </a:r>
            <a:r>
              <a:rPr lang="en-GB" sz="1400" dirty="0"/>
              <a:t> </a:t>
            </a:r>
            <a:r>
              <a:rPr lang="en-GB" sz="1400" dirty="0" err="1"/>
              <a:t>zdobyć</a:t>
            </a:r>
            <a:r>
              <a:rPr lang="en-GB" sz="1400" dirty="0"/>
              <a:t> 120 </a:t>
            </a:r>
            <a:r>
              <a:rPr lang="en-GB" sz="1400" dirty="0" err="1"/>
              <a:t>punktów</a:t>
            </a:r>
            <a:r>
              <a:rPr lang="en-GB" sz="1400" dirty="0"/>
              <a:t> ECTS, </a:t>
            </a:r>
            <a:r>
              <a:rPr lang="en-GB" sz="1400" dirty="0" err="1"/>
              <a:t>po</a:t>
            </a:r>
            <a:r>
              <a:rPr lang="en-GB" sz="1400" dirty="0"/>
              <a:t> 60 ECTS w </a:t>
            </a:r>
            <a:r>
              <a:rPr lang="en-GB" sz="1400" dirty="0" err="1"/>
              <a:t>roku</a:t>
            </a:r>
            <a:r>
              <a:rPr lang="en-GB" sz="1400" dirty="0"/>
              <a:t>, (±) 30 w </a:t>
            </a:r>
            <a:r>
              <a:rPr lang="en-GB" sz="1400" dirty="0" err="1"/>
              <a:t>semestrze</a:t>
            </a:r>
            <a:r>
              <a:rPr lang="en-GB" sz="1400" dirty="0"/>
              <a:t> (</a:t>
            </a:r>
            <a:r>
              <a:rPr lang="en-GB" sz="1400" dirty="0" err="1"/>
              <a:t>może</a:t>
            </a:r>
            <a:r>
              <a:rPr lang="en-GB" sz="1400" dirty="0"/>
              <a:t> </a:t>
            </a:r>
            <a:r>
              <a:rPr lang="en-GB" sz="1400" dirty="0" err="1"/>
              <a:t>być</a:t>
            </a:r>
            <a:r>
              <a:rPr lang="en-GB" sz="1400" dirty="0"/>
              <a:t>, np. </a:t>
            </a:r>
            <a:r>
              <a:rPr lang="en-GB" sz="1400" dirty="0" err="1"/>
              <a:t>semestr</a:t>
            </a:r>
            <a:r>
              <a:rPr lang="en-GB" sz="1400" dirty="0"/>
              <a:t> </a:t>
            </a:r>
            <a:r>
              <a:rPr lang="en-GB" sz="1400" dirty="0" err="1"/>
              <a:t>zimowy</a:t>
            </a:r>
            <a:r>
              <a:rPr lang="en-GB" sz="1400" dirty="0"/>
              <a:t> 28, a </a:t>
            </a:r>
            <a:r>
              <a:rPr lang="en-GB" sz="1400" dirty="0" err="1"/>
              <a:t>letni</a:t>
            </a:r>
            <a:r>
              <a:rPr lang="en-GB" sz="1400" dirty="0"/>
              <a:t> 32). </a:t>
            </a:r>
            <a:r>
              <a:rPr lang="pl-PL" sz="1400" dirty="0"/>
              <a:t>W każdym</a:t>
            </a:r>
            <a:r>
              <a:rPr lang="en-GB" sz="1400" dirty="0"/>
              <a:t> </a:t>
            </a:r>
            <a:r>
              <a:rPr lang="en-GB" sz="1400" dirty="0" err="1"/>
              <a:t>semestr</a:t>
            </a:r>
            <a:r>
              <a:rPr lang="pl-PL" sz="1400" dirty="0"/>
              <a:t>ze</a:t>
            </a:r>
            <a:r>
              <a:rPr lang="en-GB" sz="1400" dirty="0"/>
              <a:t> </a:t>
            </a:r>
            <a:r>
              <a:rPr lang="en-GB" sz="1400" dirty="0" err="1"/>
              <a:t>studentowi</a:t>
            </a:r>
            <a:r>
              <a:rPr lang="en-GB" sz="1400" dirty="0"/>
              <a:t> </a:t>
            </a:r>
            <a:r>
              <a:rPr lang="en-GB" sz="1400" dirty="0" err="1"/>
              <a:t>przysługuje</a:t>
            </a:r>
            <a:r>
              <a:rPr lang="en-GB" sz="1400" dirty="0"/>
              <a:t> </a:t>
            </a:r>
            <a:r>
              <a:rPr lang="en-GB" sz="1400" dirty="0" err="1"/>
              <a:t>dopuszczalny</a:t>
            </a:r>
            <a:r>
              <a:rPr lang="en-GB" sz="1400" dirty="0"/>
              <a:t> </a:t>
            </a:r>
            <a:r>
              <a:rPr lang="en-GB" sz="1400" dirty="0" err="1">
                <a:solidFill>
                  <a:srgbClr val="FFFF00"/>
                </a:solidFill>
              </a:rPr>
              <a:t>deficyt</a:t>
            </a:r>
            <a:r>
              <a:rPr lang="en-GB" sz="1400" dirty="0">
                <a:solidFill>
                  <a:srgbClr val="FFFF00"/>
                </a:solidFill>
              </a:rPr>
              <a:t> 6 </a:t>
            </a:r>
            <a:r>
              <a:rPr lang="en-GB" sz="1400" dirty="0" err="1">
                <a:solidFill>
                  <a:srgbClr val="FFFF00"/>
                </a:solidFill>
              </a:rPr>
              <a:t>punktów</a:t>
            </a:r>
            <a:r>
              <a:rPr lang="en-GB" sz="1400" dirty="0">
                <a:solidFill>
                  <a:srgbClr val="FFFF00"/>
                </a:solidFill>
              </a:rPr>
              <a:t> ECTS </a:t>
            </a:r>
            <a:r>
              <a:rPr lang="en-GB" sz="1400" b="1" dirty="0">
                <a:solidFill>
                  <a:srgbClr val="FFFF00"/>
                </a:solidFill>
              </a:rPr>
              <a:t>z </a:t>
            </a:r>
            <a:r>
              <a:rPr lang="en-GB" sz="1400" b="1" dirty="0" err="1">
                <a:solidFill>
                  <a:srgbClr val="FFFF00"/>
                </a:solidFill>
              </a:rPr>
              <a:t>przedmiotów</a:t>
            </a:r>
            <a:r>
              <a:rPr lang="en-GB" sz="1400" b="1" dirty="0">
                <a:solidFill>
                  <a:srgbClr val="FFFF00"/>
                </a:solidFill>
              </a:rPr>
              <a:t> </a:t>
            </a:r>
            <a:r>
              <a:rPr lang="en-GB" sz="1400" b="1" dirty="0" err="1">
                <a:solidFill>
                  <a:srgbClr val="FFFF00"/>
                </a:solidFill>
              </a:rPr>
              <a:t>niekontynuowanych</a:t>
            </a:r>
            <a:r>
              <a:rPr lang="en-GB" sz="1400" dirty="0"/>
              <a:t>. </a:t>
            </a:r>
            <a:r>
              <a:rPr lang="en-GB" sz="1400" dirty="0" err="1"/>
              <a:t>Oznacza</a:t>
            </a:r>
            <a:r>
              <a:rPr lang="en-GB" sz="1400" dirty="0"/>
              <a:t> to, </a:t>
            </a:r>
            <a:r>
              <a:rPr lang="en-GB" sz="1400" dirty="0" err="1"/>
              <a:t>że</a:t>
            </a:r>
            <a:r>
              <a:rPr lang="en-GB" sz="1400" dirty="0"/>
              <a:t> </a:t>
            </a:r>
            <a:r>
              <a:rPr lang="en-GB" sz="1400" dirty="0" err="1"/>
              <a:t>może</a:t>
            </a:r>
            <a:r>
              <a:rPr lang="en-GB" sz="1400" dirty="0"/>
              <a:t> </a:t>
            </a:r>
            <a:r>
              <a:rPr lang="en-GB" sz="1400" dirty="0" err="1"/>
              <a:t>przejść</a:t>
            </a:r>
            <a:r>
              <a:rPr lang="en-GB" sz="1400" dirty="0"/>
              <a:t> </a:t>
            </a:r>
            <a:r>
              <a:rPr lang="en-GB" sz="1400" dirty="0" err="1"/>
              <a:t>na</a:t>
            </a:r>
            <a:r>
              <a:rPr lang="en-GB" sz="1400" dirty="0"/>
              <a:t> </a:t>
            </a:r>
            <a:r>
              <a:rPr lang="en-GB" sz="1400" dirty="0" err="1"/>
              <a:t>kolejny</a:t>
            </a:r>
            <a:r>
              <a:rPr lang="en-GB" sz="1400" dirty="0"/>
              <a:t> </a:t>
            </a:r>
            <a:r>
              <a:rPr lang="en-GB" sz="1400" dirty="0" err="1"/>
              <a:t>semestr</a:t>
            </a:r>
            <a:r>
              <a:rPr lang="en-GB" sz="1400" dirty="0"/>
              <a:t> z </a:t>
            </a:r>
            <a:r>
              <a:rPr lang="en-GB" sz="1400" dirty="0" err="1"/>
              <a:t>brakiem</a:t>
            </a:r>
            <a:r>
              <a:rPr lang="en-GB" sz="1400" dirty="0"/>
              <a:t> 6 ECTS, </a:t>
            </a:r>
            <a:r>
              <a:rPr lang="en-GB" sz="1400" dirty="0" err="1"/>
              <a:t>który</a:t>
            </a:r>
            <a:r>
              <a:rPr lang="en-GB" sz="1400" dirty="0"/>
              <a:t> </a:t>
            </a:r>
            <a:r>
              <a:rPr lang="en-GB" sz="1400" dirty="0" err="1"/>
              <a:t>trzeba</a:t>
            </a:r>
            <a:r>
              <a:rPr lang="en-GB" sz="1400" dirty="0"/>
              <a:t> </a:t>
            </a:r>
            <a:r>
              <a:rPr lang="en-GB" sz="1400" dirty="0" err="1"/>
              <a:t>nadrobić</a:t>
            </a:r>
            <a:r>
              <a:rPr lang="en-GB" sz="1400" dirty="0"/>
              <a:t> w </a:t>
            </a:r>
            <a:r>
              <a:rPr lang="en-GB" sz="1400" dirty="0" err="1"/>
              <a:t>kolejnym</a:t>
            </a:r>
            <a:r>
              <a:rPr lang="en-GB" sz="1400" dirty="0"/>
              <a:t> </a:t>
            </a:r>
            <a:r>
              <a:rPr lang="en-GB" sz="1400" dirty="0" err="1"/>
              <a:t>roku</a:t>
            </a:r>
            <a:r>
              <a:rPr lang="en-GB" sz="1400" dirty="0"/>
              <a:t> </a:t>
            </a:r>
            <a:r>
              <a:rPr lang="en-GB" sz="1400" dirty="0" err="1"/>
              <a:t>akademickim</a:t>
            </a:r>
            <a:r>
              <a:rPr lang="en-GB" sz="1400" dirty="0"/>
              <a:t>. </a:t>
            </a:r>
            <a:r>
              <a:rPr lang="pl-PL" sz="1400" dirty="0"/>
              <a:t>Gdy student nie zalicza przedmiotu kontynuowanego jest ponownie wpisywany na ten sam semestr i może realizować maksymalnie 3 przedmioty z wyższego semestru. W każdym z wymienionych przypadków konieczne jest </a:t>
            </a:r>
            <a:r>
              <a:rPr lang="pl-PL" sz="1400" dirty="0">
                <a:solidFill>
                  <a:srgbClr val="FFFF00"/>
                </a:solidFill>
              </a:rPr>
              <a:t>złożenie podania o powtarzanie </a:t>
            </a:r>
            <a:r>
              <a:rPr lang="pl-PL" sz="1400" dirty="0"/>
              <a:t>do końca sesji poprawkowej.</a:t>
            </a:r>
          </a:p>
          <a:p>
            <a:pPr marL="0" lvl="0" indent="0" algn="just">
              <a:buNone/>
            </a:pPr>
            <a:endParaRPr lang="pl-PL" sz="1400" dirty="0"/>
          </a:p>
          <a:p>
            <a:pPr marL="0" indent="0" algn="just">
              <a:buNone/>
            </a:pPr>
            <a:r>
              <a:rPr lang="en-GB" sz="1400" dirty="0"/>
              <a:t>To obtain a BA diploma, </a:t>
            </a:r>
            <a:r>
              <a:rPr lang="pl-PL" sz="1400" dirty="0"/>
              <a:t>the stu</a:t>
            </a:r>
            <a:r>
              <a:rPr lang="en-GB" sz="1400" dirty="0"/>
              <a:t>dent </a:t>
            </a:r>
            <a:r>
              <a:rPr lang="pl-PL" sz="1400" dirty="0" err="1"/>
              <a:t>must</a:t>
            </a:r>
            <a:r>
              <a:rPr lang="en-GB" sz="1400" dirty="0"/>
              <a:t> earn 180 ECTS points, 60 ECTS points per year, (±)30 per semester. </a:t>
            </a:r>
            <a:r>
              <a:rPr lang="en-GB" sz="1400" dirty="0">
                <a:solidFill>
                  <a:schemeClr val="tx1"/>
                </a:solidFill>
              </a:rPr>
              <a:t>There is a maximum </a:t>
            </a:r>
            <a:r>
              <a:rPr lang="pl-PL" sz="1400" dirty="0">
                <a:solidFill>
                  <a:srgbClr val="FFFF00"/>
                </a:solidFill>
              </a:rPr>
              <a:t>6</a:t>
            </a:r>
            <a:r>
              <a:rPr lang="en-GB" sz="1400" dirty="0">
                <a:solidFill>
                  <a:srgbClr val="FFFF00"/>
                </a:solidFill>
              </a:rPr>
              <a:t> point deficit tolerance </a:t>
            </a:r>
            <a:r>
              <a:rPr lang="pl-PL" sz="1400" dirty="0" err="1">
                <a:solidFill>
                  <a:schemeClr val="tx1"/>
                </a:solidFill>
              </a:rPr>
              <a:t>each</a:t>
            </a:r>
            <a:r>
              <a:rPr lang="en-GB" sz="1400" dirty="0">
                <a:solidFill>
                  <a:schemeClr val="tx1"/>
                </a:solidFill>
              </a:rPr>
              <a:t> semester</a:t>
            </a:r>
            <a:r>
              <a:rPr lang="en-GB" sz="1400" dirty="0"/>
              <a:t>, </a:t>
            </a:r>
            <a:r>
              <a:rPr lang="en-GB" sz="1400" dirty="0">
                <a:solidFill>
                  <a:srgbClr val="FFFF00"/>
                </a:solidFill>
              </a:rPr>
              <a:t>which applies only to the courses that are </a:t>
            </a:r>
            <a:r>
              <a:rPr lang="en-GB" sz="1400" b="1" dirty="0">
                <a:solidFill>
                  <a:srgbClr val="FFFF00"/>
                </a:solidFill>
              </a:rPr>
              <a:t>not continued </a:t>
            </a:r>
            <a:r>
              <a:rPr lang="en-GB" sz="1400" dirty="0">
                <a:solidFill>
                  <a:srgbClr val="FFFF00"/>
                </a:solidFill>
              </a:rPr>
              <a:t>in the following semester</a:t>
            </a:r>
            <a:r>
              <a:rPr lang="en-GB" sz="1400" dirty="0"/>
              <a:t>.</a:t>
            </a:r>
            <a:r>
              <a:rPr lang="pl-PL" sz="1400" dirty="0"/>
              <a:t> </a:t>
            </a:r>
            <a:r>
              <a:rPr lang="en-GB" sz="1400" dirty="0"/>
              <a:t>If a student fails a continued course, he/she is re-enrolled in the same semester and can take a maximum of 3 subjects from the higher semester. In each of these cases, </a:t>
            </a:r>
            <a:r>
              <a:rPr lang="pl-PL" sz="1400" dirty="0"/>
              <a:t>the student </a:t>
            </a:r>
            <a:r>
              <a:rPr lang="pl-PL" sz="1400" dirty="0" err="1"/>
              <a:t>must</a:t>
            </a:r>
            <a:r>
              <a:rPr lang="en-GB" sz="1400" dirty="0"/>
              <a:t> submit an application for repetition </a:t>
            </a:r>
            <a:r>
              <a:rPr lang="pl-PL" sz="1400" dirty="0"/>
              <a:t>by </a:t>
            </a:r>
            <a:r>
              <a:rPr lang="en-GB" sz="1400" dirty="0"/>
              <a:t>the end of the retake</a:t>
            </a:r>
            <a:r>
              <a:rPr lang="pl-PL" sz="1400" dirty="0"/>
              <a:t> </a:t>
            </a:r>
            <a:r>
              <a:rPr lang="pl-PL" sz="1400" dirty="0" err="1"/>
              <a:t>exam</a:t>
            </a:r>
            <a:r>
              <a:rPr lang="en-GB" sz="1400" dirty="0"/>
              <a:t> session.</a:t>
            </a:r>
            <a:endParaRPr lang="pl-PL" sz="1400" dirty="0"/>
          </a:p>
          <a:p>
            <a:pPr marL="0" lvl="0" indent="0" algn="just" rtl="0">
              <a:spcBef>
                <a:spcPts val="0"/>
              </a:spcBef>
              <a:spcAft>
                <a:spcPts val="0"/>
              </a:spcAft>
              <a:buNone/>
            </a:pPr>
            <a:endParaRP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26"/>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GB"/>
              <a:t>Podania</a:t>
            </a:r>
            <a:endParaRPr/>
          </a:p>
        </p:txBody>
      </p:sp>
      <p:sp>
        <p:nvSpPr>
          <p:cNvPr id="143" name="Google Shape;143;p26"/>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noAutofit/>
          </a:bodyPr>
          <a:lstStyle/>
          <a:p>
            <a:pPr marL="0" lvl="0" indent="0">
              <a:buNone/>
            </a:pPr>
            <a:r>
              <a:rPr lang="pl-PL" dirty="0"/>
              <a:t>W przypadku niezaliczenia przedmiotu lub niezdania egzaminu należy złożyć w Dziekanacie wniosek o powtarzanie przedmiotu. Wniosek musi być w pierwszej kolejności zaopiniowany przez zastępcę Dyrektora ds. dydaktycznych.</a:t>
            </a:r>
          </a:p>
          <a:p>
            <a:pPr marL="0" lvl="0" indent="0">
              <a:spcBef>
                <a:spcPts val="1600"/>
              </a:spcBef>
              <a:buNone/>
            </a:pPr>
            <a:r>
              <a:rPr lang="pl-PL" dirty="0"/>
              <a:t>PODANIE NALEŻY ZŁOŻYĆ NAJPÓŹNIEJ DO KOŃCA SESJI POPRAWKOWEJ.</a:t>
            </a:r>
          </a:p>
          <a:p>
            <a:pPr marL="0" lvl="0" indent="0">
              <a:spcBef>
                <a:spcPts val="1600"/>
              </a:spcBef>
              <a:buNone/>
            </a:pPr>
            <a:endParaRPr lang="pl-PL" dirty="0"/>
          </a:p>
          <a:p>
            <a:pPr marL="0" lvl="0" indent="0">
              <a:buNone/>
            </a:pPr>
            <a:r>
              <a:rPr lang="pl-PL" dirty="0"/>
              <a:t>Wzory podań  znajdują się na stronie: </a:t>
            </a:r>
            <a:r>
              <a:rPr lang="pl-PL" dirty="0">
                <a:hlinkClick r:id="rId3"/>
              </a:rPr>
              <a:t>https://neofilologia.uwr.edu.pl/studenci/wzory-wnioskow/</a:t>
            </a:r>
            <a:r>
              <a:rPr lang="pl-PL" dirty="0"/>
              <a:t> </a:t>
            </a:r>
          </a:p>
          <a:p>
            <a:pPr marL="0" lvl="0" indent="0" algn="l" rtl="0">
              <a:spcBef>
                <a:spcPts val="0"/>
              </a:spcBef>
              <a:spcAft>
                <a:spcPts val="0"/>
              </a:spcAft>
              <a:buNone/>
            </a:pPr>
            <a:endParaRP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27"/>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GB"/>
              <a:t>Application forms</a:t>
            </a:r>
            <a:endParaRPr/>
          </a:p>
        </p:txBody>
      </p:sp>
      <p:sp>
        <p:nvSpPr>
          <p:cNvPr id="149" name="Google Shape;149;p27"/>
          <p:cNvSpPr txBox="1">
            <a:spLocks noGrp="1"/>
          </p:cNvSpPr>
          <p:nvPr>
            <p:ph type="body" idx="1"/>
          </p:nvPr>
        </p:nvSpPr>
        <p:spPr>
          <a:xfrm>
            <a:off x="387900" y="1402775"/>
            <a:ext cx="8368200" cy="3285900"/>
          </a:xfrm>
          <a:prstGeom prst="rect">
            <a:avLst/>
          </a:prstGeom>
        </p:spPr>
        <p:txBody>
          <a:bodyPr spcFirstLastPara="1" wrap="square" lIns="91425" tIns="91425" rIns="91425" bIns="91425" anchor="t" anchorCtr="0">
            <a:noAutofit/>
          </a:bodyPr>
          <a:lstStyle/>
          <a:p>
            <a:pPr marL="0" indent="0">
              <a:buNone/>
            </a:pPr>
            <a:r>
              <a:rPr lang="en-US" dirty="0"/>
              <a:t>To repeat a course or an exam, the student will have to submit an application BY THE END OF THE RE-TAKE EXAMINATION SESSION.</a:t>
            </a:r>
          </a:p>
          <a:p>
            <a:pPr marL="0" lvl="0" indent="0">
              <a:buNone/>
            </a:pPr>
            <a:endParaRPr lang="en-US" dirty="0"/>
          </a:p>
          <a:p>
            <a:pPr marL="0" lvl="0" indent="0">
              <a:buNone/>
            </a:pPr>
            <a:r>
              <a:rPr lang="en-US" dirty="0"/>
              <a:t>Application forms are available on the website:</a:t>
            </a:r>
          </a:p>
          <a:p>
            <a:pPr marL="0" lvl="0" indent="0">
              <a:buNone/>
            </a:pPr>
            <a:r>
              <a:rPr lang="en-US" dirty="0">
                <a:hlinkClick r:id="rId3"/>
              </a:rPr>
              <a:t>https://neofilologia.uwr.edu.pl/studenci/wzory-wnioskow</a:t>
            </a:r>
            <a:r>
              <a:rPr lang="en-US" dirty="0"/>
              <a:t>/</a:t>
            </a:r>
          </a:p>
          <a:p>
            <a:pPr marL="0" lvl="0" indent="0" algn="l" rtl="0">
              <a:spcBef>
                <a:spcPts val="0"/>
              </a:spcBef>
              <a:spcAft>
                <a:spcPts val="1600"/>
              </a:spcAft>
              <a:buNone/>
            </a:pPr>
            <a:endParaRP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28"/>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GB"/>
              <a:t>4. Lektorat / Foreign language</a:t>
            </a:r>
            <a:endParaRPr/>
          </a:p>
        </p:txBody>
      </p:sp>
      <p:sp>
        <p:nvSpPr>
          <p:cNvPr id="155" name="Google Shape;155;p28"/>
          <p:cNvSpPr txBox="1">
            <a:spLocks noGrp="1"/>
          </p:cNvSpPr>
          <p:nvPr>
            <p:ph type="body" idx="1"/>
          </p:nvPr>
        </p:nvSpPr>
        <p:spPr>
          <a:xfrm>
            <a:off x="387900" y="1297675"/>
            <a:ext cx="8368200" cy="36567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en-GB" sz="2500">
                <a:solidFill>
                  <a:srgbClr val="FFFFFF"/>
                </a:solidFill>
                <a:latin typeface="Calibri"/>
                <a:ea typeface="Calibri"/>
                <a:cs typeface="Calibri"/>
                <a:sym typeface="Calibri"/>
              </a:rPr>
              <a:t>Na studiach magisterskich studenci realizują obowiązkowo 60h lektoratu języka obcego nowożytnego w drugim semestrze studiów. Zajęcia prowadzą do uzyskania umiejętności językowych na poziomie B2.I (poziom minimalny), B2.II lub B2+ (poziom maksymalny) i kończą się egzaminem. </a:t>
            </a:r>
            <a:endParaRPr sz="2500">
              <a:solidFill>
                <a:srgbClr val="FFFFFF"/>
              </a:solidFill>
              <a:latin typeface="Calibri"/>
              <a:ea typeface="Calibri"/>
              <a:cs typeface="Calibri"/>
              <a:sym typeface="Calibri"/>
            </a:endParaRPr>
          </a:p>
          <a:p>
            <a:pPr marL="0" lvl="0" indent="0" algn="just" rtl="0">
              <a:spcBef>
                <a:spcPts val="1600"/>
              </a:spcBef>
              <a:spcAft>
                <a:spcPts val="0"/>
              </a:spcAft>
              <a:buNone/>
            </a:pPr>
            <a:r>
              <a:rPr lang="en-GB" sz="2500">
                <a:solidFill>
                  <a:srgbClr val="FFFFFF"/>
                </a:solidFill>
                <a:latin typeface="Calibri"/>
                <a:ea typeface="Calibri"/>
                <a:cs typeface="Calibri"/>
                <a:sym typeface="Calibri"/>
              </a:rPr>
              <a:t>Lektorat jest prowadzony przez Studium Praktycznej Nauki Języków Obcych UWr</a:t>
            </a:r>
            <a:r>
              <a:rPr lang="en-GB">
                <a:solidFill>
                  <a:srgbClr val="FFFFFF"/>
                </a:solidFill>
                <a:latin typeface="Calibri"/>
                <a:ea typeface="Calibri"/>
                <a:cs typeface="Calibri"/>
                <a:sym typeface="Calibri"/>
              </a:rPr>
              <a:t>. </a:t>
            </a:r>
            <a:endParaRPr>
              <a:solidFill>
                <a:srgbClr val="FFFFFF"/>
              </a:solidFill>
              <a:latin typeface="Calibri"/>
              <a:ea typeface="Calibri"/>
              <a:cs typeface="Calibri"/>
              <a:sym typeface="Calibri"/>
            </a:endParaRPr>
          </a:p>
          <a:p>
            <a:pPr marL="0" lvl="0" indent="0" algn="l" rtl="0">
              <a:spcBef>
                <a:spcPts val="1600"/>
              </a:spcBef>
              <a:spcAft>
                <a:spcPts val="1600"/>
              </a:spcAft>
              <a:buNone/>
            </a:pPr>
            <a:endParaRPr>
              <a:solidFill>
                <a:schemeClr val="lt2"/>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29"/>
          <p:cNvSpPr txBox="1">
            <a:spLocks noGrp="1"/>
          </p:cNvSpPr>
          <p:nvPr>
            <p:ph type="title"/>
          </p:nvPr>
        </p:nvSpPr>
        <p:spPr>
          <a:xfrm>
            <a:off x="387900" y="237525"/>
            <a:ext cx="8368200" cy="906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GB" sz="3600"/>
              <a:t>Lektorat </a:t>
            </a:r>
            <a:endParaRPr sz="2400"/>
          </a:p>
        </p:txBody>
      </p:sp>
      <p:sp>
        <p:nvSpPr>
          <p:cNvPr id="161" name="Google Shape;161;p29"/>
          <p:cNvSpPr txBox="1">
            <a:spLocks noGrp="1"/>
          </p:cNvSpPr>
          <p:nvPr>
            <p:ph type="body" idx="1"/>
          </p:nvPr>
        </p:nvSpPr>
        <p:spPr>
          <a:xfrm>
            <a:off x="387900" y="1452199"/>
            <a:ext cx="8368200" cy="3078900"/>
          </a:xfrm>
          <a:prstGeom prst="rect">
            <a:avLst/>
          </a:prstGeom>
        </p:spPr>
        <p:txBody>
          <a:bodyPr spcFirstLastPara="1" wrap="square" lIns="91425" tIns="91425" rIns="91425" bIns="91425" anchor="t" anchorCtr="0">
            <a:noAutofit/>
          </a:bodyPr>
          <a:lstStyle/>
          <a:p>
            <a:pPr marL="0" marR="165100" lvl="0" indent="0" algn="just" rtl="0">
              <a:spcBef>
                <a:spcPts val="0"/>
              </a:spcBef>
              <a:spcAft>
                <a:spcPts val="0"/>
              </a:spcAft>
              <a:buNone/>
            </a:pPr>
            <a:r>
              <a:rPr lang="en-GB" sz="3000">
                <a:latin typeface="Times New Roman"/>
                <a:ea typeface="Times New Roman"/>
                <a:cs typeface="Times New Roman"/>
                <a:sym typeface="Times New Roman"/>
              </a:rPr>
              <a:t>Studenci, którzy w trakcie studiów I stopnia </a:t>
            </a:r>
            <a:r>
              <a:rPr lang="en-GB" sz="3000" b="1" u="sng">
                <a:latin typeface="Times New Roman"/>
                <a:ea typeface="Times New Roman"/>
                <a:cs typeface="Times New Roman"/>
                <a:sym typeface="Times New Roman"/>
              </a:rPr>
              <a:t>w UWr.</a:t>
            </a:r>
            <a:r>
              <a:rPr lang="en-GB" sz="3000">
                <a:latin typeface="Times New Roman"/>
                <a:ea typeface="Times New Roman"/>
                <a:cs typeface="Times New Roman"/>
                <a:sym typeface="Times New Roman"/>
              </a:rPr>
              <a:t> zdali egzamin na poziomie B2II powinni zapisać się na lektorat na poziomie B2+. Studenci zostaną poinformowani przez SPNJO o terminie  zapisów (w zeszłym roku było to w styczniu).</a:t>
            </a:r>
            <a:endParaRPr sz="3000">
              <a:latin typeface="Times New Roman"/>
              <a:ea typeface="Times New Roman"/>
              <a:cs typeface="Times New Roman"/>
              <a:sym typeface="Times New Roman"/>
            </a:endParaRPr>
          </a:p>
          <a:p>
            <a:pPr marL="0" marR="165100" lvl="0" indent="0" algn="just" rtl="0">
              <a:spcBef>
                <a:spcPts val="0"/>
              </a:spcBef>
              <a:spcAft>
                <a:spcPts val="0"/>
              </a:spcAft>
              <a:buNone/>
            </a:pPr>
            <a:endParaRPr sz="2400">
              <a:latin typeface="Times New Roman"/>
              <a:ea typeface="Times New Roman"/>
              <a:cs typeface="Times New Roman"/>
              <a:sym typeface="Times New Roman"/>
            </a:endParaRPr>
          </a:p>
          <a:p>
            <a:pPr marL="0" lvl="0" indent="0" algn="l" rtl="0">
              <a:spcBef>
                <a:spcPts val="0"/>
              </a:spcBef>
              <a:spcAft>
                <a:spcPts val="1600"/>
              </a:spcAft>
              <a:buNone/>
            </a:pP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30"/>
          <p:cNvSpPr txBox="1">
            <a:spLocks noGrp="1"/>
          </p:cNvSpPr>
          <p:nvPr>
            <p:ph type="title"/>
          </p:nvPr>
        </p:nvSpPr>
        <p:spPr>
          <a:xfrm>
            <a:off x="387900" y="328575"/>
            <a:ext cx="8368200" cy="779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GB" sz="3500"/>
              <a:t>Lektorat</a:t>
            </a:r>
            <a:endParaRPr sz="3500"/>
          </a:p>
        </p:txBody>
      </p:sp>
      <p:sp>
        <p:nvSpPr>
          <p:cNvPr id="167" name="Google Shape;167;p30"/>
          <p:cNvSpPr txBox="1">
            <a:spLocks noGrp="1"/>
          </p:cNvSpPr>
          <p:nvPr>
            <p:ph type="body" idx="1"/>
          </p:nvPr>
        </p:nvSpPr>
        <p:spPr>
          <a:xfrm>
            <a:off x="387900" y="1338575"/>
            <a:ext cx="8368200" cy="3528600"/>
          </a:xfrm>
          <a:prstGeom prst="rect">
            <a:avLst/>
          </a:prstGeom>
        </p:spPr>
        <p:txBody>
          <a:bodyPr spcFirstLastPara="1" wrap="square" lIns="91425" tIns="91425" rIns="91425" bIns="91425" anchor="t" anchorCtr="0">
            <a:noAutofit/>
          </a:bodyPr>
          <a:lstStyle/>
          <a:p>
            <a:pPr marL="0" marR="165100" lvl="0" indent="0" algn="just" rtl="0">
              <a:spcBef>
                <a:spcPts val="0"/>
              </a:spcBef>
              <a:spcAft>
                <a:spcPts val="0"/>
              </a:spcAft>
              <a:buNone/>
            </a:pPr>
            <a:r>
              <a:rPr lang="en-GB" sz="2300" dirty="0" err="1"/>
              <a:t>Pozostali</a:t>
            </a:r>
            <a:r>
              <a:rPr lang="en-GB" sz="2300" dirty="0"/>
              <a:t> </a:t>
            </a:r>
            <a:r>
              <a:rPr lang="en-GB" sz="2300" dirty="0" err="1"/>
              <a:t>kontynuują</a:t>
            </a:r>
            <a:r>
              <a:rPr lang="en-GB" sz="2300" dirty="0"/>
              <a:t> </a:t>
            </a:r>
            <a:r>
              <a:rPr lang="en-GB" sz="2300" dirty="0" err="1"/>
              <a:t>lektorat</a:t>
            </a:r>
            <a:r>
              <a:rPr lang="en-GB" sz="2300" dirty="0"/>
              <a:t> </a:t>
            </a:r>
            <a:r>
              <a:rPr lang="en-GB" sz="2300" dirty="0" err="1"/>
              <a:t>na</a:t>
            </a:r>
            <a:r>
              <a:rPr lang="en-GB" sz="2300" dirty="0"/>
              <a:t> </a:t>
            </a:r>
            <a:r>
              <a:rPr lang="en-GB" sz="2300" dirty="0" err="1"/>
              <a:t>kolejnym</a:t>
            </a:r>
            <a:r>
              <a:rPr lang="en-GB" sz="2300" dirty="0"/>
              <a:t> </a:t>
            </a:r>
            <a:r>
              <a:rPr lang="en-GB" sz="2300" dirty="0" err="1"/>
              <a:t>poziomie</a:t>
            </a:r>
            <a:r>
              <a:rPr lang="en-GB" sz="2300" dirty="0"/>
              <a:t>, w </a:t>
            </a:r>
            <a:r>
              <a:rPr lang="en-GB" sz="2300" dirty="0" err="1"/>
              <a:t>zależności</a:t>
            </a:r>
            <a:r>
              <a:rPr lang="en-GB" sz="2300" dirty="0"/>
              <a:t> od </a:t>
            </a:r>
            <a:r>
              <a:rPr lang="en-GB" sz="2300" dirty="0" err="1"/>
              <a:t>poziomu</a:t>
            </a:r>
            <a:r>
              <a:rPr lang="en-GB" sz="2300" dirty="0"/>
              <a:t>, </a:t>
            </a:r>
            <a:r>
              <a:rPr lang="en-GB" sz="2300" dirty="0" err="1"/>
              <a:t>na</a:t>
            </a:r>
            <a:r>
              <a:rPr lang="en-GB" sz="2300" dirty="0"/>
              <a:t> </a:t>
            </a:r>
            <a:r>
              <a:rPr lang="en-GB" sz="2300" dirty="0" err="1"/>
              <a:t>którym</a:t>
            </a:r>
            <a:r>
              <a:rPr lang="en-GB" sz="2300" dirty="0"/>
              <a:t> </a:t>
            </a:r>
            <a:r>
              <a:rPr lang="en-GB" sz="2300" dirty="0" err="1"/>
              <a:t>ukończyli</a:t>
            </a:r>
            <a:r>
              <a:rPr lang="en-GB" sz="2300" dirty="0"/>
              <a:t> </a:t>
            </a:r>
            <a:r>
              <a:rPr lang="en-GB" sz="2300" dirty="0" err="1"/>
              <a:t>lektorat</a:t>
            </a:r>
            <a:r>
              <a:rPr lang="en-GB" sz="2300" dirty="0"/>
              <a:t> </a:t>
            </a:r>
            <a:r>
              <a:rPr lang="en-GB" sz="2300" dirty="0" err="1"/>
              <a:t>na</a:t>
            </a:r>
            <a:r>
              <a:rPr lang="en-GB" sz="2300" dirty="0"/>
              <a:t> </a:t>
            </a:r>
            <a:r>
              <a:rPr lang="en-GB" sz="2300" dirty="0" err="1"/>
              <a:t>studiach</a:t>
            </a:r>
            <a:r>
              <a:rPr lang="en-GB" sz="2300" dirty="0"/>
              <a:t> </a:t>
            </a:r>
            <a:r>
              <a:rPr lang="en-GB" sz="2300" dirty="0" err="1"/>
              <a:t>licencjackich</a:t>
            </a:r>
            <a:r>
              <a:rPr lang="en-GB" sz="2300" dirty="0"/>
              <a:t> </a:t>
            </a:r>
            <a:r>
              <a:rPr lang="en-GB" sz="2300" b="1" dirty="0"/>
              <a:t>w </a:t>
            </a:r>
            <a:r>
              <a:rPr lang="en-GB" sz="2300" b="1" dirty="0" err="1"/>
              <a:t>UWr</a:t>
            </a:r>
            <a:r>
              <a:rPr lang="en-GB" sz="2300" b="1" dirty="0"/>
              <a:t>.</a:t>
            </a:r>
            <a:r>
              <a:rPr lang="en-GB" sz="1700" b="1" dirty="0"/>
              <a:t> </a:t>
            </a:r>
            <a:endParaRPr sz="1700" b="1" dirty="0"/>
          </a:p>
          <a:p>
            <a:pPr marL="0" marR="165100" lvl="0" indent="0" algn="just" rtl="0">
              <a:spcBef>
                <a:spcPts val="0"/>
              </a:spcBef>
              <a:spcAft>
                <a:spcPts val="0"/>
              </a:spcAft>
              <a:buNone/>
            </a:pPr>
            <a:r>
              <a:rPr lang="en-GB" sz="2300" dirty="0"/>
              <a:t>Test </a:t>
            </a:r>
            <a:r>
              <a:rPr lang="en-GB" sz="2300" dirty="0" err="1"/>
              <a:t>kwalifikacyjny</a:t>
            </a:r>
            <a:r>
              <a:rPr lang="en-GB" sz="2300" dirty="0"/>
              <a:t> </a:t>
            </a:r>
            <a:r>
              <a:rPr lang="en-GB" sz="2300" dirty="0" err="1"/>
              <a:t>piszą</a:t>
            </a:r>
            <a:r>
              <a:rPr lang="en-GB" sz="2300" dirty="0"/>
              <a:t> </a:t>
            </a:r>
            <a:r>
              <a:rPr lang="en-GB" sz="2300" dirty="0" err="1"/>
              <a:t>tylko</a:t>
            </a:r>
            <a:r>
              <a:rPr lang="en-GB" sz="2300" dirty="0"/>
              <a:t> </a:t>
            </a:r>
            <a:r>
              <a:rPr lang="en-GB" sz="2300" dirty="0" err="1"/>
              <a:t>absolwenci</a:t>
            </a:r>
            <a:r>
              <a:rPr lang="en-GB" sz="2300" dirty="0"/>
              <a:t> </a:t>
            </a:r>
            <a:r>
              <a:rPr lang="en-GB" sz="2300" dirty="0" err="1"/>
              <a:t>studiów</a:t>
            </a:r>
            <a:r>
              <a:rPr lang="en-GB" sz="2300" dirty="0"/>
              <a:t> </a:t>
            </a:r>
            <a:r>
              <a:rPr lang="en-GB" sz="2300" dirty="0" err="1"/>
              <a:t>licencjackich</a:t>
            </a:r>
            <a:r>
              <a:rPr lang="en-GB" sz="2300" dirty="0"/>
              <a:t> z </a:t>
            </a:r>
            <a:r>
              <a:rPr lang="en-GB" sz="2300" dirty="0" err="1"/>
              <a:t>innych</a:t>
            </a:r>
            <a:r>
              <a:rPr lang="en-GB" sz="2300" dirty="0"/>
              <a:t> </a:t>
            </a:r>
            <a:r>
              <a:rPr lang="en-GB" sz="2300" dirty="0" err="1"/>
              <a:t>uczelni</a:t>
            </a:r>
            <a:r>
              <a:rPr lang="en-GB" sz="2300" dirty="0"/>
              <a:t>, </a:t>
            </a:r>
            <a:r>
              <a:rPr lang="en-GB" sz="2300" dirty="0" err="1"/>
              <a:t>którzy</a:t>
            </a:r>
            <a:r>
              <a:rPr lang="en-GB" sz="2300" dirty="0"/>
              <a:t> </a:t>
            </a:r>
            <a:r>
              <a:rPr lang="en-GB" sz="2300" dirty="0" err="1"/>
              <a:t>nie</a:t>
            </a:r>
            <a:r>
              <a:rPr lang="en-GB" sz="2300" dirty="0"/>
              <a:t> </a:t>
            </a:r>
            <a:r>
              <a:rPr lang="en-GB" sz="2300" dirty="0" err="1"/>
              <a:t>mają</a:t>
            </a:r>
            <a:r>
              <a:rPr lang="en-GB" sz="2300" dirty="0"/>
              <a:t> </a:t>
            </a:r>
            <a:r>
              <a:rPr lang="en-GB" sz="2300" dirty="0" err="1"/>
              <a:t>potwierdzonej</a:t>
            </a:r>
            <a:r>
              <a:rPr lang="en-GB" sz="2300" dirty="0"/>
              <a:t> </a:t>
            </a:r>
            <a:r>
              <a:rPr lang="en-GB" sz="2300" dirty="0" err="1"/>
              <a:t>znajomości</a:t>
            </a:r>
            <a:r>
              <a:rPr lang="en-GB" sz="2300" dirty="0"/>
              <a:t> </a:t>
            </a:r>
            <a:r>
              <a:rPr lang="en-GB" sz="2300" dirty="0" err="1"/>
              <a:t>języka</a:t>
            </a:r>
            <a:r>
              <a:rPr lang="en-GB" sz="2300" dirty="0"/>
              <a:t> </a:t>
            </a:r>
            <a:r>
              <a:rPr lang="en-GB" sz="2300" dirty="0" err="1"/>
              <a:t>na</a:t>
            </a:r>
            <a:r>
              <a:rPr lang="en-GB" sz="2300" dirty="0"/>
              <a:t> </a:t>
            </a:r>
            <a:r>
              <a:rPr lang="en-GB" sz="2300" dirty="0" err="1"/>
              <a:t>poziomie</a:t>
            </a:r>
            <a:r>
              <a:rPr lang="en-GB" sz="2300" dirty="0"/>
              <a:t> B2.II (a </a:t>
            </a:r>
            <a:r>
              <a:rPr lang="en-GB" sz="2300" dirty="0" err="1"/>
              <a:t>jeśli</a:t>
            </a:r>
            <a:r>
              <a:rPr lang="en-GB" sz="2300" dirty="0"/>
              <a:t> </a:t>
            </a:r>
            <a:r>
              <a:rPr lang="en-GB" sz="2300" dirty="0" err="1"/>
              <a:t>mają</a:t>
            </a:r>
            <a:r>
              <a:rPr lang="en-GB" sz="2300" dirty="0"/>
              <a:t> B2II to </a:t>
            </a:r>
            <a:r>
              <a:rPr lang="en-GB" sz="2300" dirty="0" err="1"/>
              <a:t>idą</a:t>
            </a:r>
            <a:r>
              <a:rPr lang="en-GB" sz="2300" dirty="0"/>
              <a:t> </a:t>
            </a:r>
            <a:r>
              <a:rPr lang="en-GB" sz="2300" dirty="0" err="1"/>
              <a:t>na</a:t>
            </a:r>
            <a:r>
              <a:rPr lang="en-GB" sz="2300" dirty="0"/>
              <a:t> B2+). </a:t>
            </a:r>
            <a:r>
              <a:rPr lang="en-GB" sz="2300" b="1" dirty="0">
                <a:solidFill>
                  <a:srgbClr val="FF3838"/>
                </a:solidFill>
              </a:rPr>
              <a:t>Test </a:t>
            </a:r>
            <a:r>
              <a:rPr lang="en-GB" sz="2300" b="1" dirty="0" err="1">
                <a:solidFill>
                  <a:srgbClr val="FF3838"/>
                </a:solidFill>
              </a:rPr>
              <a:t>odbędzie</a:t>
            </a:r>
            <a:r>
              <a:rPr lang="en-GB" sz="2300" b="1" dirty="0">
                <a:solidFill>
                  <a:srgbClr val="FF3838"/>
                </a:solidFill>
              </a:rPr>
              <a:t> </a:t>
            </a:r>
            <a:r>
              <a:rPr lang="en-GB" sz="2300" b="1" dirty="0" err="1">
                <a:solidFill>
                  <a:srgbClr val="FF3838"/>
                </a:solidFill>
              </a:rPr>
              <a:t>się</a:t>
            </a:r>
            <a:r>
              <a:rPr lang="en-GB" sz="2300" b="1" dirty="0">
                <a:solidFill>
                  <a:srgbClr val="FF3838"/>
                </a:solidFill>
              </a:rPr>
              <a:t> w </a:t>
            </a:r>
            <a:r>
              <a:rPr lang="en-GB" sz="2300" b="1" dirty="0" err="1">
                <a:solidFill>
                  <a:srgbClr val="FF3838"/>
                </a:solidFill>
              </a:rPr>
              <a:t>terminie</a:t>
            </a:r>
            <a:r>
              <a:rPr lang="en-GB" sz="2300" b="1" dirty="0">
                <a:solidFill>
                  <a:srgbClr val="FF3838"/>
                </a:solidFill>
              </a:rPr>
              <a:t> </a:t>
            </a:r>
            <a:r>
              <a:rPr lang="pl-PL" sz="2300" b="1" dirty="0" smtClean="0">
                <a:solidFill>
                  <a:srgbClr val="FF3838"/>
                </a:solidFill>
              </a:rPr>
              <a:t>podanym przez SPNJO</a:t>
            </a:r>
            <a:r>
              <a:rPr lang="en-GB" sz="2300" b="1" dirty="0" smtClean="0">
                <a:solidFill>
                  <a:srgbClr val="FF3838"/>
                </a:solidFill>
              </a:rPr>
              <a:t>. </a:t>
            </a:r>
            <a:r>
              <a:rPr lang="en-GB" sz="2300" b="1" dirty="0" err="1">
                <a:solidFill>
                  <a:srgbClr val="FF3838"/>
                </a:solidFill>
              </a:rPr>
              <a:t>Więcej</a:t>
            </a:r>
            <a:r>
              <a:rPr lang="en-GB" sz="2300" b="1" dirty="0">
                <a:solidFill>
                  <a:srgbClr val="FF3838"/>
                </a:solidFill>
              </a:rPr>
              <a:t> </a:t>
            </a:r>
            <a:r>
              <a:rPr lang="en-GB" sz="2300" b="1" dirty="0" err="1">
                <a:solidFill>
                  <a:srgbClr val="FF3838"/>
                </a:solidFill>
              </a:rPr>
              <a:t>informacji</a:t>
            </a:r>
            <a:r>
              <a:rPr lang="en-GB" sz="2300" b="1" dirty="0">
                <a:solidFill>
                  <a:srgbClr val="FF3838"/>
                </a:solidFill>
              </a:rPr>
              <a:t> </a:t>
            </a:r>
            <a:r>
              <a:rPr lang="en-GB" sz="2300" b="1" dirty="0" err="1">
                <a:solidFill>
                  <a:srgbClr val="FF3838"/>
                </a:solidFill>
              </a:rPr>
              <a:t>na</a:t>
            </a:r>
            <a:r>
              <a:rPr lang="en-GB" sz="2300" b="1" dirty="0">
                <a:solidFill>
                  <a:srgbClr val="FF3838"/>
                </a:solidFill>
              </a:rPr>
              <a:t> </a:t>
            </a:r>
            <a:r>
              <a:rPr lang="en-GB" sz="2300" b="1" dirty="0" err="1">
                <a:solidFill>
                  <a:srgbClr val="FF3838"/>
                </a:solidFill>
              </a:rPr>
              <a:t>stronie</a:t>
            </a:r>
            <a:r>
              <a:rPr lang="en-GB" sz="2300" b="1" dirty="0">
                <a:solidFill>
                  <a:srgbClr val="FF3838"/>
                </a:solidFill>
              </a:rPr>
              <a:t> SPNJO.</a:t>
            </a:r>
            <a:endParaRPr sz="2300" b="1" dirty="0">
              <a:solidFill>
                <a:srgbClr val="FF3838"/>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32"/>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GB"/>
              <a:t>Lektorat</a:t>
            </a:r>
            <a:endParaRPr/>
          </a:p>
        </p:txBody>
      </p:sp>
      <p:sp>
        <p:nvSpPr>
          <p:cNvPr id="179" name="Google Shape;179;p32"/>
          <p:cNvSpPr txBox="1">
            <a:spLocks noGrp="1"/>
          </p:cNvSpPr>
          <p:nvPr>
            <p:ph type="body" idx="1"/>
          </p:nvPr>
        </p:nvSpPr>
        <p:spPr>
          <a:xfrm>
            <a:off x="387900" y="1341500"/>
            <a:ext cx="8368200" cy="3227100"/>
          </a:xfrm>
          <a:prstGeom prst="rect">
            <a:avLst/>
          </a:prstGeom>
        </p:spPr>
        <p:txBody>
          <a:bodyPr spcFirstLastPara="1" wrap="square" lIns="91425" tIns="91425" rIns="91425" bIns="91425" anchor="t" anchorCtr="0">
            <a:noAutofit/>
          </a:bodyPr>
          <a:lstStyle/>
          <a:p>
            <a:pPr marL="0" marR="165100" lvl="0" indent="0" algn="just" rtl="0">
              <a:spcBef>
                <a:spcPts val="0"/>
              </a:spcBef>
              <a:spcAft>
                <a:spcPts val="0"/>
              </a:spcAft>
              <a:buNone/>
            </a:pPr>
            <a:endParaRPr sz="2000" u="sng">
              <a:solidFill>
                <a:srgbClr val="FF0000"/>
              </a:solidFill>
              <a:latin typeface="Calibri"/>
              <a:ea typeface="Calibri"/>
              <a:cs typeface="Calibri"/>
              <a:sym typeface="Calibri"/>
            </a:endParaRPr>
          </a:p>
          <a:p>
            <a:pPr marL="0" lvl="0" indent="0" algn="just" rtl="0">
              <a:spcBef>
                <a:spcPts val="0"/>
              </a:spcBef>
              <a:spcAft>
                <a:spcPts val="1600"/>
              </a:spcAft>
              <a:buNone/>
            </a:pPr>
            <a:r>
              <a:rPr lang="en-GB" sz="2700"/>
              <a:t>Z lektoratu na studiach magisterskich zwalnia jedynie certyfikat poświadczający znajomość języka na poziomie B2+ (lub wyższym) lub egzamin z lektoratu zdany na poziomie studiów magisterskich na innym kierunku.</a:t>
            </a:r>
            <a:endParaRPr sz="29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15"/>
          <p:cNvSpPr txBox="1">
            <a:spLocks noGrp="1"/>
          </p:cNvSpPr>
          <p:nvPr>
            <p:ph type="title"/>
          </p:nvPr>
        </p:nvSpPr>
        <p:spPr>
          <a:xfrm>
            <a:off x="387900" y="372139"/>
            <a:ext cx="8368200" cy="967563"/>
          </a:xfrm>
          <a:prstGeom prst="rect">
            <a:avLst/>
          </a:prstGeom>
        </p:spPr>
        <p:txBody>
          <a:bodyPr spcFirstLastPara="1" wrap="square" lIns="91425" tIns="91425" rIns="91425" bIns="91425" anchor="b" anchorCtr="0">
            <a:noAutofit/>
          </a:bodyPr>
          <a:lstStyle/>
          <a:p>
            <a:pPr lvl="0"/>
            <a:r>
              <a:rPr lang="en-GB" dirty="0" err="1"/>
              <a:t>Wydział</a:t>
            </a:r>
            <a:r>
              <a:rPr lang="en-GB" dirty="0"/>
              <a:t> </a:t>
            </a:r>
            <a:r>
              <a:rPr lang="pl-PL" dirty="0" smtClean="0"/>
              <a:t>Neofilologii</a:t>
            </a:r>
            <a:r>
              <a:rPr lang="en-GB" dirty="0" smtClean="0"/>
              <a:t> (</a:t>
            </a:r>
            <a:r>
              <a:rPr lang="en-US" dirty="0"/>
              <a:t>Faculty of Languages, Literatures and Cultures</a:t>
            </a:r>
            <a:r>
              <a:rPr lang="en-GB" dirty="0" smtClean="0"/>
              <a:t>)</a:t>
            </a:r>
            <a:endParaRPr dirty="0"/>
          </a:p>
        </p:txBody>
      </p:sp>
      <p:sp>
        <p:nvSpPr>
          <p:cNvPr id="77" name="Google Shape;77;p15"/>
          <p:cNvSpPr txBox="1">
            <a:spLocks noGrp="1"/>
          </p:cNvSpPr>
          <p:nvPr>
            <p:ph type="body" idx="1"/>
          </p:nvPr>
        </p:nvSpPr>
        <p:spPr>
          <a:xfrm>
            <a:off x="387900" y="1489825"/>
            <a:ext cx="8368200" cy="336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t>Dr hab. </a:t>
            </a:r>
            <a:r>
              <a:rPr lang="pl-PL" dirty="0" smtClean="0"/>
              <a:t>Justyna Ziarkowska</a:t>
            </a:r>
            <a:r>
              <a:rPr lang="en-GB" dirty="0" smtClean="0"/>
              <a:t>, </a:t>
            </a:r>
            <a:r>
              <a:rPr lang="en-GB" dirty="0"/>
              <a:t>prof. </a:t>
            </a:r>
            <a:r>
              <a:rPr lang="en-GB" dirty="0" smtClean="0"/>
              <a:t>U</a:t>
            </a:r>
            <a:r>
              <a:rPr lang="pl-PL" dirty="0" err="1" smtClean="0"/>
              <a:t>Wr</a:t>
            </a:r>
            <a:r>
              <a:rPr lang="en-GB" dirty="0" smtClean="0"/>
              <a:t> </a:t>
            </a:r>
            <a:endParaRPr dirty="0"/>
          </a:p>
          <a:p>
            <a:pPr marL="0" lvl="0" indent="0" algn="l" rtl="0">
              <a:spcBef>
                <a:spcPts val="0"/>
              </a:spcBef>
              <a:spcAft>
                <a:spcPts val="0"/>
              </a:spcAft>
              <a:buNone/>
            </a:pPr>
            <a:r>
              <a:rPr lang="pl-PL" dirty="0" err="1" smtClean="0"/>
              <a:t>Acting</a:t>
            </a:r>
            <a:r>
              <a:rPr lang="en-GB" dirty="0" smtClean="0"/>
              <a:t> </a:t>
            </a:r>
            <a:r>
              <a:rPr lang="en-GB" dirty="0"/>
              <a:t>Dean</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GB" dirty="0"/>
              <a:t>Dr hab. </a:t>
            </a:r>
            <a:r>
              <a:rPr lang="pl-PL" dirty="0" smtClean="0"/>
              <a:t>Natalia Paprocka</a:t>
            </a:r>
            <a:r>
              <a:rPr lang="en-GB" dirty="0" smtClean="0"/>
              <a:t>, </a:t>
            </a:r>
            <a:r>
              <a:rPr lang="en-GB" dirty="0"/>
              <a:t>prof. </a:t>
            </a:r>
            <a:r>
              <a:rPr lang="en-GB" dirty="0" smtClean="0"/>
              <a:t>U</a:t>
            </a:r>
            <a:r>
              <a:rPr lang="pl-PL" dirty="0" err="1" smtClean="0"/>
              <a:t>Wr</a:t>
            </a:r>
            <a:endParaRPr dirty="0"/>
          </a:p>
          <a:p>
            <a:pPr marL="0" lvl="0" indent="0" algn="l" rtl="0">
              <a:spcBef>
                <a:spcPts val="0"/>
              </a:spcBef>
              <a:spcAft>
                <a:spcPts val="0"/>
              </a:spcAft>
              <a:buNone/>
            </a:pPr>
            <a:r>
              <a:rPr lang="pl-PL" dirty="0" err="1" smtClean="0"/>
              <a:t>Acting</a:t>
            </a:r>
            <a:r>
              <a:rPr lang="pl-PL" dirty="0" smtClean="0"/>
              <a:t> Vice-</a:t>
            </a:r>
            <a:r>
              <a:rPr lang="en-GB" dirty="0" smtClean="0"/>
              <a:t>Dean for</a:t>
            </a:r>
            <a:r>
              <a:rPr lang="pl-PL" dirty="0" smtClean="0"/>
              <a:t> </a:t>
            </a:r>
            <a:r>
              <a:rPr lang="pl-PL" dirty="0" err="1" smtClean="0"/>
              <a:t>Teaching</a:t>
            </a:r>
            <a:r>
              <a:rPr lang="pl-PL" dirty="0" smtClean="0"/>
              <a:t> and the </a:t>
            </a:r>
            <a:r>
              <a:rPr lang="pl-PL" dirty="0" err="1" smtClean="0"/>
              <a:t>Quality</a:t>
            </a:r>
            <a:r>
              <a:rPr lang="pl-PL" dirty="0" smtClean="0"/>
              <a:t> of </a:t>
            </a:r>
            <a:r>
              <a:rPr lang="pl-PL" dirty="0" err="1" smtClean="0"/>
              <a:t>Education</a:t>
            </a:r>
            <a:endParaRPr dirty="0"/>
          </a:p>
          <a:p>
            <a:pPr marL="0" lvl="0" indent="0" algn="l" rtl="0">
              <a:spcBef>
                <a:spcPts val="0"/>
              </a:spcBef>
              <a:spcAft>
                <a:spcPts val="0"/>
              </a:spcAft>
              <a:buNone/>
            </a:pPr>
            <a:r>
              <a:rPr lang="en-GB" dirty="0"/>
              <a:t>(deals with problems related to your course of studies)</a:t>
            </a:r>
            <a:endParaRPr dirty="0"/>
          </a:p>
          <a:p>
            <a:pPr marL="0" lvl="0" indent="0" algn="l" rtl="0">
              <a:spcBef>
                <a:spcPts val="0"/>
              </a:spcBef>
              <a:spcAft>
                <a:spcPts val="0"/>
              </a:spcAft>
              <a:buNone/>
            </a:pPr>
            <a:endParaRPr lang="pl-PL" dirty="0" smtClean="0"/>
          </a:p>
          <a:p>
            <a:pPr marL="0" lvl="0" indent="0">
              <a:buNone/>
            </a:pPr>
            <a:r>
              <a:rPr lang="pl-PL" dirty="0" smtClean="0"/>
              <a:t>D</a:t>
            </a:r>
            <a:r>
              <a:rPr lang="en-US" dirty="0" smtClean="0"/>
              <a:t>r </a:t>
            </a:r>
            <a:r>
              <a:rPr lang="en-US" dirty="0"/>
              <a:t>hab. Mateusz </a:t>
            </a:r>
            <a:r>
              <a:rPr lang="en-US" dirty="0" err="1"/>
              <a:t>Świetlicki</a:t>
            </a:r>
            <a:endParaRPr dirty="0"/>
          </a:p>
          <a:p>
            <a:pPr marL="0" indent="0">
              <a:buNone/>
            </a:pPr>
            <a:r>
              <a:rPr lang="en-US" dirty="0"/>
              <a:t>Acting Vice-Dean for Student Affairs and Extramural </a:t>
            </a:r>
            <a:r>
              <a:rPr lang="en-US" dirty="0" smtClean="0"/>
              <a:t>Teaching</a:t>
            </a:r>
            <a:endParaRPr dirty="0"/>
          </a:p>
          <a:p>
            <a:pPr marL="0" lvl="0" indent="0" algn="l" rtl="0">
              <a:spcBef>
                <a:spcPts val="0"/>
              </a:spcBef>
              <a:spcAft>
                <a:spcPts val="0"/>
              </a:spcAft>
              <a:buNone/>
            </a:pPr>
            <a:r>
              <a:rPr lang="en-GB" dirty="0"/>
              <a:t>(scholarships, social issues)</a:t>
            </a: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28368332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33"/>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GB"/>
              <a:t>Foreign language</a:t>
            </a:r>
            <a:endParaRPr/>
          </a:p>
        </p:txBody>
      </p:sp>
      <p:sp>
        <p:nvSpPr>
          <p:cNvPr id="185" name="Google Shape;185;p33"/>
          <p:cNvSpPr txBox="1">
            <a:spLocks noGrp="1"/>
          </p:cNvSpPr>
          <p:nvPr>
            <p:ph type="body" idx="1"/>
          </p:nvPr>
        </p:nvSpPr>
        <p:spPr>
          <a:xfrm>
            <a:off x="387900" y="1390125"/>
            <a:ext cx="8368200" cy="3482100"/>
          </a:xfrm>
          <a:prstGeom prst="rect">
            <a:avLst/>
          </a:prstGeom>
        </p:spPr>
        <p:txBody>
          <a:bodyPr spcFirstLastPara="1" wrap="square" lIns="91425" tIns="91425" rIns="91425" bIns="91425" anchor="t" anchorCtr="0">
            <a:noAutofit/>
          </a:bodyPr>
          <a:lstStyle/>
          <a:p>
            <a:pPr marL="0" lvl="0" indent="0" algn="just" rtl="0">
              <a:lnSpc>
                <a:spcPct val="150000"/>
              </a:lnSpc>
              <a:spcBef>
                <a:spcPts val="0"/>
              </a:spcBef>
              <a:spcAft>
                <a:spcPts val="0"/>
              </a:spcAft>
              <a:buNone/>
            </a:pPr>
            <a:r>
              <a:rPr lang="en-GB" sz="1500" dirty="0"/>
              <a:t>Your MA studies programme includes 60 hours of a foreign language course (60 hours in semester 2). The course ends with an exam: the minimum level of proficiency required is B2, the maximum level is B2+. The classes are held at the Foreign Language Centre, situated just round the corner from our Institute (the address is Pl. </a:t>
            </a:r>
            <a:r>
              <a:rPr lang="en-GB" sz="1500" dirty="0" err="1"/>
              <a:t>Biskupa</a:t>
            </a:r>
            <a:r>
              <a:rPr lang="en-GB" sz="1500" dirty="0"/>
              <a:t> </a:t>
            </a:r>
            <a:r>
              <a:rPr lang="en-GB" sz="1500" dirty="0" err="1"/>
              <a:t>Nankiera</a:t>
            </a:r>
            <a:r>
              <a:rPr lang="en-GB" sz="1500" dirty="0"/>
              <a:t> 2/3. 50-140 </a:t>
            </a:r>
            <a:r>
              <a:rPr lang="en-GB" sz="1500" dirty="0" err="1"/>
              <a:t>Wrocław</a:t>
            </a:r>
            <a:r>
              <a:rPr lang="en-GB" sz="1500" dirty="0"/>
              <a:t>). </a:t>
            </a:r>
            <a:endParaRPr sz="1500" dirty="0"/>
          </a:p>
          <a:p>
            <a:pPr marL="0" lvl="0" indent="0" algn="just" rtl="0">
              <a:lnSpc>
                <a:spcPct val="150000"/>
              </a:lnSpc>
              <a:spcBef>
                <a:spcPts val="0"/>
              </a:spcBef>
              <a:spcAft>
                <a:spcPts val="0"/>
              </a:spcAft>
              <a:buNone/>
            </a:pPr>
            <a:r>
              <a:rPr lang="en-GB" sz="1500" dirty="0">
                <a:solidFill>
                  <a:srgbClr val="FFFF00"/>
                </a:solidFill>
              </a:rPr>
              <a:t>Graduates of BA studies at </a:t>
            </a:r>
            <a:r>
              <a:rPr lang="en-GB" sz="1500" dirty="0" err="1">
                <a:solidFill>
                  <a:srgbClr val="FFFF00"/>
                </a:solidFill>
              </a:rPr>
              <a:t>Wrocław</a:t>
            </a:r>
            <a:r>
              <a:rPr lang="en-GB" sz="1500" dirty="0">
                <a:solidFill>
                  <a:srgbClr val="FFFF00"/>
                </a:solidFill>
              </a:rPr>
              <a:t> University do not take a placement test.</a:t>
            </a:r>
            <a:r>
              <a:rPr lang="en-GB" sz="1500" dirty="0"/>
              <a:t> They continue the foreign language they took during their undergraduate studies at </a:t>
            </a:r>
            <a:r>
              <a:rPr lang="en-GB" sz="1500" dirty="0" err="1"/>
              <a:t>WrocławUniversity</a:t>
            </a:r>
            <a:r>
              <a:rPr lang="en-GB" sz="1500" dirty="0"/>
              <a:t>. They only need to sign up for the course at the time announced by the Foreign Language Centre.</a:t>
            </a:r>
            <a:endParaRPr sz="1500" dirty="0"/>
          </a:p>
          <a:p>
            <a:pPr marL="0" lvl="0" indent="0" algn="just" rtl="0">
              <a:lnSpc>
                <a:spcPct val="150000"/>
              </a:lnSpc>
              <a:spcBef>
                <a:spcPts val="0"/>
              </a:spcBef>
              <a:spcAft>
                <a:spcPts val="0"/>
              </a:spcAft>
              <a:buNone/>
            </a:pPr>
            <a:r>
              <a:rPr lang="en-GB" sz="1500" b="1" dirty="0">
                <a:solidFill>
                  <a:srgbClr val="FFFF00"/>
                </a:solidFill>
              </a:rPr>
              <a:t>Graduates from other universities must take an online placement test </a:t>
            </a:r>
            <a:r>
              <a:rPr lang="pl-PL" sz="1500" b="1" dirty="0" err="1" smtClean="0">
                <a:solidFill>
                  <a:srgbClr val="FFFF00"/>
                </a:solidFill>
              </a:rPr>
              <a:t>at</a:t>
            </a:r>
            <a:r>
              <a:rPr lang="pl-PL" sz="1500" b="1" dirty="0" smtClean="0">
                <a:solidFill>
                  <a:srgbClr val="FFFF00"/>
                </a:solidFill>
              </a:rPr>
              <a:t> the </a:t>
            </a:r>
            <a:r>
              <a:rPr lang="pl-PL" sz="1500" b="1" dirty="0" err="1" smtClean="0">
                <a:solidFill>
                  <a:srgbClr val="FFFF00"/>
                </a:solidFill>
              </a:rPr>
              <a:t>time</a:t>
            </a:r>
            <a:r>
              <a:rPr lang="pl-PL" sz="1500" b="1" dirty="0" smtClean="0">
                <a:solidFill>
                  <a:srgbClr val="FFFF00"/>
                </a:solidFill>
              </a:rPr>
              <a:t> </a:t>
            </a:r>
            <a:r>
              <a:rPr lang="pl-PL" sz="1500" b="1" dirty="0" err="1" smtClean="0">
                <a:solidFill>
                  <a:srgbClr val="FFFF00"/>
                </a:solidFill>
              </a:rPr>
              <a:t>announced</a:t>
            </a:r>
            <a:r>
              <a:rPr lang="pl-PL" sz="1500" b="1" dirty="0" smtClean="0">
                <a:solidFill>
                  <a:srgbClr val="FFFF00"/>
                </a:solidFill>
              </a:rPr>
              <a:t> by the FLC</a:t>
            </a:r>
            <a:r>
              <a:rPr lang="en-GB" sz="1500" b="1" dirty="0" smtClean="0">
                <a:solidFill>
                  <a:srgbClr val="FFFF00"/>
                </a:solidFill>
              </a:rPr>
              <a:t>.</a:t>
            </a:r>
            <a:endParaRPr sz="1500" b="1" dirty="0">
              <a:solidFill>
                <a:srgbClr val="FFFF00"/>
              </a:solidFill>
            </a:endParaRPr>
          </a:p>
          <a:p>
            <a:pPr marL="0" lvl="0" indent="0" algn="just" rtl="0">
              <a:lnSpc>
                <a:spcPct val="150000"/>
              </a:lnSpc>
              <a:spcBef>
                <a:spcPts val="0"/>
              </a:spcBef>
              <a:spcAft>
                <a:spcPts val="0"/>
              </a:spcAft>
              <a:buNone/>
            </a:pPr>
            <a:r>
              <a:rPr lang="en-GB" sz="1500" b="1" dirty="0"/>
              <a:t>Please check the FLC website for details.</a:t>
            </a:r>
            <a:endParaRPr sz="1500" b="1"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34"/>
          <p:cNvSpPr txBox="1">
            <a:spLocks noGrp="1"/>
          </p:cNvSpPr>
          <p:nvPr>
            <p:ph type="title"/>
          </p:nvPr>
        </p:nvSpPr>
        <p:spPr>
          <a:xfrm>
            <a:off x="387900" y="458025"/>
            <a:ext cx="8368200" cy="964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GB"/>
              <a:t>5. The compulsory Polish language course </a:t>
            </a:r>
            <a:endParaRPr/>
          </a:p>
          <a:p>
            <a:pPr marL="0" lvl="0" indent="0" algn="l" rtl="0">
              <a:spcBef>
                <a:spcPts val="0"/>
              </a:spcBef>
              <a:spcAft>
                <a:spcPts val="0"/>
              </a:spcAft>
              <a:buNone/>
            </a:pPr>
            <a:r>
              <a:rPr lang="en-GB"/>
              <a:t>for foreign students</a:t>
            </a:r>
            <a:endParaRPr/>
          </a:p>
        </p:txBody>
      </p:sp>
      <p:sp>
        <p:nvSpPr>
          <p:cNvPr id="191" name="Google Shape;191;p34"/>
          <p:cNvSpPr txBox="1">
            <a:spLocks noGrp="1"/>
          </p:cNvSpPr>
          <p:nvPr>
            <p:ph type="body" idx="1"/>
          </p:nvPr>
        </p:nvSpPr>
        <p:spPr>
          <a:xfrm>
            <a:off x="387900" y="1489825"/>
            <a:ext cx="8368200" cy="3415200"/>
          </a:xfrm>
          <a:prstGeom prst="rect">
            <a:avLst/>
          </a:prstGeom>
        </p:spPr>
        <p:txBody>
          <a:bodyPr spcFirstLastPara="1" wrap="square" lIns="91425" tIns="91425" rIns="91425" bIns="91425" anchor="t" anchorCtr="0">
            <a:noAutofit/>
          </a:bodyPr>
          <a:lstStyle/>
          <a:p>
            <a:pPr marL="0" lvl="0" indent="0" algn="just" rtl="0">
              <a:lnSpc>
                <a:spcPct val="150000"/>
              </a:lnSpc>
              <a:spcBef>
                <a:spcPts val="0"/>
              </a:spcBef>
              <a:spcAft>
                <a:spcPts val="0"/>
              </a:spcAft>
              <a:buNone/>
            </a:pPr>
            <a:r>
              <a:rPr lang="en-GB" sz="1600" dirty="0"/>
              <a:t>Foreign students, apart from taking the foreign language course mentioned above, </a:t>
            </a:r>
            <a:r>
              <a:rPr lang="pl-PL" sz="1600" dirty="0" err="1" smtClean="0"/>
              <a:t>must</a:t>
            </a:r>
            <a:r>
              <a:rPr lang="pl-PL" sz="1600" dirty="0" smtClean="0"/>
              <a:t> </a:t>
            </a:r>
            <a:r>
              <a:rPr lang="pl-PL" sz="1600" dirty="0" err="1" smtClean="0"/>
              <a:t>take</a:t>
            </a:r>
            <a:r>
              <a:rPr lang="pl-PL" sz="1600" dirty="0" smtClean="0"/>
              <a:t> t</a:t>
            </a:r>
            <a:r>
              <a:rPr lang="en-GB" sz="1600" dirty="0" smtClean="0"/>
              <a:t>he </a:t>
            </a:r>
            <a:r>
              <a:rPr lang="en-GB" sz="1600" dirty="0"/>
              <a:t>Polish language course which is held at the Polish Language and Culture Learning Centre, situated within a 5 min. walking distance from IFA (the address is Pl. </a:t>
            </a:r>
            <a:r>
              <a:rPr lang="en-GB" sz="1600" dirty="0" err="1"/>
              <a:t>Nankiera</a:t>
            </a:r>
            <a:r>
              <a:rPr lang="en-GB" sz="1600" dirty="0"/>
              <a:t> 15, 50-140 </a:t>
            </a:r>
            <a:r>
              <a:rPr lang="en-GB" sz="1600" dirty="0" err="1"/>
              <a:t>Wrocław</a:t>
            </a:r>
            <a:r>
              <a:rPr lang="en-GB" sz="1600" dirty="0"/>
              <a:t>). The Polish language course is a four-semester course that starts from the first semester of studies. It ends with an exam at B2 level, for which you will earn 8 ECTS points</a:t>
            </a:r>
            <a:r>
              <a:rPr lang="en-GB" sz="1600" dirty="0" smtClean="0"/>
              <a:t>.</a:t>
            </a:r>
            <a:endParaRPr sz="1600" dirty="0"/>
          </a:p>
          <a:p>
            <a:pPr marL="0" lvl="0" indent="0" algn="just" rtl="0">
              <a:lnSpc>
                <a:spcPct val="150000"/>
              </a:lnSpc>
              <a:spcBef>
                <a:spcPts val="0"/>
              </a:spcBef>
              <a:spcAft>
                <a:spcPts val="0"/>
              </a:spcAft>
              <a:buNone/>
            </a:pPr>
            <a:r>
              <a:rPr lang="en-GB" sz="1600" dirty="0"/>
              <a:t>Please contact the Polish Language and Culture Learning Centre for more information.</a:t>
            </a:r>
            <a:endParaRPr sz="1600" dirty="0"/>
          </a:p>
          <a:p>
            <a:pPr marL="0" lvl="0" indent="0" algn="just" rtl="0">
              <a:lnSpc>
                <a:spcPct val="150000"/>
              </a:lnSpc>
              <a:spcBef>
                <a:spcPts val="0"/>
              </a:spcBef>
              <a:spcAft>
                <a:spcPts val="0"/>
              </a:spcAft>
              <a:buNone/>
            </a:pPr>
            <a:r>
              <a:rPr lang="en-GB" sz="1600" dirty="0">
                <a:solidFill>
                  <a:srgbClr val="00FF00"/>
                </a:solidFill>
              </a:rPr>
              <a:t>http://www.sjpik.uni.wroc.pl/pl</a:t>
            </a:r>
            <a:endParaRPr sz="1600" dirty="0">
              <a:solidFill>
                <a:srgbClr val="00FF00"/>
              </a:solidFill>
            </a:endParaRPr>
          </a:p>
          <a:p>
            <a:pPr marL="0" lvl="0" indent="0" algn="just" rtl="0">
              <a:lnSpc>
                <a:spcPct val="150000"/>
              </a:lnSpc>
              <a:spcBef>
                <a:spcPts val="0"/>
              </a:spcBef>
              <a:spcAft>
                <a:spcPts val="0"/>
              </a:spcAft>
              <a:buNone/>
            </a:pPr>
            <a:endParaRPr sz="1600" dirty="0"/>
          </a:p>
          <a:p>
            <a:pPr marL="0" lvl="0" indent="0" algn="l" rtl="0">
              <a:lnSpc>
                <a:spcPct val="150000"/>
              </a:lnSpc>
              <a:spcBef>
                <a:spcPts val="0"/>
              </a:spcBef>
              <a:spcAft>
                <a:spcPts val="0"/>
              </a:spcAft>
              <a:buNone/>
            </a:pPr>
            <a:r>
              <a:rPr lang="en-GB" sz="1600" dirty="0"/>
              <a:t>  </a:t>
            </a:r>
            <a:endParaRPr sz="14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35"/>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GB"/>
              <a:t>6. Opcyjne moduły w programie studiów</a:t>
            </a:r>
            <a:endParaRPr/>
          </a:p>
        </p:txBody>
      </p:sp>
      <p:sp>
        <p:nvSpPr>
          <p:cNvPr id="197" name="Google Shape;197;p35"/>
          <p:cNvSpPr txBox="1">
            <a:spLocks noGrp="1"/>
          </p:cNvSpPr>
          <p:nvPr>
            <p:ph type="body" idx="1"/>
          </p:nvPr>
        </p:nvSpPr>
        <p:spPr>
          <a:xfrm>
            <a:off x="58975" y="1226900"/>
            <a:ext cx="9084900" cy="40935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en-GB" sz="2000" dirty="0"/>
              <a:t>Poza </a:t>
            </a:r>
            <a:r>
              <a:rPr lang="en-GB" sz="2000" dirty="0" err="1"/>
              <a:t>obowiązkowym</a:t>
            </a:r>
            <a:r>
              <a:rPr lang="en-GB" sz="2000" dirty="0"/>
              <a:t> </a:t>
            </a:r>
            <a:r>
              <a:rPr lang="en-GB" sz="2000" dirty="0" err="1"/>
              <a:t>programem</a:t>
            </a:r>
            <a:r>
              <a:rPr lang="en-GB" sz="2000" dirty="0"/>
              <a:t> (120 ECTS) </a:t>
            </a:r>
            <a:r>
              <a:rPr lang="en-GB" sz="2000" dirty="0" err="1"/>
              <a:t>na</a:t>
            </a:r>
            <a:r>
              <a:rPr lang="en-GB" sz="2000" dirty="0"/>
              <a:t> </a:t>
            </a:r>
            <a:r>
              <a:rPr lang="en-GB" sz="2000" dirty="0" err="1"/>
              <a:t>studiach</a:t>
            </a:r>
            <a:r>
              <a:rPr lang="en-GB" sz="2000" dirty="0"/>
              <a:t> </a:t>
            </a:r>
            <a:r>
              <a:rPr lang="en-GB" sz="2000" dirty="0" err="1"/>
              <a:t>magisterskich</a:t>
            </a:r>
            <a:r>
              <a:rPr lang="en-GB" sz="2000" dirty="0"/>
              <a:t> student </a:t>
            </a:r>
            <a:r>
              <a:rPr lang="en-GB" sz="2000" dirty="0" err="1"/>
              <a:t>może</a:t>
            </a:r>
            <a:r>
              <a:rPr lang="en-GB" sz="2000" dirty="0"/>
              <a:t> </a:t>
            </a:r>
            <a:r>
              <a:rPr lang="en-GB" sz="2000" dirty="0" err="1"/>
              <a:t>dodatkowo</a:t>
            </a:r>
            <a:r>
              <a:rPr lang="en-GB" sz="2000" dirty="0"/>
              <a:t> / </a:t>
            </a:r>
            <a:r>
              <a:rPr lang="en-GB" sz="2000" dirty="0" err="1"/>
              <a:t>opcyjnie</a:t>
            </a:r>
            <a:r>
              <a:rPr lang="en-GB" sz="2000" dirty="0"/>
              <a:t> </a:t>
            </a:r>
            <a:r>
              <a:rPr lang="en-GB" sz="2000" dirty="0" err="1"/>
              <a:t>zrealizować</a:t>
            </a:r>
            <a:r>
              <a:rPr lang="en-GB" sz="2000" dirty="0"/>
              <a:t> </a:t>
            </a:r>
            <a:r>
              <a:rPr lang="en-GB" sz="2000" dirty="0" err="1"/>
              <a:t>moduł</a:t>
            </a:r>
            <a:r>
              <a:rPr lang="en-GB" sz="2000" dirty="0"/>
              <a:t> </a:t>
            </a:r>
            <a:r>
              <a:rPr lang="en-GB" sz="2000" dirty="0" err="1" smtClean="0"/>
              <a:t>przygotowujący</a:t>
            </a:r>
            <a:r>
              <a:rPr lang="en-GB" sz="2000" dirty="0" smtClean="0"/>
              <a:t> </a:t>
            </a:r>
            <a:r>
              <a:rPr lang="en-GB" sz="2000" dirty="0"/>
              <a:t>do </a:t>
            </a:r>
            <a:r>
              <a:rPr lang="en-GB" sz="2000" dirty="0" err="1"/>
              <a:t>wykonywania</a:t>
            </a:r>
            <a:r>
              <a:rPr lang="en-GB" sz="2000" dirty="0"/>
              <a:t> </a:t>
            </a:r>
            <a:r>
              <a:rPr lang="en-GB" sz="2000" dirty="0" err="1"/>
              <a:t>zawodu</a:t>
            </a:r>
            <a:r>
              <a:rPr lang="en-GB" sz="2000" dirty="0"/>
              <a:t> </a:t>
            </a:r>
            <a:r>
              <a:rPr lang="en-GB" sz="2000" dirty="0" err="1"/>
              <a:t>nauczyciela</a:t>
            </a:r>
            <a:r>
              <a:rPr lang="en-GB" sz="2000" dirty="0"/>
              <a:t>. </a:t>
            </a:r>
            <a:r>
              <a:rPr lang="en-GB" sz="2000" dirty="0" smtClean="0"/>
              <a:t>Program </a:t>
            </a:r>
            <a:r>
              <a:rPr lang="pl-PL" sz="2000" dirty="0" smtClean="0"/>
              <a:t>m</a:t>
            </a:r>
            <a:r>
              <a:rPr lang="en-GB" sz="2000" dirty="0" err="1" smtClean="0"/>
              <a:t>oduł</a:t>
            </a:r>
            <a:r>
              <a:rPr lang="pl-PL" sz="2000" dirty="0" smtClean="0"/>
              <a:t>u jest wpisany w program studiów, który jest</a:t>
            </a:r>
            <a:r>
              <a:rPr lang="en-GB" sz="2000" dirty="0" smtClean="0"/>
              <a:t> </a:t>
            </a:r>
            <a:r>
              <a:rPr lang="pl-PL" sz="2000" dirty="0" smtClean="0"/>
              <a:t>d</a:t>
            </a:r>
            <a:r>
              <a:rPr lang="en-GB" sz="2000" dirty="0" err="1" smtClean="0"/>
              <a:t>ostępn</a:t>
            </a:r>
            <a:r>
              <a:rPr lang="pl-PL" sz="2000" dirty="0" smtClean="0"/>
              <a:t>y</a:t>
            </a:r>
            <a:r>
              <a:rPr lang="en-GB" sz="2000" dirty="0" smtClean="0"/>
              <a:t> </a:t>
            </a:r>
            <a:r>
              <a:rPr lang="en-GB" sz="2000" dirty="0" err="1"/>
              <a:t>na</a:t>
            </a:r>
            <a:r>
              <a:rPr lang="en-GB" sz="2000" dirty="0"/>
              <a:t> </a:t>
            </a:r>
            <a:r>
              <a:rPr lang="en-GB" sz="2000" dirty="0" err="1"/>
              <a:t>stronie</a:t>
            </a:r>
            <a:r>
              <a:rPr lang="en-GB" sz="2000" dirty="0"/>
              <a:t> w </a:t>
            </a:r>
            <a:r>
              <a:rPr lang="en-GB" sz="2000" dirty="0" err="1"/>
              <a:t>zakładce</a:t>
            </a:r>
            <a:r>
              <a:rPr lang="en-GB" sz="2000" dirty="0"/>
              <a:t> “</a:t>
            </a:r>
            <a:r>
              <a:rPr lang="en-GB" sz="2000" dirty="0" err="1"/>
              <a:t>studia</a:t>
            </a:r>
            <a:r>
              <a:rPr lang="en-GB" sz="2000" dirty="0"/>
              <a:t>”.</a:t>
            </a:r>
            <a:endParaRPr sz="2000" dirty="0"/>
          </a:p>
          <a:p>
            <a:pPr marL="0" lvl="0" indent="0" algn="just" rtl="0">
              <a:spcBef>
                <a:spcPts val="1600"/>
              </a:spcBef>
              <a:spcAft>
                <a:spcPts val="0"/>
              </a:spcAft>
              <a:buNone/>
            </a:pPr>
            <a:r>
              <a:rPr lang="en-GB" sz="2000" dirty="0" err="1" smtClean="0">
                <a:solidFill>
                  <a:schemeClr val="tx1"/>
                </a:solidFill>
              </a:rPr>
              <a:t>Moduł</a:t>
            </a:r>
            <a:r>
              <a:rPr lang="en-GB" sz="2000" dirty="0" smtClean="0">
                <a:solidFill>
                  <a:schemeClr val="tx1"/>
                </a:solidFill>
              </a:rPr>
              <a:t> </a:t>
            </a:r>
            <a:r>
              <a:rPr lang="en-GB" sz="2000" dirty="0" err="1">
                <a:solidFill>
                  <a:schemeClr val="tx1"/>
                </a:solidFill>
              </a:rPr>
              <a:t>nauczycielski</a:t>
            </a:r>
            <a:r>
              <a:rPr lang="en-GB" sz="2000" dirty="0">
                <a:solidFill>
                  <a:schemeClr val="tx1"/>
                </a:solidFill>
              </a:rPr>
              <a:t> </a:t>
            </a:r>
            <a:r>
              <a:rPr lang="en-GB" sz="2000" dirty="0" err="1"/>
              <a:t>na</a:t>
            </a:r>
            <a:r>
              <a:rPr lang="en-GB" sz="2000" dirty="0"/>
              <a:t> </a:t>
            </a:r>
            <a:r>
              <a:rPr lang="en-GB" sz="2000" dirty="0" err="1"/>
              <a:t>studiach</a:t>
            </a:r>
            <a:r>
              <a:rPr lang="en-GB" sz="2000" dirty="0"/>
              <a:t> </a:t>
            </a:r>
            <a:r>
              <a:rPr lang="en-GB" sz="2000" dirty="0" err="1"/>
              <a:t>magisterskich</a:t>
            </a:r>
            <a:r>
              <a:rPr lang="en-GB" sz="2000" dirty="0"/>
              <a:t> </a:t>
            </a:r>
            <a:r>
              <a:rPr lang="en-GB" sz="2000" dirty="0" err="1"/>
              <a:t>przygotowuje</a:t>
            </a:r>
            <a:r>
              <a:rPr lang="en-GB" sz="2000" dirty="0"/>
              <a:t> do </a:t>
            </a:r>
            <a:r>
              <a:rPr lang="en-GB" sz="2000" dirty="0" err="1"/>
              <a:t>wykonywania</a:t>
            </a:r>
            <a:r>
              <a:rPr lang="en-GB" sz="2000" dirty="0"/>
              <a:t> </a:t>
            </a:r>
            <a:r>
              <a:rPr lang="en-GB" sz="2000" dirty="0" err="1"/>
              <a:t>zawodu</a:t>
            </a:r>
            <a:r>
              <a:rPr lang="en-GB" sz="2000" dirty="0"/>
              <a:t> </a:t>
            </a:r>
            <a:r>
              <a:rPr lang="en-GB" sz="2000" dirty="0" err="1"/>
              <a:t>nauczyciela</a:t>
            </a:r>
            <a:r>
              <a:rPr lang="en-GB" sz="2000" dirty="0"/>
              <a:t> w </a:t>
            </a:r>
            <a:r>
              <a:rPr lang="en-GB" sz="2000" dirty="0" err="1"/>
              <a:t>szkołach</a:t>
            </a:r>
            <a:r>
              <a:rPr lang="en-GB" sz="2000" dirty="0"/>
              <a:t> </a:t>
            </a:r>
            <a:r>
              <a:rPr lang="en-GB" sz="2000" dirty="0" err="1"/>
              <a:t>ponadpodstawowych</a:t>
            </a:r>
            <a:r>
              <a:rPr lang="en-GB" sz="2000" dirty="0"/>
              <a:t>. </a:t>
            </a:r>
            <a:r>
              <a:rPr lang="en-GB" sz="2000" dirty="0" err="1"/>
              <a:t>Osoby</a:t>
            </a:r>
            <a:r>
              <a:rPr lang="en-GB" sz="2000" dirty="0"/>
              <a:t> </a:t>
            </a:r>
            <a:r>
              <a:rPr lang="en-GB" sz="2000" dirty="0" err="1"/>
              <a:t>zainteresowane</a:t>
            </a:r>
            <a:r>
              <a:rPr lang="en-GB" sz="2000" dirty="0"/>
              <a:t> </a:t>
            </a:r>
            <a:r>
              <a:rPr lang="en-GB" sz="2000" dirty="0" err="1"/>
              <a:t>zdobyciem</a:t>
            </a:r>
            <a:r>
              <a:rPr lang="en-GB" sz="2000" dirty="0"/>
              <a:t> </a:t>
            </a:r>
            <a:r>
              <a:rPr lang="en-GB" sz="2000" dirty="0" err="1"/>
              <a:t>kwalifikacji</a:t>
            </a:r>
            <a:r>
              <a:rPr lang="en-GB" sz="2000" dirty="0"/>
              <a:t> </a:t>
            </a:r>
            <a:r>
              <a:rPr lang="en-GB" sz="2000" dirty="0" err="1"/>
              <a:t>muszą</a:t>
            </a:r>
            <a:r>
              <a:rPr lang="en-GB" sz="2000" dirty="0"/>
              <a:t> </a:t>
            </a:r>
            <a:r>
              <a:rPr lang="en-GB" sz="2000" dirty="0" err="1"/>
              <a:t>posiadać</a:t>
            </a:r>
            <a:r>
              <a:rPr lang="en-GB" sz="2000" dirty="0"/>
              <a:t> </a:t>
            </a:r>
            <a:r>
              <a:rPr lang="en-GB" sz="2000" dirty="0" err="1"/>
              <a:t>kwalifikacje</a:t>
            </a:r>
            <a:r>
              <a:rPr lang="en-GB" sz="2000" dirty="0"/>
              <a:t> do </a:t>
            </a:r>
            <a:r>
              <a:rPr lang="en-GB" sz="2000" dirty="0" err="1"/>
              <a:t>nauczania</a:t>
            </a:r>
            <a:r>
              <a:rPr lang="en-GB" sz="2000" dirty="0"/>
              <a:t> w </a:t>
            </a:r>
            <a:r>
              <a:rPr lang="en-GB" sz="2000" dirty="0" err="1"/>
              <a:t>szkole</a:t>
            </a:r>
            <a:r>
              <a:rPr lang="en-GB" sz="2000" dirty="0"/>
              <a:t> </a:t>
            </a:r>
            <a:r>
              <a:rPr lang="en-GB" sz="2000" dirty="0" err="1"/>
              <a:t>podstawowej</a:t>
            </a:r>
            <a:r>
              <a:rPr lang="en-GB" sz="2000" dirty="0"/>
              <a:t> </a:t>
            </a:r>
            <a:r>
              <a:rPr lang="en-GB" sz="2000" dirty="0" err="1"/>
              <a:t>uzyskane</a:t>
            </a:r>
            <a:r>
              <a:rPr lang="en-GB" sz="2000" dirty="0"/>
              <a:t> </a:t>
            </a:r>
            <a:r>
              <a:rPr lang="en-GB" sz="2000" dirty="0" err="1"/>
              <a:t>na</a:t>
            </a:r>
            <a:r>
              <a:rPr lang="en-GB" sz="2000" dirty="0"/>
              <a:t> </a:t>
            </a:r>
            <a:r>
              <a:rPr lang="en-GB" sz="2000" dirty="0" err="1"/>
              <a:t>studiach</a:t>
            </a:r>
            <a:r>
              <a:rPr lang="en-GB" sz="2000" dirty="0"/>
              <a:t> </a:t>
            </a:r>
            <a:r>
              <a:rPr lang="en-GB" sz="2000" dirty="0" err="1"/>
              <a:t>licencjackich</a:t>
            </a:r>
            <a:r>
              <a:rPr lang="en-GB" sz="2000" dirty="0"/>
              <a:t>. </a:t>
            </a:r>
            <a:endParaRPr sz="20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36"/>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GB"/>
              <a:t>Włączenie modułu do programu kształcenia</a:t>
            </a:r>
            <a:endParaRPr/>
          </a:p>
        </p:txBody>
      </p:sp>
      <p:sp>
        <p:nvSpPr>
          <p:cNvPr id="203" name="Google Shape;203;p36"/>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noAutofit/>
          </a:bodyPr>
          <a:lstStyle/>
          <a:p>
            <a:pPr marL="0" lvl="0" indent="0" algn="just" rtl="0">
              <a:lnSpc>
                <a:spcPct val="100000"/>
              </a:lnSpc>
              <a:spcBef>
                <a:spcPts val="0"/>
              </a:spcBef>
              <a:spcAft>
                <a:spcPts val="0"/>
              </a:spcAft>
              <a:buNone/>
            </a:pPr>
            <a:r>
              <a:rPr lang="en-GB" sz="2200" b="1" dirty="0">
                <a:solidFill>
                  <a:srgbClr val="FFFF00"/>
                </a:solidFill>
              </a:rPr>
              <a:t>Student </a:t>
            </a:r>
            <a:r>
              <a:rPr lang="en-GB" sz="2200" b="1" dirty="0" err="1">
                <a:solidFill>
                  <a:srgbClr val="FFFF00"/>
                </a:solidFill>
              </a:rPr>
              <a:t>zainteresowany</a:t>
            </a:r>
            <a:r>
              <a:rPr lang="en-GB" sz="2200" b="1" dirty="0">
                <a:solidFill>
                  <a:srgbClr val="FFFF00"/>
                </a:solidFill>
              </a:rPr>
              <a:t> </a:t>
            </a:r>
            <a:r>
              <a:rPr lang="en-GB" sz="2200" b="1" dirty="0" err="1">
                <a:solidFill>
                  <a:srgbClr val="FFFF00"/>
                </a:solidFill>
              </a:rPr>
              <a:t>realizowaniem</a:t>
            </a:r>
            <a:r>
              <a:rPr lang="en-GB" sz="2200" b="1" dirty="0">
                <a:solidFill>
                  <a:srgbClr val="FFFF00"/>
                </a:solidFill>
              </a:rPr>
              <a:t> </a:t>
            </a:r>
            <a:r>
              <a:rPr lang="en-GB" sz="2200" b="1" dirty="0" err="1">
                <a:solidFill>
                  <a:srgbClr val="FFFF00"/>
                </a:solidFill>
              </a:rPr>
              <a:t>modułu</a:t>
            </a:r>
            <a:r>
              <a:rPr lang="en-GB" sz="2200" b="1" dirty="0">
                <a:solidFill>
                  <a:srgbClr val="FFFF00"/>
                </a:solidFill>
              </a:rPr>
              <a:t> </a:t>
            </a:r>
            <a:r>
              <a:rPr lang="en-GB" sz="2200" b="1" dirty="0" err="1">
                <a:solidFill>
                  <a:srgbClr val="FFFF00"/>
                </a:solidFill>
              </a:rPr>
              <a:t>nauczycielskiego</a:t>
            </a:r>
            <a:r>
              <a:rPr lang="en-GB" sz="2200" b="1" dirty="0">
                <a:solidFill>
                  <a:srgbClr val="FFFF00"/>
                </a:solidFill>
              </a:rPr>
              <a:t> </a:t>
            </a:r>
            <a:r>
              <a:rPr lang="en-GB" sz="2200" b="1" dirty="0" err="1">
                <a:solidFill>
                  <a:srgbClr val="FFFF00"/>
                </a:solidFill>
              </a:rPr>
              <a:t>powinien</a:t>
            </a:r>
            <a:r>
              <a:rPr lang="en-GB" sz="2200" b="1" dirty="0">
                <a:solidFill>
                  <a:srgbClr val="FFFF00"/>
                </a:solidFill>
              </a:rPr>
              <a:t> </a:t>
            </a:r>
            <a:r>
              <a:rPr lang="pl-PL" sz="2200" b="1" dirty="0" smtClean="0">
                <a:solidFill>
                  <a:srgbClr val="FFFF00"/>
                </a:solidFill>
              </a:rPr>
              <a:t>złożyć wniosek</a:t>
            </a:r>
            <a:r>
              <a:rPr lang="en-GB" sz="2200" b="1" dirty="0" smtClean="0">
                <a:solidFill>
                  <a:srgbClr val="FFFF00"/>
                </a:solidFill>
              </a:rPr>
              <a:t> </a:t>
            </a:r>
            <a:r>
              <a:rPr lang="en-GB" sz="2200" b="1" dirty="0">
                <a:solidFill>
                  <a:srgbClr val="FFFF00"/>
                </a:solidFill>
              </a:rPr>
              <a:t>do prof. </a:t>
            </a:r>
            <a:r>
              <a:rPr lang="pl-PL" sz="2200" b="1" dirty="0" smtClean="0">
                <a:solidFill>
                  <a:srgbClr val="FFFF00"/>
                </a:solidFill>
              </a:rPr>
              <a:t>Natalii Paprockiej</a:t>
            </a:r>
            <a:r>
              <a:rPr lang="en-GB" sz="2200" b="1" dirty="0" smtClean="0">
                <a:solidFill>
                  <a:srgbClr val="FFFF00"/>
                </a:solidFill>
              </a:rPr>
              <a:t>, </a:t>
            </a:r>
            <a:r>
              <a:rPr lang="en-GB" sz="2200" b="1" dirty="0" err="1">
                <a:solidFill>
                  <a:srgbClr val="FFFF00"/>
                </a:solidFill>
              </a:rPr>
              <a:t>Prodziekan</a:t>
            </a:r>
            <a:r>
              <a:rPr lang="en-GB" sz="2200" b="1" dirty="0">
                <a:solidFill>
                  <a:srgbClr val="FFFF00"/>
                </a:solidFill>
              </a:rPr>
              <a:t> ds. </a:t>
            </a:r>
            <a:r>
              <a:rPr lang="en-GB" sz="2200" b="1" dirty="0" err="1">
                <a:solidFill>
                  <a:srgbClr val="FFFF00"/>
                </a:solidFill>
              </a:rPr>
              <a:t>dydaktyki</a:t>
            </a:r>
            <a:r>
              <a:rPr lang="en-GB" sz="2200" b="1" dirty="0">
                <a:solidFill>
                  <a:srgbClr val="FFFF00"/>
                </a:solidFill>
              </a:rPr>
              <a:t>, o </a:t>
            </a:r>
            <a:r>
              <a:rPr lang="en-GB" sz="2200" b="1" dirty="0" err="1">
                <a:solidFill>
                  <a:srgbClr val="FFFF00"/>
                </a:solidFill>
              </a:rPr>
              <a:t>włączenie</a:t>
            </a:r>
            <a:r>
              <a:rPr lang="en-GB" sz="2200" b="1" dirty="0">
                <a:solidFill>
                  <a:srgbClr val="FFFF00"/>
                </a:solidFill>
              </a:rPr>
              <a:t> </a:t>
            </a:r>
            <a:r>
              <a:rPr lang="en-GB" sz="2200" b="1" dirty="0" err="1">
                <a:solidFill>
                  <a:srgbClr val="FFFF00"/>
                </a:solidFill>
              </a:rPr>
              <a:t>przedmiotów</a:t>
            </a:r>
            <a:r>
              <a:rPr lang="en-GB" sz="2200" b="1" dirty="0">
                <a:solidFill>
                  <a:srgbClr val="FFFF00"/>
                </a:solidFill>
              </a:rPr>
              <a:t> </a:t>
            </a:r>
            <a:r>
              <a:rPr lang="en-GB" sz="2200" b="1" dirty="0" err="1">
                <a:solidFill>
                  <a:srgbClr val="FFFF00"/>
                </a:solidFill>
              </a:rPr>
              <a:t>modułu</a:t>
            </a:r>
            <a:r>
              <a:rPr lang="en-GB" sz="2200" b="1" dirty="0">
                <a:solidFill>
                  <a:srgbClr val="FFFF00"/>
                </a:solidFill>
              </a:rPr>
              <a:t> do </a:t>
            </a:r>
            <a:r>
              <a:rPr lang="en-GB" sz="2200" b="1" dirty="0" err="1">
                <a:solidFill>
                  <a:srgbClr val="FFFF00"/>
                </a:solidFill>
              </a:rPr>
              <a:t>programu</a:t>
            </a:r>
            <a:r>
              <a:rPr lang="en-GB" sz="2200" b="1" dirty="0">
                <a:solidFill>
                  <a:srgbClr val="FFFF00"/>
                </a:solidFill>
              </a:rPr>
              <a:t> </a:t>
            </a:r>
            <a:r>
              <a:rPr lang="en-GB" sz="2200" b="1" dirty="0" err="1">
                <a:solidFill>
                  <a:srgbClr val="FFFF00"/>
                </a:solidFill>
              </a:rPr>
              <a:t>kształcenia</a:t>
            </a:r>
            <a:r>
              <a:rPr lang="en-GB" sz="2200" dirty="0">
                <a:solidFill>
                  <a:srgbClr val="FFFF00"/>
                </a:solidFill>
              </a:rPr>
              <a:t> </a:t>
            </a:r>
            <a:r>
              <a:rPr lang="en-GB" sz="2200" dirty="0" smtClean="0"/>
              <a:t>(</a:t>
            </a:r>
            <a:r>
              <a:rPr lang="pl-PL" sz="2200" dirty="0" smtClean="0"/>
              <a:t>podanie nr 9 we </a:t>
            </a:r>
            <a:r>
              <a:rPr lang="en-GB" sz="2200" dirty="0" err="1" smtClean="0"/>
              <a:t>wz</a:t>
            </a:r>
            <a:r>
              <a:rPr lang="pl-PL" sz="2200" dirty="0" err="1" smtClean="0"/>
              <a:t>orach</a:t>
            </a:r>
            <a:r>
              <a:rPr lang="en-GB" sz="2200" dirty="0" smtClean="0"/>
              <a:t> </a:t>
            </a:r>
            <a:r>
              <a:rPr lang="en-GB" sz="2200" dirty="0" err="1" smtClean="0"/>
              <a:t>poda</a:t>
            </a:r>
            <a:r>
              <a:rPr lang="pl-PL" sz="2200" dirty="0" smtClean="0"/>
              <a:t>ń</a:t>
            </a:r>
            <a:r>
              <a:rPr lang="en-GB" sz="2200" dirty="0" smtClean="0"/>
              <a:t> </a:t>
            </a:r>
            <a:r>
              <a:rPr lang="en-GB" sz="2200" dirty="0" err="1"/>
              <a:t>na</a:t>
            </a:r>
            <a:r>
              <a:rPr lang="en-GB" sz="2200" dirty="0"/>
              <a:t> </a:t>
            </a:r>
            <a:r>
              <a:rPr lang="en-GB" sz="2200" dirty="0" err="1"/>
              <a:t>stronie</a:t>
            </a:r>
            <a:r>
              <a:rPr lang="en-GB" sz="2200" dirty="0"/>
              <a:t>, w </a:t>
            </a:r>
            <a:r>
              <a:rPr lang="en-GB" sz="2200" dirty="0" err="1"/>
              <a:t>pierwszej</a:t>
            </a:r>
            <a:r>
              <a:rPr lang="en-GB" sz="2200" dirty="0"/>
              <a:t> </a:t>
            </a:r>
            <a:r>
              <a:rPr lang="en-GB" sz="2200" dirty="0" err="1"/>
              <a:t>kolejności</a:t>
            </a:r>
            <a:r>
              <a:rPr lang="en-GB" sz="2200" dirty="0"/>
              <a:t> </a:t>
            </a:r>
            <a:r>
              <a:rPr lang="en-GB" sz="2200" dirty="0" err="1"/>
              <a:t>podanie</a:t>
            </a:r>
            <a:r>
              <a:rPr lang="en-GB" sz="2200" dirty="0"/>
              <a:t> </a:t>
            </a:r>
            <a:r>
              <a:rPr lang="en-GB" sz="2200" dirty="0" err="1"/>
              <a:t>musi</a:t>
            </a:r>
            <a:r>
              <a:rPr lang="en-GB" sz="2200" dirty="0"/>
              <a:t> </a:t>
            </a:r>
            <a:r>
              <a:rPr lang="en-GB" sz="2200" dirty="0" err="1"/>
              <a:t>być</a:t>
            </a:r>
            <a:r>
              <a:rPr lang="en-GB" sz="2200" dirty="0"/>
              <a:t> </a:t>
            </a:r>
            <a:r>
              <a:rPr lang="en-GB" sz="2200" dirty="0" err="1"/>
              <a:t>zaopiniowane</a:t>
            </a:r>
            <a:r>
              <a:rPr lang="en-GB" sz="2200" dirty="0"/>
              <a:t> </a:t>
            </a:r>
            <a:r>
              <a:rPr lang="en-GB" sz="2200" dirty="0" err="1"/>
              <a:t>przez</a:t>
            </a:r>
            <a:r>
              <a:rPr lang="en-GB" sz="2200" dirty="0"/>
              <a:t> </a:t>
            </a:r>
            <a:r>
              <a:rPr lang="en-GB" sz="2200" dirty="0" err="1"/>
              <a:t>zastępcę</a:t>
            </a:r>
            <a:r>
              <a:rPr lang="en-GB" sz="2200" dirty="0"/>
              <a:t> </a:t>
            </a:r>
            <a:r>
              <a:rPr lang="en-GB" sz="2200" dirty="0" err="1"/>
              <a:t>dyrektora</a:t>
            </a:r>
            <a:r>
              <a:rPr lang="en-GB" sz="2200" dirty="0"/>
              <a:t> IFA ds. </a:t>
            </a:r>
            <a:r>
              <a:rPr lang="en-GB" sz="2200" dirty="0" err="1"/>
              <a:t>dydaktycznych</a:t>
            </a:r>
            <a:r>
              <a:rPr lang="en-GB" sz="2200" dirty="0"/>
              <a:t>). Student </a:t>
            </a:r>
            <a:r>
              <a:rPr lang="en-GB" sz="2200" dirty="0" err="1"/>
              <a:t>nie</a:t>
            </a:r>
            <a:r>
              <a:rPr lang="en-GB" sz="2200" dirty="0"/>
              <a:t> </a:t>
            </a:r>
            <a:r>
              <a:rPr lang="en-GB" sz="2200" dirty="0" err="1"/>
              <a:t>ponosi</a:t>
            </a:r>
            <a:r>
              <a:rPr lang="en-GB" sz="2200" dirty="0"/>
              <a:t> </a:t>
            </a:r>
            <a:r>
              <a:rPr lang="en-GB" sz="2200" dirty="0" err="1"/>
              <a:t>żadnych</a:t>
            </a:r>
            <a:r>
              <a:rPr lang="en-GB" sz="2200" dirty="0"/>
              <a:t> </a:t>
            </a:r>
            <a:r>
              <a:rPr lang="en-GB" sz="2200" dirty="0" err="1"/>
              <a:t>opłat</a:t>
            </a:r>
            <a:r>
              <a:rPr lang="en-GB" sz="2200" dirty="0"/>
              <a:t> z </a:t>
            </a:r>
            <a:r>
              <a:rPr lang="en-GB" sz="2200" dirty="0" err="1"/>
              <a:t>tytułu</a:t>
            </a:r>
            <a:r>
              <a:rPr lang="en-GB" sz="2200" dirty="0"/>
              <a:t> </a:t>
            </a:r>
            <a:r>
              <a:rPr lang="en-GB" sz="2200" dirty="0" err="1"/>
              <a:t>realizowania</a:t>
            </a:r>
            <a:r>
              <a:rPr lang="en-GB" sz="2200" dirty="0"/>
              <a:t> </a:t>
            </a:r>
            <a:r>
              <a:rPr lang="en-GB" sz="2200" dirty="0" err="1"/>
              <a:t>modułu</a:t>
            </a:r>
            <a:r>
              <a:rPr lang="en-GB" sz="2200" dirty="0"/>
              <a:t> </a:t>
            </a:r>
            <a:r>
              <a:rPr lang="en-GB" sz="2200" dirty="0" err="1"/>
              <a:t>gdy</a:t>
            </a:r>
            <a:r>
              <a:rPr lang="en-GB" sz="2200" dirty="0"/>
              <a:t> jest on </a:t>
            </a:r>
            <a:r>
              <a:rPr lang="en-GB" sz="2200" dirty="0" err="1"/>
              <a:t>włączony</a:t>
            </a:r>
            <a:r>
              <a:rPr lang="en-GB" sz="2200" dirty="0"/>
              <a:t> do </a:t>
            </a:r>
            <a:r>
              <a:rPr lang="en-GB" sz="2200" dirty="0" err="1"/>
              <a:t>programu</a:t>
            </a:r>
            <a:r>
              <a:rPr lang="en-GB" sz="2200" dirty="0"/>
              <a:t> </a:t>
            </a:r>
            <a:r>
              <a:rPr lang="en-GB" sz="2200" dirty="0" err="1"/>
              <a:t>kształcenia</a:t>
            </a:r>
            <a:r>
              <a:rPr lang="en-GB" sz="2200" dirty="0"/>
              <a:t>.</a:t>
            </a:r>
            <a:r>
              <a:rPr lang="en-GB" dirty="0">
                <a:latin typeface="Calibri"/>
                <a:ea typeface="Calibri"/>
                <a:cs typeface="Calibri"/>
                <a:sym typeface="Calibri"/>
              </a:rPr>
              <a:t> </a:t>
            </a:r>
            <a:endParaRPr sz="22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Moduł tłumaczeniowy</a:t>
            </a:r>
            <a:endParaRPr lang="pl-PL" dirty="0"/>
          </a:p>
        </p:txBody>
      </p:sp>
      <p:sp>
        <p:nvSpPr>
          <p:cNvPr id="3" name="Symbol zastępczy tekstu 2"/>
          <p:cNvSpPr>
            <a:spLocks noGrp="1"/>
          </p:cNvSpPr>
          <p:nvPr>
            <p:ph type="body" idx="1"/>
          </p:nvPr>
        </p:nvSpPr>
        <p:spPr/>
        <p:txBody>
          <a:bodyPr/>
          <a:lstStyle/>
          <a:p>
            <a:pPr marL="114300" indent="0">
              <a:buNone/>
            </a:pPr>
            <a:r>
              <a:rPr lang="pl-PL" dirty="0" smtClean="0"/>
              <a:t>W programie studiów są także uwzględnione przedmioty opcyjnie z zakresu tłumaczeń. Można je zrealizować dodatkowo lub zastąpić nimi zajęcia fakultatywne. Należy jednak pamiętać, że zajęcia fakultatywne na 1 roku mają wartość 4 punktów ECTS, a zajęcia tłumaczeniowe 2 ECTS. Należy zrealizować DWA zajęcia tłumaczeniowe w semestrze aby zastąpić JEDNE zajęcia fakultatywne w pierwszym i drugim semestrze studiów. Na drugim roku nie można zastąpić zajęć fakultatywnych zajęciami tłumaczeniowymi.</a:t>
            </a:r>
            <a:endParaRPr lang="pl-PL" dirty="0"/>
          </a:p>
        </p:txBody>
      </p:sp>
    </p:spTree>
    <p:extLst>
      <p:ext uri="{BB962C8B-B14F-4D97-AF65-F5344CB8AC3E}">
        <p14:creationId xmlns:p14="http://schemas.microsoft.com/office/powerpoint/2010/main" val="19021500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37"/>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GB">
                <a:solidFill>
                  <a:srgbClr val="FFFFFF"/>
                </a:solidFill>
              </a:rPr>
              <a:t>7. Przedmioty o treściach z nauk społecznych</a:t>
            </a:r>
            <a:endParaRPr/>
          </a:p>
        </p:txBody>
      </p:sp>
      <p:sp>
        <p:nvSpPr>
          <p:cNvPr id="209" name="Google Shape;209;p37"/>
          <p:cNvSpPr txBox="1">
            <a:spLocks noGrp="1"/>
          </p:cNvSpPr>
          <p:nvPr>
            <p:ph type="body" idx="1"/>
          </p:nvPr>
        </p:nvSpPr>
        <p:spPr>
          <a:xfrm>
            <a:off x="387900" y="1377500"/>
            <a:ext cx="8368200" cy="3374100"/>
          </a:xfrm>
          <a:prstGeom prst="rect">
            <a:avLst/>
          </a:prstGeom>
        </p:spPr>
        <p:txBody>
          <a:bodyPr spcFirstLastPara="1" wrap="square" lIns="91425" tIns="91425" rIns="91425" bIns="91425" anchor="t" anchorCtr="0">
            <a:noAutofit/>
          </a:bodyPr>
          <a:lstStyle/>
          <a:p>
            <a:pPr marL="114300" lvl="0" indent="0" algn="just" rtl="0">
              <a:lnSpc>
                <a:spcPct val="115000"/>
              </a:lnSpc>
              <a:spcBef>
                <a:spcPts val="0"/>
              </a:spcBef>
              <a:spcAft>
                <a:spcPts val="0"/>
              </a:spcAft>
              <a:buNone/>
            </a:pPr>
            <a:r>
              <a:rPr lang="en-GB" sz="2000">
                <a:solidFill>
                  <a:srgbClr val="FFFFFF"/>
                </a:solidFill>
              </a:rPr>
              <a:t>Zgodnie z przepisami dot. programów kształcenia, programy studiów na kierunkach humanistycznych muszą zawierać przedmioty realizujące treści z nauk społecznych za 5 ECTS. W programie Anglistyki jest to kurs „Przedsiębiorczość: Praca, biznes, kariera” (1 ECTS) oraz kurs “Tematy i metodologie nauk społecznych w humanistyce” (4 ECTS) </a:t>
            </a:r>
            <a:r>
              <a:rPr lang="en-GB" sz="2000"/>
              <a:t>w 2 semestrze studiów. “Tematy i metodologie …” są realizowane w dwóch wersjach: dla studentów zorientowanych na literaturoznawstwo oraz dla studentów zorientowanych na językoznawstwo (należy zapisać się na </a:t>
            </a:r>
            <a:r>
              <a:rPr lang="en-GB" sz="2000" u="sng"/>
              <a:t>jeden </a:t>
            </a:r>
            <a:r>
              <a:rPr lang="en-GB" sz="2000"/>
              <a:t>z dwóch kursów).</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en-GB" dirty="0" err="1">
                <a:solidFill>
                  <a:srgbClr val="FFFFFF"/>
                </a:solidFill>
              </a:rPr>
              <a:t>Przedsiębiorczość</a:t>
            </a:r>
            <a:r>
              <a:rPr lang="en-GB" dirty="0">
                <a:solidFill>
                  <a:srgbClr val="FFFFFF"/>
                </a:solidFill>
              </a:rPr>
              <a:t>: </a:t>
            </a:r>
            <a:r>
              <a:rPr lang="en-GB" dirty="0" err="1">
                <a:solidFill>
                  <a:srgbClr val="FFFFFF"/>
                </a:solidFill>
              </a:rPr>
              <a:t>Praca</a:t>
            </a:r>
            <a:r>
              <a:rPr lang="en-GB" dirty="0">
                <a:solidFill>
                  <a:srgbClr val="FFFFFF"/>
                </a:solidFill>
              </a:rPr>
              <a:t>, </a:t>
            </a:r>
            <a:r>
              <a:rPr lang="en-GB" dirty="0" err="1">
                <a:solidFill>
                  <a:srgbClr val="FFFFFF"/>
                </a:solidFill>
              </a:rPr>
              <a:t>biznes</a:t>
            </a:r>
            <a:r>
              <a:rPr lang="en-GB" dirty="0">
                <a:solidFill>
                  <a:srgbClr val="FFFFFF"/>
                </a:solidFill>
              </a:rPr>
              <a:t>, </a:t>
            </a:r>
            <a:r>
              <a:rPr lang="en-GB" dirty="0" err="1">
                <a:solidFill>
                  <a:srgbClr val="FFFFFF"/>
                </a:solidFill>
              </a:rPr>
              <a:t>kariera</a:t>
            </a:r>
            <a:endParaRPr lang="pl-PL" dirty="0"/>
          </a:p>
        </p:txBody>
      </p:sp>
      <p:sp>
        <p:nvSpPr>
          <p:cNvPr id="3" name="Symbol zastępczy tekstu 2"/>
          <p:cNvSpPr>
            <a:spLocks noGrp="1"/>
          </p:cNvSpPr>
          <p:nvPr>
            <p:ph type="body" idx="1"/>
          </p:nvPr>
        </p:nvSpPr>
        <p:spPr/>
        <p:txBody>
          <a:bodyPr/>
          <a:lstStyle/>
          <a:p>
            <a:r>
              <a:rPr lang="pl-PL" sz="2000" dirty="0" smtClean="0"/>
              <a:t>Kurs ogólnowydziałowy w formie e-learningu</a:t>
            </a:r>
          </a:p>
          <a:p>
            <a:r>
              <a:rPr lang="pl-PL" sz="2000" dirty="0" smtClean="0"/>
              <a:t>Szczegółowe informacje na temat kursu zostaną rozesłane przez koordynatora wydziałowego na początku semestru letniego, będą też umieszczone na stronie</a:t>
            </a:r>
          </a:p>
          <a:p>
            <a:r>
              <a:rPr lang="pl-PL" sz="2000" dirty="0" smtClean="0"/>
              <a:t>Dziekanat zapisuje wszystkich studentów na roku</a:t>
            </a:r>
          </a:p>
          <a:p>
            <a:r>
              <a:rPr lang="pl-PL" sz="2000" dirty="0" smtClean="0"/>
              <a:t>Kurs jest w j. polskim</a:t>
            </a:r>
          </a:p>
          <a:p>
            <a:r>
              <a:rPr lang="pl-PL" sz="2000" dirty="0" smtClean="0"/>
              <a:t>Koordynator wydziałowy: mgr Marek Herda</a:t>
            </a:r>
          </a:p>
          <a:p>
            <a:endParaRPr lang="pl-PL" dirty="0"/>
          </a:p>
        </p:txBody>
      </p:sp>
    </p:spTree>
    <p:extLst>
      <p:ext uri="{BB962C8B-B14F-4D97-AF65-F5344CB8AC3E}">
        <p14:creationId xmlns:p14="http://schemas.microsoft.com/office/powerpoint/2010/main" val="38742156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38"/>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GB" dirty="0" err="1">
                <a:solidFill>
                  <a:srgbClr val="FFFFFF"/>
                </a:solidFill>
              </a:rPr>
              <a:t>Przedsiębiorczość</a:t>
            </a:r>
            <a:r>
              <a:rPr lang="en-GB" dirty="0">
                <a:solidFill>
                  <a:srgbClr val="FFFFFF"/>
                </a:solidFill>
              </a:rPr>
              <a:t>: </a:t>
            </a:r>
            <a:r>
              <a:rPr lang="en-GB" dirty="0" err="1">
                <a:solidFill>
                  <a:srgbClr val="FFFFFF"/>
                </a:solidFill>
              </a:rPr>
              <a:t>Praca</a:t>
            </a:r>
            <a:r>
              <a:rPr lang="en-GB" dirty="0">
                <a:solidFill>
                  <a:srgbClr val="FFFFFF"/>
                </a:solidFill>
              </a:rPr>
              <a:t>, </a:t>
            </a:r>
            <a:r>
              <a:rPr lang="en-GB" dirty="0" err="1">
                <a:solidFill>
                  <a:srgbClr val="FFFFFF"/>
                </a:solidFill>
              </a:rPr>
              <a:t>biznes</a:t>
            </a:r>
            <a:r>
              <a:rPr lang="en-GB" dirty="0">
                <a:solidFill>
                  <a:srgbClr val="FFFFFF"/>
                </a:solidFill>
              </a:rPr>
              <a:t>, </a:t>
            </a:r>
            <a:r>
              <a:rPr lang="en-GB" dirty="0" err="1">
                <a:solidFill>
                  <a:srgbClr val="FFFFFF"/>
                </a:solidFill>
              </a:rPr>
              <a:t>kariera</a:t>
            </a:r>
            <a:endParaRPr dirty="0"/>
          </a:p>
        </p:txBody>
      </p:sp>
      <p:sp>
        <p:nvSpPr>
          <p:cNvPr id="215" name="Google Shape;215;p38"/>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noAutofit/>
          </a:bodyPr>
          <a:lstStyle/>
          <a:p>
            <a:pPr marL="114300" lvl="0" indent="0" algn="l" rtl="0">
              <a:lnSpc>
                <a:spcPct val="115000"/>
              </a:lnSpc>
              <a:spcBef>
                <a:spcPts val="0"/>
              </a:spcBef>
              <a:spcAft>
                <a:spcPts val="0"/>
              </a:spcAft>
              <a:buNone/>
            </a:pPr>
            <a:r>
              <a:rPr lang="en-GB" sz="2000" dirty="0">
                <a:solidFill>
                  <a:srgbClr val="FFFFFF"/>
                </a:solidFill>
              </a:rPr>
              <a:t>This course is organised for all students at the faculty. </a:t>
            </a:r>
            <a:r>
              <a:rPr lang="pl-PL" sz="2000" dirty="0">
                <a:solidFill>
                  <a:srgbClr val="FFFFFF"/>
                </a:solidFill>
              </a:rPr>
              <a:t>I</a:t>
            </a:r>
            <a:r>
              <a:rPr lang="en-GB" sz="2000" dirty="0" smtClean="0">
                <a:solidFill>
                  <a:srgbClr val="FFFFFF"/>
                </a:solidFill>
              </a:rPr>
              <a:t>t </a:t>
            </a:r>
            <a:r>
              <a:rPr lang="pl-PL" sz="2000" dirty="0" smtClean="0">
                <a:solidFill>
                  <a:srgbClr val="FFFFFF"/>
                </a:solidFill>
              </a:rPr>
              <a:t>i</a:t>
            </a:r>
            <a:r>
              <a:rPr lang="en-GB" sz="2000" dirty="0" smtClean="0">
                <a:solidFill>
                  <a:srgbClr val="FFFFFF"/>
                </a:solidFill>
              </a:rPr>
              <a:t>s </a:t>
            </a:r>
            <a:r>
              <a:rPr lang="en-GB" sz="2000" dirty="0">
                <a:solidFill>
                  <a:srgbClr val="FFFFFF"/>
                </a:solidFill>
              </a:rPr>
              <a:t>an online course organised similarly to the health and safety course. A detailed information about it is usually available on the website at the beginning of the summer semester. You will be registered for this course by the Dean’s office</a:t>
            </a:r>
            <a:r>
              <a:rPr lang="en-GB" sz="2000" dirty="0" smtClean="0">
                <a:solidFill>
                  <a:srgbClr val="FFFFFF"/>
                </a:solidFill>
              </a:rPr>
              <a:t>.</a:t>
            </a:r>
            <a:endParaRPr sz="2000" dirty="0">
              <a:solidFill>
                <a:srgbClr val="FFFFFF"/>
              </a:solidFill>
            </a:endParaRPr>
          </a:p>
          <a:p>
            <a:pPr marL="114300" lvl="0" indent="0" algn="l" rtl="0">
              <a:lnSpc>
                <a:spcPct val="115000"/>
              </a:lnSpc>
              <a:spcBef>
                <a:spcPts val="0"/>
              </a:spcBef>
              <a:spcAft>
                <a:spcPts val="0"/>
              </a:spcAft>
              <a:buNone/>
            </a:pPr>
            <a:r>
              <a:rPr lang="en-GB" sz="2000" b="1" dirty="0">
                <a:solidFill>
                  <a:srgbClr val="FFFF00"/>
                </a:solidFill>
              </a:rPr>
              <a:t>The </a:t>
            </a:r>
            <a:r>
              <a:rPr lang="en-GB" sz="2000" b="1" dirty="0" smtClean="0">
                <a:solidFill>
                  <a:srgbClr val="FFFF00"/>
                </a:solidFill>
              </a:rPr>
              <a:t>language </a:t>
            </a:r>
            <a:r>
              <a:rPr lang="en-GB" sz="2000" b="1" dirty="0">
                <a:solidFill>
                  <a:srgbClr val="FFFF00"/>
                </a:solidFill>
              </a:rPr>
              <a:t>of instruction is Polish</a:t>
            </a:r>
            <a:r>
              <a:rPr lang="en-GB" sz="2000" dirty="0">
                <a:solidFill>
                  <a:srgbClr val="FFFF00"/>
                </a:solidFill>
              </a:rPr>
              <a:t>. </a:t>
            </a:r>
            <a:endParaRPr lang="pl-PL" sz="2000" dirty="0" smtClean="0">
              <a:solidFill>
                <a:srgbClr val="FFFF00"/>
              </a:solidFill>
            </a:endParaRPr>
          </a:p>
          <a:p>
            <a:pPr marL="114300" lvl="0" indent="0" algn="l" rtl="0">
              <a:lnSpc>
                <a:spcPct val="115000"/>
              </a:lnSpc>
              <a:spcBef>
                <a:spcPts val="0"/>
              </a:spcBef>
              <a:spcAft>
                <a:spcPts val="0"/>
              </a:spcAft>
              <a:buNone/>
            </a:pPr>
            <a:r>
              <a:rPr lang="pl-PL" sz="2000" dirty="0" smtClean="0">
                <a:solidFill>
                  <a:schemeClr val="tx1"/>
                </a:solidFill>
              </a:rPr>
              <a:t>Course </a:t>
            </a:r>
            <a:r>
              <a:rPr lang="pl-PL" sz="2000" dirty="0" err="1" smtClean="0">
                <a:solidFill>
                  <a:schemeClr val="tx1"/>
                </a:solidFill>
              </a:rPr>
              <a:t>coordinator</a:t>
            </a:r>
            <a:r>
              <a:rPr lang="pl-PL" sz="2000" dirty="0" smtClean="0">
                <a:solidFill>
                  <a:schemeClr val="tx1"/>
                </a:solidFill>
              </a:rPr>
              <a:t>: mgr Marek Herda</a:t>
            </a:r>
            <a:endParaRPr sz="2000" dirty="0">
              <a:solidFill>
                <a:schemeClr val="tx1"/>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39"/>
          <p:cNvSpPr txBox="1">
            <a:spLocks noGrp="1"/>
          </p:cNvSpPr>
          <p:nvPr>
            <p:ph type="title"/>
          </p:nvPr>
        </p:nvSpPr>
        <p:spPr>
          <a:xfrm>
            <a:off x="387900" y="113800"/>
            <a:ext cx="8368200" cy="1126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r>
              <a:rPr lang="en-GB"/>
              <a:t>8. USOS - zapisy na zajęcia</a:t>
            </a:r>
            <a:endParaRPr/>
          </a:p>
          <a:p>
            <a:pPr marL="0" lvl="0" indent="0" algn="l" rtl="0">
              <a:spcBef>
                <a:spcPts val="0"/>
              </a:spcBef>
              <a:spcAft>
                <a:spcPts val="0"/>
              </a:spcAft>
              <a:buNone/>
            </a:pPr>
            <a:r>
              <a:rPr lang="en-GB"/>
              <a:t>    </a:t>
            </a:r>
            <a:endParaRPr/>
          </a:p>
        </p:txBody>
      </p:sp>
      <p:sp>
        <p:nvSpPr>
          <p:cNvPr id="221" name="Google Shape;221;p39"/>
          <p:cNvSpPr txBox="1">
            <a:spLocks noGrp="1"/>
          </p:cNvSpPr>
          <p:nvPr>
            <p:ph type="body" idx="1"/>
          </p:nvPr>
        </p:nvSpPr>
        <p:spPr>
          <a:xfrm>
            <a:off x="387900" y="1240300"/>
            <a:ext cx="8368200" cy="3614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1900" dirty="0" err="1">
                <a:latin typeface="Calibri"/>
                <a:ea typeface="Calibri"/>
                <a:cs typeface="Calibri"/>
                <a:sym typeface="Calibri"/>
              </a:rPr>
              <a:t>Skrót</a:t>
            </a:r>
            <a:r>
              <a:rPr lang="en-GB" sz="1900" dirty="0">
                <a:latin typeface="Calibri"/>
                <a:ea typeface="Calibri"/>
                <a:cs typeface="Calibri"/>
                <a:sym typeface="Calibri"/>
              </a:rPr>
              <a:t> USOS </a:t>
            </a:r>
            <a:r>
              <a:rPr lang="en-GB" sz="1900" dirty="0" err="1">
                <a:latin typeface="Calibri"/>
                <a:ea typeface="Calibri"/>
                <a:cs typeface="Calibri"/>
                <a:sym typeface="Calibri"/>
              </a:rPr>
              <a:t>oznacza</a:t>
            </a:r>
            <a:r>
              <a:rPr lang="en-GB" sz="1900" dirty="0">
                <a:latin typeface="Calibri"/>
                <a:ea typeface="Calibri"/>
                <a:cs typeface="Calibri"/>
                <a:sym typeface="Calibri"/>
              </a:rPr>
              <a:t> ‘</a:t>
            </a:r>
            <a:r>
              <a:rPr lang="en-GB" sz="1900" dirty="0" err="1">
                <a:latin typeface="Calibri"/>
                <a:ea typeface="Calibri"/>
                <a:cs typeface="Calibri"/>
                <a:sym typeface="Calibri"/>
              </a:rPr>
              <a:t>uniwersytecki</a:t>
            </a:r>
            <a:r>
              <a:rPr lang="en-GB" sz="1900" dirty="0">
                <a:latin typeface="Calibri"/>
                <a:ea typeface="Calibri"/>
                <a:cs typeface="Calibri"/>
                <a:sym typeface="Calibri"/>
              </a:rPr>
              <a:t> system </a:t>
            </a:r>
            <a:r>
              <a:rPr lang="en-GB" sz="1900" dirty="0" err="1">
                <a:latin typeface="Calibri"/>
                <a:ea typeface="Calibri"/>
                <a:cs typeface="Calibri"/>
                <a:sym typeface="Calibri"/>
              </a:rPr>
              <a:t>obsługi</a:t>
            </a:r>
            <a:r>
              <a:rPr lang="en-GB" sz="1900" dirty="0">
                <a:latin typeface="Calibri"/>
                <a:ea typeface="Calibri"/>
                <a:cs typeface="Calibri"/>
                <a:sym typeface="Calibri"/>
              </a:rPr>
              <a:t> </a:t>
            </a:r>
            <a:r>
              <a:rPr lang="en-GB" sz="1900" dirty="0" err="1">
                <a:latin typeface="Calibri"/>
                <a:ea typeface="Calibri"/>
                <a:cs typeface="Calibri"/>
                <a:sym typeface="Calibri"/>
              </a:rPr>
              <a:t>studiów</a:t>
            </a:r>
            <a:r>
              <a:rPr lang="en-GB" sz="1900" dirty="0">
                <a:latin typeface="Calibri"/>
                <a:ea typeface="Calibri"/>
                <a:cs typeface="Calibri"/>
                <a:sym typeface="Calibri"/>
              </a:rPr>
              <a:t>’. </a:t>
            </a:r>
            <a:r>
              <a:rPr lang="en-GB" sz="1900" dirty="0" err="1">
                <a:latin typeface="Calibri"/>
                <a:ea typeface="Calibri"/>
                <a:cs typeface="Calibri"/>
                <a:sym typeface="Calibri"/>
              </a:rPr>
              <a:t>Każdy</a:t>
            </a:r>
            <a:r>
              <a:rPr lang="en-GB" sz="1900" dirty="0">
                <a:latin typeface="Calibri"/>
                <a:ea typeface="Calibri"/>
                <a:cs typeface="Calibri"/>
                <a:sym typeface="Calibri"/>
              </a:rPr>
              <a:t> student </a:t>
            </a:r>
            <a:r>
              <a:rPr lang="en-GB" sz="1900" dirty="0" err="1">
                <a:latin typeface="Calibri"/>
                <a:ea typeface="Calibri"/>
                <a:cs typeface="Calibri"/>
                <a:sym typeface="Calibri"/>
              </a:rPr>
              <a:t>musi</a:t>
            </a:r>
            <a:r>
              <a:rPr lang="en-GB" sz="1900" dirty="0">
                <a:latin typeface="Calibri"/>
                <a:ea typeface="Calibri"/>
                <a:cs typeface="Calibri"/>
                <a:sym typeface="Calibri"/>
              </a:rPr>
              <a:t> </a:t>
            </a:r>
            <a:r>
              <a:rPr lang="en-GB" sz="1900" dirty="0" err="1">
                <a:latin typeface="Calibri"/>
                <a:ea typeface="Calibri"/>
                <a:cs typeface="Calibri"/>
                <a:sym typeface="Calibri"/>
              </a:rPr>
              <a:t>być</a:t>
            </a:r>
            <a:r>
              <a:rPr lang="en-GB" sz="1900" dirty="0">
                <a:latin typeface="Calibri"/>
                <a:ea typeface="Calibri"/>
                <a:cs typeface="Calibri"/>
                <a:sym typeface="Calibri"/>
              </a:rPr>
              <a:t> </a:t>
            </a:r>
            <a:r>
              <a:rPr lang="en-GB" sz="1900" dirty="0" err="1">
                <a:latin typeface="Calibri"/>
                <a:ea typeface="Calibri"/>
                <a:cs typeface="Calibri"/>
                <a:sym typeface="Calibri"/>
              </a:rPr>
              <a:t>zapisany</a:t>
            </a:r>
            <a:r>
              <a:rPr lang="en-GB" sz="1900" dirty="0">
                <a:latin typeface="Calibri"/>
                <a:ea typeface="Calibri"/>
                <a:cs typeface="Calibri"/>
                <a:sym typeface="Calibri"/>
              </a:rPr>
              <a:t> </a:t>
            </a:r>
            <a:r>
              <a:rPr lang="en-GB" sz="1900" dirty="0" err="1">
                <a:latin typeface="Calibri"/>
                <a:ea typeface="Calibri"/>
                <a:cs typeface="Calibri"/>
                <a:sym typeface="Calibri"/>
              </a:rPr>
              <a:t>na</a:t>
            </a:r>
            <a:r>
              <a:rPr lang="en-GB" sz="1900" dirty="0">
                <a:latin typeface="Calibri"/>
                <a:ea typeface="Calibri"/>
                <a:cs typeface="Calibri"/>
                <a:sym typeface="Calibri"/>
              </a:rPr>
              <a:t> </a:t>
            </a:r>
            <a:r>
              <a:rPr lang="en-GB" sz="1900" dirty="0" err="1">
                <a:latin typeface="Calibri"/>
                <a:ea typeface="Calibri"/>
                <a:cs typeface="Calibri"/>
                <a:sym typeface="Calibri"/>
              </a:rPr>
              <a:t>wszystkie</a:t>
            </a:r>
            <a:r>
              <a:rPr lang="en-GB" sz="1900" dirty="0">
                <a:latin typeface="Calibri"/>
                <a:ea typeface="Calibri"/>
                <a:cs typeface="Calibri"/>
                <a:sym typeface="Calibri"/>
              </a:rPr>
              <a:t> </a:t>
            </a:r>
            <a:r>
              <a:rPr lang="en-GB" sz="1900" dirty="0" err="1">
                <a:latin typeface="Calibri"/>
                <a:ea typeface="Calibri"/>
                <a:cs typeface="Calibri"/>
                <a:sym typeface="Calibri"/>
              </a:rPr>
              <a:t>zajęcia</a:t>
            </a:r>
            <a:r>
              <a:rPr lang="en-GB" sz="1900" dirty="0">
                <a:latin typeface="Calibri"/>
                <a:ea typeface="Calibri"/>
                <a:cs typeface="Calibri"/>
                <a:sym typeface="Calibri"/>
              </a:rPr>
              <a:t> w USOS (</a:t>
            </a:r>
            <a:r>
              <a:rPr lang="en-GB" sz="1900" dirty="0" err="1">
                <a:latin typeface="Calibri"/>
                <a:ea typeface="Calibri"/>
                <a:cs typeface="Calibri"/>
                <a:sym typeface="Calibri"/>
              </a:rPr>
              <a:t>tylko</a:t>
            </a:r>
            <a:r>
              <a:rPr lang="en-GB" sz="1900" dirty="0">
                <a:latin typeface="Calibri"/>
                <a:ea typeface="Calibri"/>
                <a:cs typeface="Calibri"/>
                <a:sym typeface="Calibri"/>
              </a:rPr>
              <a:t> </a:t>
            </a:r>
            <a:r>
              <a:rPr lang="en-GB" sz="1900" dirty="0" err="1">
                <a:latin typeface="Calibri"/>
                <a:ea typeface="Calibri"/>
                <a:cs typeface="Calibri"/>
                <a:sym typeface="Calibri"/>
              </a:rPr>
              <a:t>wtedy</a:t>
            </a:r>
            <a:r>
              <a:rPr lang="en-GB" sz="1900" dirty="0">
                <a:latin typeface="Calibri"/>
                <a:ea typeface="Calibri"/>
                <a:cs typeface="Calibri"/>
                <a:sym typeface="Calibri"/>
              </a:rPr>
              <a:t> </a:t>
            </a:r>
            <a:r>
              <a:rPr lang="en-GB" sz="1900" dirty="0" err="1">
                <a:latin typeface="Calibri"/>
                <a:ea typeface="Calibri"/>
                <a:cs typeface="Calibri"/>
                <a:sym typeface="Calibri"/>
              </a:rPr>
              <a:t>jego</a:t>
            </a:r>
            <a:r>
              <a:rPr lang="en-GB" sz="1900" dirty="0">
                <a:latin typeface="Calibri"/>
                <a:ea typeface="Calibri"/>
                <a:cs typeface="Calibri"/>
                <a:sym typeface="Calibri"/>
              </a:rPr>
              <a:t> </a:t>
            </a:r>
            <a:r>
              <a:rPr lang="en-GB" sz="1900" dirty="0" err="1">
                <a:latin typeface="Calibri"/>
                <a:ea typeface="Calibri"/>
                <a:cs typeface="Calibri"/>
                <a:sym typeface="Calibri"/>
              </a:rPr>
              <a:t>nazwisko</a:t>
            </a:r>
            <a:r>
              <a:rPr lang="en-GB" sz="1900" dirty="0">
                <a:latin typeface="Calibri"/>
                <a:ea typeface="Calibri"/>
                <a:cs typeface="Calibri"/>
                <a:sym typeface="Calibri"/>
              </a:rPr>
              <a:t> </a:t>
            </a:r>
            <a:r>
              <a:rPr lang="en-GB" sz="1900" dirty="0" err="1">
                <a:latin typeface="Calibri"/>
                <a:ea typeface="Calibri"/>
                <a:cs typeface="Calibri"/>
                <a:sym typeface="Calibri"/>
              </a:rPr>
              <a:t>znajdzie</a:t>
            </a:r>
            <a:r>
              <a:rPr lang="en-GB" sz="1900" dirty="0">
                <a:latin typeface="Calibri"/>
                <a:ea typeface="Calibri"/>
                <a:cs typeface="Calibri"/>
                <a:sym typeface="Calibri"/>
              </a:rPr>
              <a:t> </a:t>
            </a:r>
            <a:r>
              <a:rPr lang="en-GB" sz="1900" dirty="0" err="1">
                <a:latin typeface="Calibri"/>
                <a:ea typeface="Calibri"/>
                <a:cs typeface="Calibri"/>
                <a:sym typeface="Calibri"/>
              </a:rPr>
              <a:t>się</a:t>
            </a:r>
            <a:r>
              <a:rPr lang="en-GB" sz="1900" dirty="0">
                <a:latin typeface="Calibri"/>
                <a:ea typeface="Calibri"/>
                <a:cs typeface="Calibri"/>
                <a:sym typeface="Calibri"/>
              </a:rPr>
              <a:t> w </a:t>
            </a:r>
            <a:r>
              <a:rPr lang="en-GB" sz="1900" dirty="0" err="1">
                <a:latin typeface="Calibri"/>
                <a:ea typeface="Calibri"/>
                <a:cs typeface="Calibri"/>
                <a:sym typeface="Calibri"/>
              </a:rPr>
              <a:t>protokole</a:t>
            </a:r>
            <a:r>
              <a:rPr lang="en-GB" sz="1900" dirty="0">
                <a:latin typeface="Calibri"/>
                <a:ea typeface="Calibri"/>
                <a:cs typeface="Calibri"/>
                <a:sym typeface="Calibri"/>
              </a:rPr>
              <a:t> </a:t>
            </a:r>
            <a:r>
              <a:rPr lang="en-GB" sz="1900" dirty="0" err="1">
                <a:latin typeface="Calibri"/>
                <a:ea typeface="Calibri"/>
                <a:cs typeface="Calibri"/>
                <a:sym typeface="Calibri"/>
              </a:rPr>
              <a:t>zaliczeniowym</a:t>
            </a:r>
            <a:r>
              <a:rPr lang="en-GB" sz="1900" dirty="0">
                <a:latin typeface="Calibri"/>
                <a:ea typeface="Calibri"/>
                <a:cs typeface="Calibri"/>
                <a:sym typeface="Calibri"/>
              </a:rPr>
              <a:t>); </a:t>
            </a:r>
            <a:r>
              <a:rPr lang="en-GB" sz="1900" dirty="0" err="1">
                <a:latin typeface="Calibri"/>
                <a:ea typeface="Calibri"/>
                <a:cs typeface="Calibri"/>
                <a:sym typeface="Calibri"/>
              </a:rPr>
              <a:t>przedmiot</a:t>
            </a:r>
            <a:r>
              <a:rPr lang="en-GB" sz="1900" dirty="0">
                <a:latin typeface="Calibri"/>
                <a:ea typeface="Calibri"/>
                <a:cs typeface="Calibri"/>
                <a:sym typeface="Calibri"/>
              </a:rPr>
              <a:t> </a:t>
            </a:r>
            <a:r>
              <a:rPr lang="en-GB" sz="1900" dirty="0" err="1">
                <a:latin typeface="Calibri"/>
                <a:ea typeface="Calibri"/>
                <a:cs typeface="Calibri"/>
                <a:sym typeface="Calibri"/>
              </a:rPr>
              <a:t>raz</a:t>
            </a:r>
            <a:r>
              <a:rPr lang="en-GB" sz="1900" dirty="0">
                <a:latin typeface="Calibri"/>
                <a:ea typeface="Calibri"/>
                <a:cs typeface="Calibri"/>
                <a:sym typeface="Calibri"/>
              </a:rPr>
              <a:t> </a:t>
            </a:r>
            <a:r>
              <a:rPr lang="en-GB" sz="1900" dirty="0" err="1">
                <a:latin typeface="Calibri"/>
                <a:ea typeface="Calibri"/>
                <a:cs typeface="Calibri"/>
                <a:sym typeface="Calibri"/>
              </a:rPr>
              <a:t>wybrany</a:t>
            </a:r>
            <a:r>
              <a:rPr lang="en-GB" sz="1900" dirty="0">
                <a:latin typeface="Calibri"/>
                <a:ea typeface="Calibri"/>
                <a:cs typeface="Calibri"/>
                <a:sym typeface="Calibri"/>
              </a:rPr>
              <a:t> (</a:t>
            </a:r>
            <a:r>
              <a:rPr lang="en-GB" sz="1900" dirty="0" err="1">
                <a:latin typeface="Calibri"/>
                <a:ea typeface="Calibri"/>
                <a:cs typeface="Calibri"/>
                <a:sym typeface="Calibri"/>
              </a:rPr>
              <a:t>nawet</a:t>
            </a:r>
            <a:r>
              <a:rPr lang="en-GB" sz="1900" dirty="0">
                <a:latin typeface="Calibri"/>
                <a:ea typeface="Calibri"/>
                <a:cs typeface="Calibri"/>
                <a:sym typeface="Calibri"/>
              </a:rPr>
              <a:t> </a:t>
            </a:r>
            <a:r>
              <a:rPr lang="en-GB" sz="1900" dirty="0" err="1">
                <a:latin typeface="Calibri"/>
                <a:ea typeface="Calibri"/>
                <a:cs typeface="Calibri"/>
                <a:sym typeface="Calibri"/>
              </a:rPr>
              <a:t>ponadprogramowy</a:t>
            </a:r>
            <a:r>
              <a:rPr lang="en-GB" sz="1900" dirty="0">
                <a:latin typeface="Calibri"/>
                <a:ea typeface="Calibri"/>
                <a:cs typeface="Calibri"/>
                <a:sym typeface="Calibri"/>
              </a:rPr>
              <a:t>) </a:t>
            </a:r>
            <a:r>
              <a:rPr lang="en-GB" sz="1900" dirty="0" err="1">
                <a:latin typeface="Calibri"/>
                <a:ea typeface="Calibri"/>
                <a:cs typeface="Calibri"/>
                <a:sym typeface="Calibri"/>
              </a:rPr>
              <a:t>staje</a:t>
            </a:r>
            <a:r>
              <a:rPr lang="en-GB" sz="1900" dirty="0">
                <a:latin typeface="Calibri"/>
                <a:ea typeface="Calibri"/>
                <a:cs typeface="Calibri"/>
                <a:sym typeface="Calibri"/>
              </a:rPr>
              <a:t> </a:t>
            </a:r>
            <a:r>
              <a:rPr lang="en-GB" sz="1900" dirty="0" err="1">
                <a:latin typeface="Calibri"/>
                <a:ea typeface="Calibri"/>
                <a:cs typeface="Calibri"/>
                <a:sym typeface="Calibri"/>
              </a:rPr>
              <a:t>się</a:t>
            </a:r>
            <a:r>
              <a:rPr lang="en-GB" sz="1900" dirty="0">
                <a:latin typeface="Calibri"/>
                <a:ea typeface="Calibri"/>
                <a:cs typeface="Calibri"/>
                <a:sym typeface="Calibri"/>
              </a:rPr>
              <a:t> </a:t>
            </a:r>
            <a:r>
              <a:rPr lang="en-GB" sz="1900" dirty="0" err="1">
                <a:latin typeface="Calibri"/>
                <a:ea typeface="Calibri"/>
                <a:cs typeface="Calibri"/>
                <a:sym typeface="Calibri"/>
              </a:rPr>
              <a:t>obowiązkowym</a:t>
            </a:r>
            <a:r>
              <a:rPr lang="en-GB" sz="1900" dirty="0">
                <a:latin typeface="Calibri"/>
                <a:ea typeface="Calibri"/>
                <a:cs typeface="Calibri"/>
                <a:sym typeface="Calibri"/>
              </a:rPr>
              <a:t> do </a:t>
            </a:r>
            <a:r>
              <a:rPr lang="en-GB" sz="1900" dirty="0" err="1">
                <a:latin typeface="Calibri"/>
                <a:ea typeface="Calibri"/>
                <a:cs typeface="Calibri"/>
                <a:sym typeface="Calibri"/>
              </a:rPr>
              <a:t>zaliczenia</a:t>
            </a:r>
            <a:r>
              <a:rPr lang="en-GB" sz="1900" dirty="0">
                <a:latin typeface="Calibri"/>
                <a:ea typeface="Calibri"/>
                <a:cs typeface="Calibri"/>
                <a:sym typeface="Calibri"/>
              </a:rPr>
              <a:t>, a w </a:t>
            </a:r>
            <a:r>
              <a:rPr lang="en-GB" sz="1900" dirty="0" err="1">
                <a:latin typeface="Calibri"/>
                <a:ea typeface="Calibri"/>
                <a:cs typeface="Calibri"/>
                <a:sym typeface="Calibri"/>
              </a:rPr>
              <a:t>razie</a:t>
            </a:r>
            <a:r>
              <a:rPr lang="en-GB" sz="1900" dirty="0">
                <a:latin typeface="Calibri"/>
                <a:ea typeface="Calibri"/>
                <a:cs typeface="Calibri"/>
                <a:sym typeface="Calibri"/>
              </a:rPr>
              <a:t> </a:t>
            </a:r>
            <a:r>
              <a:rPr lang="en-GB" sz="1900" dirty="0" err="1">
                <a:latin typeface="Calibri"/>
                <a:ea typeface="Calibri"/>
                <a:cs typeface="Calibri"/>
                <a:sym typeface="Calibri"/>
              </a:rPr>
              <a:t>braku</a:t>
            </a:r>
            <a:r>
              <a:rPr lang="en-GB" sz="1900" dirty="0">
                <a:latin typeface="Calibri"/>
                <a:ea typeface="Calibri"/>
                <a:cs typeface="Calibri"/>
                <a:sym typeface="Calibri"/>
              </a:rPr>
              <a:t> </a:t>
            </a:r>
            <a:r>
              <a:rPr lang="en-GB" sz="1900" dirty="0" err="1">
                <a:latin typeface="Calibri"/>
                <a:ea typeface="Calibri"/>
                <a:cs typeface="Calibri"/>
                <a:sym typeface="Calibri"/>
              </a:rPr>
              <a:t>zaliczenia</a:t>
            </a:r>
            <a:r>
              <a:rPr lang="en-GB" sz="1900" dirty="0">
                <a:latin typeface="Calibri"/>
                <a:ea typeface="Calibri"/>
                <a:cs typeface="Calibri"/>
                <a:sym typeface="Calibri"/>
              </a:rPr>
              <a:t> do </a:t>
            </a:r>
            <a:r>
              <a:rPr lang="en-GB" sz="1900" dirty="0" err="1">
                <a:latin typeface="Calibri"/>
                <a:ea typeface="Calibri"/>
                <a:cs typeface="Calibri"/>
                <a:sym typeface="Calibri"/>
              </a:rPr>
              <a:t>odpłatnego</a:t>
            </a:r>
            <a:r>
              <a:rPr lang="en-GB" sz="1900" dirty="0">
                <a:latin typeface="Calibri"/>
                <a:ea typeface="Calibri"/>
                <a:cs typeface="Calibri"/>
                <a:sym typeface="Calibri"/>
              </a:rPr>
              <a:t> </a:t>
            </a:r>
            <a:r>
              <a:rPr lang="en-GB" sz="1900" dirty="0" err="1">
                <a:latin typeface="Calibri"/>
                <a:ea typeface="Calibri"/>
                <a:cs typeface="Calibri"/>
                <a:sym typeface="Calibri"/>
              </a:rPr>
              <a:t>powtórzenia</a:t>
            </a:r>
            <a:r>
              <a:rPr lang="en-GB" sz="1900" dirty="0">
                <a:latin typeface="Calibri"/>
                <a:ea typeface="Calibri"/>
                <a:cs typeface="Calibri"/>
                <a:sym typeface="Calibri"/>
              </a:rPr>
              <a:t>. </a:t>
            </a:r>
            <a:r>
              <a:rPr lang="en-GB" sz="1900" dirty="0" err="1">
                <a:latin typeface="Calibri"/>
                <a:ea typeface="Calibri"/>
                <a:cs typeface="Calibri"/>
                <a:sym typeface="Calibri"/>
              </a:rPr>
              <a:t>Nie</a:t>
            </a:r>
            <a:r>
              <a:rPr lang="en-GB" sz="1900" dirty="0">
                <a:latin typeface="Calibri"/>
                <a:ea typeface="Calibri"/>
                <a:cs typeface="Calibri"/>
                <a:sym typeface="Calibri"/>
              </a:rPr>
              <a:t> ma </a:t>
            </a:r>
            <a:r>
              <a:rPr lang="en-GB" sz="1900" dirty="0" err="1">
                <a:latin typeface="Calibri"/>
                <a:ea typeface="Calibri"/>
                <a:cs typeface="Calibri"/>
                <a:sym typeface="Calibri"/>
              </a:rPr>
              <a:t>możliwości</a:t>
            </a:r>
            <a:r>
              <a:rPr lang="en-GB" sz="1900" dirty="0">
                <a:latin typeface="Calibri"/>
                <a:ea typeface="Calibri"/>
                <a:cs typeface="Calibri"/>
                <a:sym typeface="Calibri"/>
              </a:rPr>
              <a:t> </a:t>
            </a:r>
            <a:r>
              <a:rPr lang="en-GB" sz="1900" dirty="0" err="1">
                <a:latin typeface="Calibri"/>
                <a:ea typeface="Calibri"/>
                <a:cs typeface="Calibri"/>
                <a:sym typeface="Calibri"/>
              </a:rPr>
              <a:t>wypisania</a:t>
            </a:r>
            <a:r>
              <a:rPr lang="en-GB" sz="1900" dirty="0">
                <a:latin typeface="Calibri"/>
                <a:ea typeface="Calibri"/>
                <a:cs typeface="Calibri"/>
                <a:sym typeface="Calibri"/>
              </a:rPr>
              <a:t> </a:t>
            </a:r>
            <a:r>
              <a:rPr lang="en-GB" sz="1900" dirty="0" err="1">
                <a:latin typeface="Calibri"/>
                <a:ea typeface="Calibri"/>
                <a:cs typeface="Calibri"/>
                <a:sym typeface="Calibri"/>
              </a:rPr>
              <a:t>się</a:t>
            </a:r>
            <a:r>
              <a:rPr lang="en-GB" sz="1900" dirty="0">
                <a:latin typeface="Calibri"/>
                <a:ea typeface="Calibri"/>
                <a:cs typeface="Calibri"/>
                <a:sym typeface="Calibri"/>
              </a:rPr>
              <a:t> z </a:t>
            </a:r>
            <a:r>
              <a:rPr lang="en-GB" sz="1900" dirty="0" err="1">
                <a:latin typeface="Calibri"/>
                <a:ea typeface="Calibri"/>
                <a:cs typeface="Calibri"/>
                <a:sym typeface="Calibri"/>
              </a:rPr>
              <a:t>przedmiotu</a:t>
            </a:r>
            <a:r>
              <a:rPr lang="en-GB" sz="1900" dirty="0">
                <a:latin typeface="Calibri"/>
                <a:ea typeface="Calibri"/>
                <a:cs typeface="Calibri"/>
                <a:sym typeface="Calibri"/>
              </a:rPr>
              <a:t> pod </a:t>
            </a:r>
            <a:r>
              <a:rPr lang="en-GB" sz="1900" dirty="0" err="1">
                <a:latin typeface="Calibri"/>
                <a:ea typeface="Calibri"/>
                <a:cs typeface="Calibri"/>
                <a:sym typeface="Calibri"/>
              </a:rPr>
              <a:t>koniec</a:t>
            </a:r>
            <a:r>
              <a:rPr lang="en-GB" sz="1900" dirty="0">
                <a:latin typeface="Calibri"/>
                <a:ea typeface="Calibri"/>
                <a:cs typeface="Calibri"/>
                <a:sym typeface="Calibri"/>
              </a:rPr>
              <a:t> </a:t>
            </a:r>
            <a:r>
              <a:rPr lang="en-GB" sz="1900" dirty="0" err="1">
                <a:latin typeface="Calibri"/>
                <a:ea typeface="Calibri"/>
                <a:cs typeface="Calibri"/>
                <a:sym typeface="Calibri"/>
              </a:rPr>
              <a:t>semestru</a:t>
            </a:r>
            <a:r>
              <a:rPr lang="en-GB" sz="1900" dirty="0">
                <a:latin typeface="Calibri"/>
                <a:ea typeface="Calibri"/>
                <a:cs typeface="Calibri"/>
                <a:sym typeface="Calibri"/>
              </a:rPr>
              <a:t>. </a:t>
            </a:r>
            <a:r>
              <a:rPr lang="en-GB" sz="1900" dirty="0" err="1">
                <a:latin typeface="Calibri"/>
                <a:ea typeface="Calibri"/>
                <a:cs typeface="Calibri"/>
                <a:sym typeface="Calibri"/>
              </a:rPr>
              <a:t>Zapisy</a:t>
            </a:r>
            <a:r>
              <a:rPr lang="en-GB" sz="1900" dirty="0">
                <a:latin typeface="Calibri"/>
                <a:ea typeface="Calibri"/>
                <a:cs typeface="Calibri"/>
                <a:sym typeface="Calibri"/>
              </a:rPr>
              <a:t> w USOS </a:t>
            </a:r>
            <a:r>
              <a:rPr lang="en-GB" sz="1900" dirty="0" err="1">
                <a:latin typeface="Calibri"/>
                <a:ea typeface="Calibri"/>
                <a:cs typeface="Calibri"/>
                <a:sym typeface="Calibri"/>
              </a:rPr>
              <a:t>są</a:t>
            </a:r>
            <a:r>
              <a:rPr lang="en-GB" sz="1900" dirty="0">
                <a:latin typeface="Calibri"/>
                <a:ea typeface="Calibri"/>
                <a:cs typeface="Calibri"/>
                <a:sym typeface="Calibri"/>
              </a:rPr>
              <a:t> </a:t>
            </a:r>
            <a:r>
              <a:rPr lang="en-GB" sz="1900" dirty="0" err="1">
                <a:latin typeface="Calibri"/>
                <a:ea typeface="Calibri"/>
                <a:cs typeface="Calibri"/>
                <a:sym typeface="Calibri"/>
              </a:rPr>
              <a:t>możliwe</a:t>
            </a:r>
            <a:r>
              <a:rPr lang="en-GB" sz="1900" dirty="0">
                <a:latin typeface="Calibri"/>
                <a:ea typeface="Calibri"/>
                <a:cs typeface="Calibri"/>
                <a:sym typeface="Calibri"/>
              </a:rPr>
              <a:t> w </a:t>
            </a:r>
            <a:r>
              <a:rPr lang="en-GB" sz="1900" dirty="0" err="1">
                <a:latin typeface="Calibri"/>
                <a:ea typeface="Calibri"/>
                <a:cs typeface="Calibri"/>
                <a:sym typeface="Calibri"/>
              </a:rPr>
              <a:t>konkretnym</a:t>
            </a:r>
            <a:r>
              <a:rPr lang="en-GB" sz="1900" dirty="0">
                <a:latin typeface="Calibri"/>
                <a:ea typeface="Calibri"/>
                <a:cs typeface="Calibri"/>
                <a:sym typeface="Calibri"/>
              </a:rPr>
              <a:t> </a:t>
            </a:r>
            <a:r>
              <a:rPr lang="en-GB" sz="1900" dirty="0" err="1">
                <a:latin typeface="Calibri"/>
                <a:ea typeface="Calibri"/>
                <a:cs typeface="Calibri"/>
                <a:sym typeface="Calibri"/>
              </a:rPr>
              <a:t>terminie</a:t>
            </a:r>
            <a:r>
              <a:rPr lang="en-GB" sz="1900" dirty="0">
                <a:latin typeface="Calibri"/>
                <a:ea typeface="Calibri"/>
                <a:cs typeface="Calibri"/>
                <a:sym typeface="Calibri"/>
              </a:rPr>
              <a:t> (</a:t>
            </a:r>
            <a:r>
              <a:rPr lang="en-GB" sz="1900" dirty="0" err="1">
                <a:latin typeface="Calibri"/>
                <a:ea typeface="Calibri"/>
                <a:cs typeface="Calibri"/>
                <a:sym typeface="Calibri"/>
              </a:rPr>
              <a:t>potem</a:t>
            </a:r>
            <a:r>
              <a:rPr lang="en-GB" sz="1900" dirty="0">
                <a:latin typeface="Calibri"/>
                <a:ea typeface="Calibri"/>
                <a:cs typeface="Calibri"/>
                <a:sym typeface="Calibri"/>
              </a:rPr>
              <a:t> </a:t>
            </a:r>
            <a:r>
              <a:rPr lang="en-GB" sz="1900" dirty="0" err="1">
                <a:latin typeface="Calibri"/>
                <a:ea typeface="Calibri"/>
                <a:cs typeface="Calibri"/>
                <a:sym typeface="Calibri"/>
              </a:rPr>
              <a:t>na</a:t>
            </a:r>
            <a:r>
              <a:rPr lang="en-GB" sz="1900" dirty="0">
                <a:latin typeface="Calibri"/>
                <a:ea typeface="Calibri"/>
                <a:cs typeface="Calibri"/>
                <a:sym typeface="Calibri"/>
              </a:rPr>
              <a:t> </a:t>
            </a:r>
            <a:r>
              <a:rPr lang="en-GB" sz="1900" dirty="0" err="1">
                <a:latin typeface="Calibri"/>
                <a:ea typeface="Calibri"/>
                <a:cs typeface="Calibri"/>
                <a:sym typeface="Calibri"/>
              </a:rPr>
              <a:t>zajęcia</a:t>
            </a:r>
            <a:r>
              <a:rPr lang="en-GB" sz="1900" dirty="0">
                <a:latin typeface="Calibri"/>
                <a:ea typeface="Calibri"/>
                <a:cs typeface="Calibri"/>
                <a:sym typeface="Calibri"/>
              </a:rPr>
              <a:t> </a:t>
            </a:r>
            <a:r>
              <a:rPr lang="en-GB" sz="1900" dirty="0" err="1">
                <a:latin typeface="Calibri"/>
                <a:ea typeface="Calibri"/>
                <a:cs typeface="Calibri"/>
                <a:sym typeface="Calibri"/>
              </a:rPr>
              <a:t>zapisuje</a:t>
            </a:r>
            <a:r>
              <a:rPr lang="en-GB" sz="1900" dirty="0">
                <a:latin typeface="Calibri"/>
                <a:ea typeface="Calibri"/>
                <a:cs typeface="Calibri"/>
                <a:sym typeface="Calibri"/>
              </a:rPr>
              <a:t> </a:t>
            </a:r>
            <a:r>
              <a:rPr lang="en-GB" sz="1900" dirty="0" err="1">
                <a:latin typeface="Calibri"/>
                <a:ea typeface="Calibri"/>
                <a:cs typeface="Calibri"/>
                <a:sym typeface="Calibri"/>
              </a:rPr>
              <a:t>informatyk</a:t>
            </a:r>
            <a:r>
              <a:rPr lang="en-GB" sz="1900" dirty="0">
                <a:latin typeface="Calibri"/>
                <a:ea typeface="Calibri"/>
                <a:cs typeface="Calibri"/>
                <a:sym typeface="Calibri"/>
              </a:rPr>
              <a:t> </a:t>
            </a:r>
            <a:r>
              <a:rPr lang="en-GB" sz="1900" dirty="0" err="1">
                <a:latin typeface="Calibri"/>
                <a:ea typeface="Calibri"/>
                <a:cs typeface="Calibri"/>
                <a:sym typeface="Calibri"/>
              </a:rPr>
              <a:t>tylko</a:t>
            </a:r>
            <a:r>
              <a:rPr lang="en-GB" sz="1900" dirty="0">
                <a:latin typeface="Calibri"/>
                <a:ea typeface="Calibri"/>
                <a:cs typeface="Calibri"/>
                <a:sym typeface="Calibri"/>
              </a:rPr>
              <a:t> </a:t>
            </a:r>
            <a:r>
              <a:rPr lang="en-GB" sz="1900" dirty="0" err="1">
                <a:latin typeface="Calibri"/>
                <a:ea typeface="Calibri"/>
                <a:cs typeface="Calibri"/>
                <a:sym typeface="Calibri"/>
              </a:rPr>
              <a:t>i</a:t>
            </a:r>
            <a:r>
              <a:rPr lang="en-GB" sz="1900" dirty="0">
                <a:latin typeface="Calibri"/>
                <a:ea typeface="Calibri"/>
                <a:cs typeface="Calibri"/>
                <a:sym typeface="Calibri"/>
              </a:rPr>
              <a:t> </a:t>
            </a:r>
            <a:r>
              <a:rPr lang="en-GB" sz="1900" dirty="0" err="1">
                <a:latin typeface="Calibri"/>
                <a:ea typeface="Calibri"/>
                <a:cs typeface="Calibri"/>
                <a:sym typeface="Calibri"/>
              </a:rPr>
              <a:t>wyłącznie</a:t>
            </a:r>
            <a:r>
              <a:rPr lang="en-GB" sz="1900" dirty="0">
                <a:latin typeface="Calibri"/>
                <a:ea typeface="Calibri"/>
                <a:cs typeface="Calibri"/>
                <a:sym typeface="Calibri"/>
              </a:rPr>
              <a:t> w </a:t>
            </a:r>
            <a:r>
              <a:rPr lang="en-GB" sz="1900" dirty="0" err="1">
                <a:latin typeface="Calibri"/>
                <a:ea typeface="Calibri"/>
                <a:cs typeface="Calibri"/>
                <a:sym typeface="Calibri"/>
              </a:rPr>
              <a:t>ramach</a:t>
            </a:r>
            <a:r>
              <a:rPr lang="en-GB" sz="1900" dirty="0">
                <a:latin typeface="Calibri"/>
                <a:ea typeface="Calibri"/>
                <a:cs typeface="Calibri"/>
                <a:sym typeface="Calibri"/>
              </a:rPr>
              <a:t> </a:t>
            </a:r>
            <a:r>
              <a:rPr lang="en-GB" sz="1900" dirty="0" err="1">
                <a:latin typeface="Calibri"/>
                <a:ea typeface="Calibri"/>
                <a:cs typeface="Calibri"/>
                <a:sym typeface="Calibri"/>
              </a:rPr>
              <a:t>dostępnych</a:t>
            </a:r>
            <a:r>
              <a:rPr lang="en-GB" sz="1900" dirty="0">
                <a:latin typeface="Calibri"/>
                <a:ea typeface="Calibri"/>
                <a:cs typeface="Calibri"/>
                <a:sym typeface="Calibri"/>
              </a:rPr>
              <a:t> </a:t>
            </a:r>
            <a:r>
              <a:rPr lang="en-GB" sz="1900" dirty="0" err="1">
                <a:latin typeface="Calibri"/>
                <a:ea typeface="Calibri"/>
                <a:cs typeface="Calibri"/>
                <a:sym typeface="Calibri"/>
              </a:rPr>
              <a:t>miejsc</a:t>
            </a:r>
            <a:r>
              <a:rPr lang="en-GB" sz="1900" dirty="0">
                <a:latin typeface="Calibri"/>
                <a:ea typeface="Calibri"/>
                <a:cs typeface="Calibri"/>
                <a:sym typeface="Calibri"/>
              </a:rPr>
              <a:t>). </a:t>
            </a:r>
            <a:r>
              <a:rPr lang="en-GB" sz="1900" dirty="0" err="1">
                <a:latin typeface="Calibri"/>
                <a:ea typeface="Calibri"/>
                <a:cs typeface="Calibri"/>
                <a:sym typeface="Calibri"/>
              </a:rPr>
              <a:t>Terminy</a:t>
            </a:r>
            <a:r>
              <a:rPr lang="en-GB" sz="1900" dirty="0">
                <a:latin typeface="Calibri"/>
                <a:ea typeface="Calibri"/>
                <a:cs typeface="Calibri"/>
                <a:sym typeface="Calibri"/>
              </a:rPr>
              <a:t> </a:t>
            </a:r>
            <a:r>
              <a:rPr lang="en-GB" sz="1900" dirty="0" err="1">
                <a:latin typeface="Calibri"/>
                <a:ea typeface="Calibri"/>
                <a:cs typeface="Calibri"/>
                <a:sym typeface="Calibri"/>
              </a:rPr>
              <a:t>zapisów</a:t>
            </a:r>
            <a:r>
              <a:rPr lang="en-GB" sz="1900" dirty="0">
                <a:latin typeface="Calibri"/>
                <a:ea typeface="Calibri"/>
                <a:cs typeface="Calibri"/>
                <a:sym typeface="Calibri"/>
              </a:rPr>
              <a:t> </a:t>
            </a:r>
            <a:r>
              <a:rPr lang="en-GB" sz="1900" dirty="0" err="1">
                <a:latin typeface="Calibri"/>
                <a:ea typeface="Calibri"/>
                <a:cs typeface="Calibri"/>
                <a:sym typeface="Calibri"/>
              </a:rPr>
              <a:t>są</a:t>
            </a:r>
            <a:r>
              <a:rPr lang="en-GB" sz="1900" dirty="0">
                <a:latin typeface="Calibri"/>
                <a:ea typeface="Calibri"/>
                <a:cs typeface="Calibri"/>
                <a:sym typeface="Calibri"/>
              </a:rPr>
              <a:t> </a:t>
            </a:r>
            <a:r>
              <a:rPr lang="en-GB" sz="1900" dirty="0" err="1">
                <a:latin typeface="Calibri"/>
                <a:ea typeface="Calibri"/>
                <a:cs typeface="Calibri"/>
                <a:sym typeface="Calibri"/>
              </a:rPr>
              <a:t>podane</a:t>
            </a:r>
            <a:r>
              <a:rPr lang="en-GB" sz="1900" dirty="0">
                <a:latin typeface="Calibri"/>
                <a:ea typeface="Calibri"/>
                <a:cs typeface="Calibri"/>
                <a:sym typeface="Calibri"/>
              </a:rPr>
              <a:t> w </a:t>
            </a:r>
            <a:r>
              <a:rPr lang="en-GB" sz="1900" dirty="0" err="1">
                <a:latin typeface="Calibri"/>
                <a:ea typeface="Calibri"/>
                <a:cs typeface="Calibri"/>
                <a:sym typeface="Calibri"/>
              </a:rPr>
              <a:t>kalendarzu</a:t>
            </a:r>
            <a:r>
              <a:rPr lang="en-GB" sz="1900" dirty="0">
                <a:latin typeface="Calibri"/>
                <a:ea typeface="Calibri"/>
                <a:cs typeface="Calibri"/>
                <a:sym typeface="Calibri"/>
              </a:rPr>
              <a:t> </a:t>
            </a:r>
            <a:r>
              <a:rPr lang="en-GB" sz="1900" dirty="0" err="1">
                <a:latin typeface="Calibri"/>
                <a:ea typeface="Calibri"/>
                <a:cs typeface="Calibri"/>
                <a:sym typeface="Calibri"/>
              </a:rPr>
              <a:t>rejestracji</a:t>
            </a:r>
            <a:r>
              <a:rPr lang="en-GB" sz="1900" dirty="0">
                <a:latin typeface="Calibri"/>
                <a:ea typeface="Calibri"/>
                <a:cs typeface="Calibri"/>
                <a:sym typeface="Calibri"/>
              </a:rPr>
              <a:t> w </a:t>
            </a:r>
            <a:r>
              <a:rPr lang="en-GB" sz="1900" dirty="0" smtClean="0">
                <a:latin typeface="Calibri"/>
                <a:ea typeface="Calibri"/>
                <a:cs typeface="Calibri"/>
                <a:sym typeface="Calibri"/>
              </a:rPr>
              <a:t>USOS</a:t>
            </a:r>
            <a:r>
              <a:rPr lang="pl-PL" sz="1900" dirty="0">
                <a:latin typeface="Calibri"/>
                <a:ea typeface="Calibri"/>
                <a:cs typeface="Calibri"/>
                <a:sym typeface="Calibri"/>
              </a:rPr>
              <a:t> </a:t>
            </a:r>
            <a:r>
              <a:rPr lang="pl-PL" sz="1900" dirty="0" smtClean="0">
                <a:latin typeface="Calibri"/>
                <a:ea typeface="Calibri"/>
                <a:cs typeface="Calibri"/>
                <a:sym typeface="Calibri"/>
              </a:rPr>
              <a:t>(w menu po lewej stronie na głównej stronie USOS).</a:t>
            </a:r>
            <a:endParaRPr sz="1400"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40"/>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GB"/>
              <a:t>USOS - enrollment on courses</a:t>
            </a:r>
            <a:endParaRPr/>
          </a:p>
        </p:txBody>
      </p:sp>
      <p:sp>
        <p:nvSpPr>
          <p:cNvPr id="227" name="Google Shape;227;p40"/>
          <p:cNvSpPr txBox="1">
            <a:spLocks noGrp="1"/>
          </p:cNvSpPr>
          <p:nvPr>
            <p:ph type="body" idx="1"/>
          </p:nvPr>
        </p:nvSpPr>
        <p:spPr>
          <a:xfrm>
            <a:off x="387900" y="1303850"/>
            <a:ext cx="8368200" cy="3264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1600" dirty="0"/>
              <a:t>USOS is the name of our university central computer network, </a:t>
            </a:r>
            <a:r>
              <a:rPr lang="en-GB" sz="1600" dirty="0" smtClean="0"/>
              <a:t>which </a:t>
            </a:r>
            <a:r>
              <a:rPr lang="en-GB" sz="1600" dirty="0"/>
              <a:t>all students have </a:t>
            </a:r>
            <a:r>
              <a:rPr lang="en-GB" sz="1600" dirty="0" smtClean="0"/>
              <a:t>access</a:t>
            </a:r>
            <a:r>
              <a:rPr lang="pl-PL" sz="1600" dirty="0" smtClean="0"/>
              <a:t> to</a:t>
            </a:r>
            <a:r>
              <a:rPr lang="en-GB" sz="1600" dirty="0" smtClean="0"/>
              <a:t>. </a:t>
            </a:r>
            <a:r>
              <a:rPr lang="en-GB" sz="1600" dirty="0"/>
              <a:t>Students have to </a:t>
            </a:r>
            <a:r>
              <a:rPr lang="en-GB" sz="1600" dirty="0" err="1"/>
              <a:t>enroll</a:t>
            </a:r>
            <a:r>
              <a:rPr lang="en-GB" sz="1600" dirty="0"/>
              <a:t> on courses via USOS (a necessary condition for earning a credit for a course); any subject once selected (enrolled into) becomes obligatory  - the student </a:t>
            </a:r>
            <a:r>
              <a:rPr lang="pl-PL" sz="1600" dirty="0" err="1" smtClean="0"/>
              <a:t>must</a:t>
            </a:r>
            <a:r>
              <a:rPr lang="en-GB" sz="1600" dirty="0" smtClean="0"/>
              <a:t> </a:t>
            </a:r>
            <a:r>
              <a:rPr lang="en-GB" sz="1600" dirty="0"/>
              <a:t>get a passing grade otherwise s/he will have to retake the course, which s/he will have to pay for. The USOS system allows </a:t>
            </a:r>
            <a:r>
              <a:rPr lang="en-GB" sz="1600" dirty="0" err="1"/>
              <a:t>enrollment</a:t>
            </a:r>
            <a:r>
              <a:rPr lang="en-GB" sz="1600" dirty="0"/>
              <a:t> into courses only at specified time periods. After the deadline, students have to contact our IT specialist, and the </a:t>
            </a:r>
            <a:r>
              <a:rPr lang="en-GB" sz="1600" dirty="0" err="1"/>
              <a:t>enrollment</a:t>
            </a:r>
            <a:r>
              <a:rPr lang="en-GB" sz="1600" dirty="0"/>
              <a:t> depends on the availability of  places on selected courses. </a:t>
            </a:r>
            <a:endParaRPr sz="1600" dirty="0"/>
          </a:p>
          <a:p>
            <a:pPr marL="0" lvl="0" indent="0" algn="l" rtl="0">
              <a:spcBef>
                <a:spcPts val="1600"/>
              </a:spcBef>
              <a:spcAft>
                <a:spcPts val="0"/>
              </a:spcAft>
              <a:buNone/>
            </a:pPr>
            <a:r>
              <a:rPr lang="en-GB" sz="1600" dirty="0"/>
              <a:t>The registration calendar is </a:t>
            </a:r>
            <a:r>
              <a:rPr lang="en-GB" sz="1600" dirty="0" smtClean="0"/>
              <a:t>available</a:t>
            </a:r>
            <a:r>
              <a:rPr lang="pl-PL" sz="1600" dirty="0" smtClean="0"/>
              <a:t> on the </a:t>
            </a:r>
            <a:r>
              <a:rPr lang="pl-PL" sz="1600" dirty="0" err="1" smtClean="0"/>
              <a:t>usos</a:t>
            </a:r>
            <a:r>
              <a:rPr lang="pl-PL" sz="1600" dirty="0" smtClean="0"/>
              <a:t> </a:t>
            </a:r>
            <a:r>
              <a:rPr lang="pl-PL" sz="1600" dirty="0" err="1" smtClean="0"/>
              <a:t>website</a:t>
            </a:r>
            <a:r>
              <a:rPr lang="pl-PL" sz="1600" dirty="0" smtClean="0"/>
              <a:t> in the </a:t>
            </a:r>
            <a:r>
              <a:rPr lang="pl-PL" sz="1600" dirty="0" err="1" smtClean="0"/>
              <a:t>main</a:t>
            </a:r>
            <a:r>
              <a:rPr lang="pl-PL" sz="1600" dirty="0" smtClean="0"/>
              <a:t> menu (on the </a:t>
            </a:r>
            <a:r>
              <a:rPr lang="pl-PL" sz="1600" dirty="0" err="1" smtClean="0"/>
              <a:t>left-hand</a:t>
            </a:r>
            <a:r>
              <a:rPr lang="pl-PL" sz="1600" dirty="0" smtClean="0"/>
              <a:t> </a:t>
            </a:r>
            <a:r>
              <a:rPr lang="pl-PL" sz="1600" dirty="0" err="1" smtClean="0"/>
              <a:t>side</a:t>
            </a:r>
            <a:r>
              <a:rPr lang="pl-PL" sz="1600" dirty="0" smtClean="0"/>
              <a:t>).</a:t>
            </a:r>
            <a:endParaRPr sz="1400" dirty="0"/>
          </a:p>
          <a:p>
            <a:pPr marL="0" lvl="0" indent="0" algn="l" rtl="0">
              <a:spcBef>
                <a:spcPts val="1600"/>
              </a:spcBef>
              <a:spcAft>
                <a:spcPts val="1600"/>
              </a:spcAft>
              <a:buNone/>
            </a:pPr>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Google Shape;82;p16"/>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GB" dirty="0" err="1"/>
              <a:t>Dziekanat</a:t>
            </a:r>
            <a:r>
              <a:rPr lang="en-GB" dirty="0"/>
              <a:t>  / Dean’s office</a:t>
            </a:r>
            <a:endParaRPr dirty="0"/>
          </a:p>
        </p:txBody>
      </p:sp>
      <p:sp>
        <p:nvSpPr>
          <p:cNvPr id="83" name="Google Shape;83;p16"/>
          <p:cNvSpPr txBox="1">
            <a:spLocks noGrp="1"/>
          </p:cNvSpPr>
          <p:nvPr>
            <p:ph type="body" idx="1"/>
          </p:nvPr>
        </p:nvSpPr>
        <p:spPr>
          <a:xfrm>
            <a:off x="387900" y="1489825"/>
            <a:ext cx="8368200" cy="3325200"/>
          </a:xfrm>
          <a:prstGeom prst="rect">
            <a:avLst/>
          </a:prstGeom>
        </p:spPr>
        <p:txBody>
          <a:bodyPr spcFirstLastPara="1" wrap="square" lIns="91425" tIns="91425" rIns="91425" bIns="91425" anchor="t" anchorCtr="0">
            <a:noAutofit/>
          </a:bodyPr>
          <a:lstStyle/>
          <a:p>
            <a:pPr marL="0" lvl="0" indent="0">
              <a:buNone/>
            </a:pPr>
            <a:r>
              <a:rPr lang="en-US" dirty="0" err="1"/>
              <a:t>ul</a:t>
            </a:r>
            <a:r>
              <a:rPr lang="en-US" dirty="0"/>
              <a:t>. </a:t>
            </a:r>
            <a:r>
              <a:rPr lang="en-US" dirty="0" err="1"/>
              <a:t>św</a:t>
            </a:r>
            <a:r>
              <a:rPr lang="en-US" dirty="0"/>
              <a:t>. </a:t>
            </a:r>
            <a:r>
              <a:rPr lang="en-US" dirty="0" err="1"/>
              <a:t>Jadwigi</a:t>
            </a:r>
            <a:r>
              <a:rPr lang="en-US" dirty="0"/>
              <a:t> 3/4 </a:t>
            </a:r>
            <a:br>
              <a:rPr lang="en-US" dirty="0"/>
            </a:br>
            <a:r>
              <a:rPr lang="en-US" dirty="0"/>
              <a:t>50-266 </a:t>
            </a:r>
            <a:r>
              <a:rPr lang="en-US" dirty="0" err="1"/>
              <a:t>Wrocław</a:t>
            </a:r>
            <a:r>
              <a:rPr lang="en-US" dirty="0"/>
              <a:t> </a:t>
            </a:r>
            <a:br>
              <a:rPr lang="en-US" dirty="0"/>
            </a:br>
            <a:r>
              <a:rPr lang="en-US" dirty="0"/>
              <a:t>2nd floor, rooms 201-203 </a:t>
            </a:r>
          </a:p>
          <a:p>
            <a:pPr marL="0" lvl="0" indent="0">
              <a:lnSpc>
                <a:spcPct val="100000"/>
              </a:lnSpc>
              <a:buNone/>
            </a:pPr>
            <a:endParaRPr lang="en-US" dirty="0"/>
          </a:p>
          <a:p>
            <a:pPr marL="0" lvl="0" indent="0">
              <a:lnSpc>
                <a:spcPct val="100000"/>
              </a:lnSpc>
              <a:buNone/>
            </a:pPr>
            <a:r>
              <a:rPr lang="en-US" dirty="0"/>
              <a:t>Contact person: </a:t>
            </a:r>
            <a:r>
              <a:rPr lang="pl-PL" dirty="0" smtClean="0"/>
              <a:t>Ewelina Stachurska</a:t>
            </a:r>
            <a:endParaRPr lang="en-US" dirty="0"/>
          </a:p>
          <a:p>
            <a:pPr marL="0" lvl="0" indent="0">
              <a:buNone/>
            </a:pPr>
            <a:r>
              <a:rPr lang="pl-PL" u="sng" dirty="0" err="1">
                <a:solidFill>
                  <a:schemeClr val="hlink"/>
                </a:solidFill>
                <a:hlinkClick r:id="rId3"/>
              </a:rPr>
              <a:t>e</a:t>
            </a:r>
            <a:r>
              <a:rPr lang="pl-PL" u="sng" dirty="0" err="1" smtClean="0">
                <a:solidFill>
                  <a:schemeClr val="hlink"/>
                </a:solidFill>
                <a:hlinkClick r:id="rId3"/>
              </a:rPr>
              <a:t>welina.stachurska</a:t>
            </a:r>
            <a:r>
              <a:rPr lang="en-US" u="sng" dirty="0" smtClean="0">
                <a:solidFill>
                  <a:schemeClr val="hlink"/>
                </a:solidFill>
                <a:hlinkClick r:id="rId3"/>
              </a:rPr>
              <a:t>@uwr.edu.pl</a:t>
            </a:r>
            <a:endParaRPr lang="en-US" dirty="0"/>
          </a:p>
          <a:p>
            <a:pPr marL="0" lvl="0" indent="0">
              <a:buNone/>
            </a:pPr>
            <a:r>
              <a:rPr lang="en-US" dirty="0"/>
              <a:t>tel. +48 71 375 21 50</a:t>
            </a:r>
          </a:p>
          <a:p>
            <a:pPr marL="0" lvl="0" indent="0">
              <a:buNone/>
            </a:pPr>
            <a:r>
              <a:rPr lang="en-US" b="1" dirty="0"/>
              <a:t>ROOM 202</a:t>
            </a:r>
          </a:p>
          <a:p>
            <a:pPr marL="0" lvl="0" indent="0">
              <a:buNone/>
            </a:pPr>
            <a:r>
              <a:rPr lang="en-US" dirty="0"/>
              <a:t>(Student IDs, invoices, contracts, applications to the Dean, diplomas)</a:t>
            </a:r>
          </a:p>
          <a:p>
            <a:pPr marL="0" lvl="0" indent="0" algn="l" rtl="0">
              <a:spcBef>
                <a:spcPts val="0"/>
              </a:spcBef>
              <a:spcAft>
                <a:spcPts val="1600"/>
              </a:spcAft>
              <a:buNone/>
            </a:pPr>
            <a:endParaRPr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41"/>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GB" b="1" dirty="0" err="1">
                <a:solidFill>
                  <a:srgbClr val="FF00FF"/>
                </a:solidFill>
              </a:rPr>
              <a:t>Zapisy</a:t>
            </a:r>
            <a:r>
              <a:rPr lang="en-GB" b="1" dirty="0">
                <a:solidFill>
                  <a:srgbClr val="FF00FF"/>
                </a:solidFill>
              </a:rPr>
              <a:t> w </a:t>
            </a:r>
            <a:r>
              <a:rPr lang="en-GB" b="1" dirty="0" err="1">
                <a:solidFill>
                  <a:srgbClr val="FF00FF"/>
                </a:solidFill>
              </a:rPr>
              <a:t>semestrze</a:t>
            </a:r>
            <a:r>
              <a:rPr lang="en-GB" b="1" dirty="0">
                <a:solidFill>
                  <a:srgbClr val="FF00FF"/>
                </a:solidFill>
              </a:rPr>
              <a:t> </a:t>
            </a:r>
            <a:r>
              <a:rPr lang="en-GB" b="1" dirty="0" err="1">
                <a:solidFill>
                  <a:srgbClr val="FF00FF"/>
                </a:solidFill>
              </a:rPr>
              <a:t>zimowym</a:t>
            </a:r>
            <a:r>
              <a:rPr lang="en-GB" b="1" dirty="0">
                <a:solidFill>
                  <a:srgbClr val="FF00FF"/>
                </a:solidFill>
              </a:rPr>
              <a:t> </a:t>
            </a:r>
            <a:r>
              <a:rPr lang="en-GB" b="1" dirty="0" smtClean="0">
                <a:solidFill>
                  <a:srgbClr val="FF00FF"/>
                </a:solidFill>
              </a:rPr>
              <a:t>202</a:t>
            </a:r>
            <a:r>
              <a:rPr lang="pl-PL" b="1" dirty="0" smtClean="0">
                <a:solidFill>
                  <a:srgbClr val="FF00FF"/>
                </a:solidFill>
              </a:rPr>
              <a:t>4</a:t>
            </a:r>
            <a:r>
              <a:rPr lang="en-GB" b="1" dirty="0" smtClean="0">
                <a:solidFill>
                  <a:srgbClr val="FF00FF"/>
                </a:solidFill>
              </a:rPr>
              <a:t>/2</a:t>
            </a:r>
            <a:r>
              <a:rPr lang="pl-PL" b="1" dirty="0" smtClean="0">
                <a:solidFill>
                  <a:srgbClr val="FF00FF"/>
                </a:solidFill>
              </a:rPr>
              <a:t>5</a:t>
            </a:r>
            <a:endParaRPr b="1" dirty="0">
              <a:solidFill>
                <a:srgbClr val="FF00FF"/>
              </a:solidFill>
            </a:endParaRPr>
          </a:p>
        </p:txBody>
      </p:sp>
      <p:sp>
        <p:nvSpPr>
          <p:cNvPr id="233" name="Google Shape;233;p41"/>
          <p:cNvSpPr txBox="1">
            <a:spLocks noGrp="1"/>
          </p:cNvSpPr>
          <p:nvPr>
            <p:ph type="body" idx="1"/>
          </p:nvPr>
        </p:nvSpPr>
        <p:spPr>
          <a:xfrm>
            <a:off x="387900" y="1350334"/>
            <a:ext cx="8368200" cy="379316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2600" dirty="0" err="1"/>
              <a:t>Zapisy</a:t>
            </a:r>
            <a:r>
              <a:rPr lang="en-GB" sz="2600" dirty="0"/>
              <a:t> </a:t>
            </a:r>
            <a:r>
              <a:rPr lang="pl-PL" sz="2600" dirty="0" smtClean="0"/>
              <a:t>rozpoczynają się w piątek 27.09 o godz. 16:30 i kończą w niedzielę 29.09 o godz. 23:59.</a:t>
            </a:r>
            <a:endParaRPr sz="2600" b="1" dirty="0">
              <a:solidFill>
                <a:srgbClr val="00FFFF"/>
              </a:solidFill>
            </a:endParaRPr>
          </a:p>
          <a:p>
            <a:pPr marL="0" lvl="0" indent="0" algn="l" rtl="0">
              <a:spcBef>
                <a:spcPts val="1600"/>
              </a:spcBef>
              <a:spcAft>
                <a:spcPts val="0"/>
              </a:spcAft>
              <a:buNone/>
            </a:pPr>
            <a:r>
              <a:rPr lang="en-GB" sz="2600" dirty="0"/>
              <a:t>W </a:t>
            </a:r>
            <a:r>
              <a:rPr lang="en-GB" sz="2600" dirty="0" err="1"/>
              <a:t>tym</a:t>
            </a:r>
            <a:r>
              <a:rPr lang="en-GB" sz="2600" dirty="0"/>
              <a:t> </a:t>
            </a:r>
            <a:r>
              <a:rPr lang="en-GB" sz="2600" dirty="0" err="1"/>
              <a:t>terminie</a:t>
            </a:r>
            <a:r>
              <a:rPr lang="en-GB" sz="2600" dirty="0"/>
              <a:t> </a:t>
            </a:r>
            <a:r>
              <a:rPr lang="en-GB" sz="2600" dirty="0" err="1"/>
              <a:t>należy</a:t>
            </a:r>
            <a:r>
              <a:rPr lang="en-GB" sz="2600" dirty="0"/>
              <a:t> </a:t>
            </a:r>
            <a:r>
              <a:rPr lang="en-GB" sz="2600" dirty="0" err="1"/>
              <a:t>zapisać</a:t>
            </a:r>
            <a:r>
              <a:rPr lang="en-GB" sz="2600" dirty="0"/>
              <a:t> </a:t>
            </a:r>
            <a:r>
              <a:rPr lang="en-GB" sz="2600" dirty="0" err="1"/>
              <a:t>się</a:t>
            </a:r>
            <a:r>
              <a:rPr lang="en-GB" sz="2600" dirty="0"/>
              <a:t> </a:t>
            </a:r>
            <a:r>
              <a:rPr lang="en-GB" sz="2600" dirty="0" err="1"/>
              <a:t>na</a:t>
            </a:r>
            <a:r>
              <a:rPr lang="en-GB" sz="2600" dirty="0"/>
              <a:t> </a:t>
            </a:r>
            <a:r>
              <a:rPr lang="en-GB" sz="2600" dirty="0" err="1"/>
              <a:t>wszystkie</a:t>
            </a:r>
            <a:r>
              <a:rPr lang="en-GB" sz="2600" dirty="0"/>
              <a:t> </a:t>
            </a:r>
            <a:r>
              <a:rPr lang="en-GB" sz="2600" dirty="0" err="1"/>
              <a:t>przedmioty</a:t>
            </a:r>
            <a:r>
              <a:rPr lang="en-GB" sz="2600" dirty="0"/>
              <a:t> </a:t>
            </a:r>
            <a:r>
              <a:rPr lang="en-GB" sz="2600" dirty="0" err="1"/>
              <a:t>wymagane</a:t>
            </a:r>
            <a:r>
              <a:rPr lang="en-GB" sz="2600" dirty="0"/>
              <a:t> </a:t>
            </a:r>
            <a:r>
              <a:rPr lang="en-GB" sz="2600" dirty="0" err="1"/>
              <a:t>programem</a:t>
            </a:r>
            <a:r>
              <a:rPr lang="en-GB" sz="2600" dirty="0"/>
              <a:t> </a:t>
            </a:r>
            <a:r>
              <a:rPr lang="en-GB" sz="2600" dirty="0" err="1"/>
              <a:t>studiów</a:t>
            </a:r>
            <a:r>
              <a:rPr lang="en-GB" sz="2600" dirty="0"/>
              <a:t> w </a:t>
            </a:r>
            <a:r>
              <a:rPr lang="en-GB" sz="2600" dirty="0" err="1"/>
              <a:t>pierwszym</a:t>
            </a:r>
            <a:r>
              <a:rPr lang="en-GB" sz="2600" dirty="0"/>
              <a:t> </a:t>
            </a:r>
            <a:r>
              <a:rPr lang="en-GB" sz="2600" dirty="0" err="1"/>
              <a:t>semestrze</a:t>
            </a:r>
            <a:r>
              <a:rPr lang="en-GB" sz="2600" dirty="0"/>
              <a:t>.</a:t>
            </a:r>
            <a:endParaRPr sz="2600" dirty="0"/>
          </a:p>
          <a:p>
            <a:pPr marL="0" lvl="0" indent="0" algn="l" rtl="0">
              <a:spcBef>
                <a:spcPts val="1600"/>
              </a:spcBef>
              <a:spcAft>
                <a:spcPts val="1600"/>
              </a:spcAft>
              <a:buNone/>
            </a:pPr>
            <a:r>
              <a:rPr lang="en-GB" sz="2600" dirty="0"/>
              <a:t>Program </a:t>
            </a:r>
            <a:r>
              <a:rPr lang="en-GB" sz="2600" dirty="0" err="1"/>
              <a:t>studiów</a:t>
            </a:r>
            <a:r>
              <a:rPr lang="en-GB" sz="2600" dirty="0"/>
              <a:t> </a:t>
            </a:r>
            <a:r>
              <a:rPr lang="en-GB" sz="2600" dirty="0" err="1"/>
              <a:t>oraz</a:t>
            </a:r>
            <a:r>
              <a:rPr lang="en-GB" sz="2600" dirty="0"/>
              <a:t> plan </a:t>
            </a:r>
            <a:r>
              <a:rPr lang="en-GB" sz="2600" dirty="0" err="1"/>
              <a:t>zajęć</a:t>
            </a:r>
            <a:r>
              <a:rPr lang="en-GB" sz="2600" dirty="0"/>
              <a:t> </a:t>
            </a:r>
            <a:r>
              <a:rPr lang="en-GB" sz="2600" dirty="0" err="1"/>
              <a:t>są</a:t>
            </a:r>
            <a:r>
              <a:rPr lang="en-GB" sz="2600" dirty="0"/>
              <a:t> </a:t>
            </a:r>
            <a:r>
              <a:rPr lang="en-GB" sz="2600" dirty="0" err="1"/>
              <a:t>dostępne</a:t>
            </a:r>
            <a:r>
              <a:rPr lang="en-GB" sz="2600" dirty="0"/>
              <a:t> </a:t>
            </a:r>
            <a:r>
              <a:rPr lang="en-GB" sz="2600" dirty="0" err="1"/>
              <a:t>na</a:t>
            </a:r>
            <a:r>
              <a:rPr lang="en-GB" sz="2600" dirty="0"/>
              <a:t> </a:t>
            </a:r>
            <a:r>
              <a:rPr lang="en-GB" sz="2600" dirty="0" err="1"/>
              <a:t>stronie</a:t>
            </a:r>
            <a:r>
              <a:rPr lang="en-GB" sz="2600" dirty="0"/>
              <a:t>.</a:t>
            </a:r>
            <a:endParaRPr sz="2600"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p42"/>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GB" sz="2800" b="1" dirty="0">
                <a:solidFill>
                  <a:srgbClr val="FF00FF"/>
                </a:solidFill>
              </a:rPr>
              <a:t>The registration in the winter semester </a:t>
            </a:r>
            <a:r>
              <a:rPr lang="en-GB" sz="2800" b="1" dirty="0" smtClean="0">
                <a:solidFill>
                  <a:srgbClr val="FF00FF"/>
                </a:solidFill>
              </a:rPr>
              <a:t>202</a:t>
            </a:r>
            <a:r>
              <a:rPr lang="pl-PL" sz="2800" b="1" dirty="0" smtClean="0">
                <a:solidFill>
                  <a:srgbClr val="FF00FF"/>
                </a:solidFill>
              </a:rPr>
              <a:t>4</a:t>
            </a:r>
            <a:r>
              <a:rPr lang="en-GB" sz="2800" b="1" dirty="0" smtClean="0">
                <a:solidFill>
                  <a:srgbClr val="FF00FF"/>
                </a:solidFill>
              </a:rPr>
              <a:t>/2</a:t>
            </a:r>
            <a:r>
              <a:rPr lang="pl-PL" sz="2800" b="1" dirty="0" smtClean="0">
                <a:solidFill>
                  <a:srgbClr val="FF00FF"/>
                </a:solidFill>
              </a:rPr>
              <a:t>5</a:t>
            </a:r>
            <a:endParaRPr sz="3300" dirty="0"/>
          </a:p>
        </p:txBody>
      </p:sp>
      <p:sp>
        <p:nvSpPr>
          <p:cNvPr id="239" name="Google Shape;239;p42"/>
          <p:cNvSpPr txBox="1">
            <a:spLocks noGrp="1"/>
          </p:cNvSpPr>
          <p:nvPr>
            <p:ph type="body" idx="1"/>
          </p:nvPr>
        </p:nvSpPr>
        <p:spPr>
          <a:xfrm>
            <a:off x="387900" y="1489825"/>
            <a:ext cx="8368200" cy="328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2600" dirty="0"/>
              <a:t>The registration starts on </a:t>
            </a:r>
            <a:r>
              <a:rPr lang="en-GB" sz="2600" b="1" dirty="0" smtClean="0">
                <a:solidFill>
                  <a:srgbClr val="00FFFF"/>
                </a:solidFill>
              </a:rPr>
              <a:t>2</a:t>
            </a:r>
            <a:r>
              <a:rPr lang="pl-PL" sz="2600" b="1" dirty="0" smtClean="0">
                <a:solidFill>
                  <a:srgbClr val="00FFFF"/>
                </a:solidFill>
              </a:rPr>
              <a:t>7</a:t>
            </a:r>
            <a:r>
              <a:rPr lang="en-GB" sz="2600" b="1" baseline="30000" dirty="0" err="1" smtClean="0">
                <a:solidFill>
                  <a:srgbClr val="00FFFF"/>
                </a:solidFill>
              </a:rPr>
              <a:t>th</a:t>
            </a:r>
            <a:r>
              <a:rPr lang="pl-PL" sz="2600" b="1" dirty="0" smtClean="0">
                <a:solidFill>
                  <a:srgbClr val="00FFFF"/>
                </a:solidFill>
              </a:rPr>
              <a:t> </a:t>
            </a:r>
            <a:r>
              <a:rPr lang="pl-PL" sz="2600" b="1" dirty="0" err="1" smtClean="0">
                <a:solidFill>
                  <a:srgbClr val="00FFFF"/>
                </a:solidFill>
              </a:rPr>
              <a:t>September</a:t>
            </a:r>
            <a:r>
              <a:rPr lang="pl-PL" sz="2600" b="1" dirty="0" smtClean="0">
                <a:solidFill>
                  <a:srgbClr val="00FFFF"/>
                </a:solidFill>
              </a:rPr>
              <a:t> </a:t>
            </a:r>
            <a:r>
              <a:rPr lang="pl-PL" sz="2600" b="1" dirty="0" err="1" smtClean="0">
                <a:solidFill>
                  <a:srgbClr val="00FFFF"/>
                </a:solidFill>
              </a:rPr>
              <a:t>at</a:t>
            </a:r>
            <a:r>
              <a:rPr lang="pl-PL" sz="2600" b="1" dirty="0" smtClean="0">
                <a:solidFill>
                  <a:srgbClr val="00FFFF"/>
                </a:solidFill>
              </a:rPr>
              <a:t> 16:30</a:t>
            </a:r>
            <a:r>
              <a:rPr lang="en-GB" sz="2600" b="1" dirty="0" smtClean="0">
                <a:solidFill>
                  <a:srgbClr val="00FFFF"/>
                </a:solidFill>
              </a:rPr>
              <a:t> </a:t>
            </a:r>
            <a:r>
              <a:rPr lang="en-GB" sz="2600" dirty="0"/>
              <a:t>and ends on</a:t>
            </a:r>
            <a:r>
              <a:rPr lang="en-GB" sz="2600" b="1" dirty="0">
                <a:solidFill>
                  <a:srgbClr val="00FFFF"/>
                </a:solidFill>
              </a:rPr>
              <a:t> </a:t>
            </a:r>
            <a:r>
              <a:rPr lang="pl-PL" sz="2600" b="1" dirty="0" smtClean="0">
                <a:solidFill>
                  <a:srgbClr val="00FFFF"/>
                </a:solidFill>
              </a:rPr>
              <a:t>29</a:t>
            </a:r>
            <a:r>
              <a:rPr lang="en-GB" sz="2600" b="1" dirty="0" err="1" smtClean="0">
                <a:solidFill>
                  <a:srgbClr val="00FFFF"/>
                </a:solidFill>
              </a:rPr>
              <a:t>th</a:t>
            </a:r>
            <a:r>
              <a:rPr lang="en-GB" sz="2600" b="1" dirty="0" smtClean="0">
                <a:solidFill>
                  <a:srgbClr val="00FFFF"/>
                </a:solidFill>
              </a:rPr>
              <a:t> </a:t>
            </a:r>
            <a:r>
              <a:rPr lang="en-GB" sz="2600" b="1" dirty="0">
                <a:solidFill>
                  <a:srgbClr val="00FFFF"/>
                </a:solidFill>
              </a:rPr>
              <a:t>September </a:t>
            </a:r>
            <a:r>
              <a:rPr lang="pl-PL" sz="2600" b="1" dirty="0" err="1" smtClean="0">
                <a:solidFill>
                  <a:srgbClr val="00FFFF"/>
                </a:solidFill>
              </a:rPr>
              <a:t>at</a:t>
            </a:r>
            <a:r>
              <a:rPr lang="pl-PL" sz="2600" b="1" dirty="0" smtClean="0">
                <a:solidFill>
                  <a:srgbClr val="00FFFF"/>
                </a:solidFill>
              </a:rPr>
              <a:t> 23:59.</a:t>
            </a:r>
            <a:endParaRPr sz="2600" dirty="0"/>
          </a:p>
          <a:p>
            <a:pPr marL="0" lvl="0" indent="0" algn="l" rtl="0">
              <a:spcBef>
                <a:spcPts val="1600"/>
              </a:spcBef>
              <a:spcAft>
                <a:spcPts val="0"/>
              </a:spcAft>
              <a:buNone/>
            </a:pPr>
            <a:r>
              <a:rPr lang="en-GB" sz="2600" dirty="0"/>
              <a:t>You must register for all the </a:t>
            </a:r>
            <a:r>
              <a:rPr lang="pl-PL" sz="2600" dirty="0" err="1" smtClean="0"/>
              <a:t>obligatory</a:t>
            </a:r>
            <a:r>
              <a:rPr lang="pl-PL" sz="2600" dirty="0" smtClean="0"/>
              <a:t> </a:t>
            </a:r>
            <a:r>
              <a:rPr lang="en-GB" sz="2600" dirty="0" smtClean="0"/>
              <a:t>classes </a:t>
            </a:r>
            <a:r>
              <a:rPr lang="en-GB" sz="2600" dirty="0"/>
              <a:t>listed in the programme of studies in semester 1.</a:t>
            </a:r>
            <a:endParaRPr sz="2600" dirty="0"/>
          </a:p>
          <a:p>
            <a:pPr marL="0" lvl="0" indent="0" algn="l" rtl="0">
              <a:spcBef>
                <a:spcPts val="1600"/>
              </a:spcBef>
              <a:spcAft>
                <a:spcPts val="1600"/>
              </a:spcAft>
              <a:buNone/>
            </a:pPr>
            <a:r>
              <a:rPr lang="en-GB" sz="2600" dirty="0"/>
              <a:t>The programme of studies and the timetable are available at ifa.uwr.edu.pl </a:t>
            </a:r>
            <a:endParaRPr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p44"/>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GB"/>
              <a:t>9. Sylabusy (syllabi)</a:t>
            </a:r>
            <a:endParaRPr/>
          </a:p>
        </p:txBody>
      </p:sp>
      <p:sp>
        <p:nvSpPr>
          <p:cNvPr id="251" name="Google Shape;251;p44"/>
          <p:cNvSpPr txBox="1">
            <a:spLocks noGrp="1"/>
          </p:cNvSpPr>
          <p:nvPr>
            <p:ph type="body" idx="1"/>
          </p:nvPr>
        </p:nvSpPr>
        <p:spPr>
          <a:xfrm>
            <a:off x="387900" y="1320025"/>
            <a:ext cx="8368200" cy="35391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en-GB" sz="1600"/>
              <a:t>Na każdych zajęciach studenci zostaną zapoznani z sylabusami, sylabusy zostaną też umieszczone przez prowadzących w USOSie. Bardzo ważne jest, aby studenci zapoznali się z treścią sylabusów, znali zaplanowane efekty uczenia się i wartość punktów ECTS przyznaną danemu kursowi, gdyż po każdym semestrze będą proszeni o ocenę zajęć (w formie ankiety dostępnej w USOS – zachęcamy do podzielenia się swoją opinią!).</a:t>
            </a:r>
            <a:endParaRPr sz="1600"/>
          </a:p>
          <a:p>
            <a:pPr marL="0" lvl="0" indent="0" algn="just" rtl="0">
              <a:spcBef>
                <a:spcPts val="1600"/>
              </a:spcBef>
              <a:spcAft>
                <a:spcPts val="0"/>
              </a:spcAft>
              <a:buNone/>
            </a:pPr>
            <a:r>
              <a:rPr lang="en-GB" sz="1600"/>
              <a:t>The course syllabi can be found in the USOS and will also be distributed at the beginning  of the academic year by your course instructors.  The syllabi contain important information, well worth a careful study, like the ECTS points or the learning outcomes, which will help the participants to evaluate the course at the end of the semester (via USOS). Filling in the USOS course evaluation surveys is not compulsory, but your opinion matters to us - please share it. </a:t>
            </a:r>
            <a:endParaRPr sz="1600">
              <a:latin typeface="Calibri"/>
              <a:ea typeface="Calibri"/>
              <a:cs typeface="Calibri"/>
              <a:sym typeface="Calibri"/>
            </a:endParaRPr>
          </a:p>
          <a:p>
            <a:pPr marL="0" lvl="0" indent="0" algn="l" rtl="0">
              <a:spcBef>
                <a:spcPts val="1600"/>
              </a:spcBef>
              <a:spcAft>
                <a:spcPts val="0"/>
              </a:spcAft>
              <a:buNone/>
            </a:pPr>
            <a:endParaRPr sz="1400"/>
          </a:p>
          <a:p>
            <a:pPr marL="0" lvl="0" indent="0" algn="l" rtl="0">
              <a:spcBef>
                <a:spcPts val="1600"/>
              </a:spcBef>
              <a:spcAft>
                <a:spcPts val="1600"/>
              </a:spcAft>
              <a:buNone/>
            </a:pPr>
            <a:endParaRPr sz="140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p45"/>
          <p:cNvSpPr txBox="1">
            <a:spLocks noGrp="1"/>
          </p:cNvSpPr>
          <p:nvPr>
            <p:ph type="title"/>
          </p:nvPr>
        </p:nvSpPr>
        <p:spPr>
          <a:xfrm>
            <a:off x="387900" y="458025"/>
            <a:ext cx="8368200" cy="9759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GB"/>
              <a:t>10. Obowiązkowe szkolenie BHP (on-line)</a:t>
            </a:r>
            <a:endParaRPr/>
          </a:p>
          <a:p>
            <a:pPr marL="0" lvl="0" indent="0" algn="l" rtl="0">
              <a:spcBef>
                <a:spcPts val="0"/>
              </a:spcBef>
              <a:spcAft>
                <a:spcPts val="0"/>
              </a:spcAft>
              <a:buNone/>
            </a:pPr>
            <a:r>
              <a:rPr lang="en-GB"/>
              <a:t>  </a:t>
            </a:r>
            <a:endParaRPr/>
          </a:p>
        </p:txBody>
      </p:sp>
      <p:sp>
        <p:nvSpPr>
          <p:cNvPr id="257" name="Google Shape;257;p45"/>
          <p:cNvSpPr txBox="1">
            <a:spLocks noGrp="1"/>
          </p:cNvSpPr>
          <p:nvPr>
            <p:ph type="body" idx="1"/>
          </p:nvPr>
        </p:nvSpPr>
        <p:spPr>
          <a:xfrm>
            <a:off x="387900" y="1342325"/>
            <a:ext cx="8368200" cy="3548652"/>
          </a:xfrm>
          <a:prstGeom prst="rect">
            <a:avLst/>
          </a:prstGeom>
        </p:spPr>
        <p:txBody>
          <a:bodyPr spcFirstLastPara="1" wrap="square" lIns="91425" tIns="91425" rIns="91425" bIns="91425" anchor="t" anchorCtr="0">
            <a:noAutofit/>
          </a:bodyPr>
          <a:lstStyle/>
          <a:p>
            <a:pPr marL="0" lvl="0" indent="0">
              <a:lnSpc>
                <a:spcPct val="100000"/>
              </a:lnSpc>
              <a:buNone/>
            </a:pPr>
            <a:r>
              <a:rPr lang="pl-PL" dirty="0">
                <a:latin typeface="Calibri"/>
                <a:ea typeface="Calibri"/>
                <a:cs typeface="Calibri"/>
                <a:sym typeface="Calibri"/>
              </a:rPr>
              <a:t>Obowiązkowe szkolenie BHP odbędzie się w formie e-learningu w terminie </a:t>
            </a:r>
            <a:r>
              <a:rPr lang="pl-PL" b="1" dirty="0">
                <a:solidFill>
                  <a:srgbClr val="FF0000"/>
                </a:solidFill>
                <a:latin typeface="Calibri"/>
                <a:ea typeface="Calibri"/>
                <a:cs typeface="Calibri"/>
                <a:sym typeface="Calibri"/>
              </a:rPr>
              <a:t>od 15 września do 31 października 2024. </a:t>
            </a:r>
            <a:r>
              <a:rPr lang="pl-PL" b="1" dirty="0">
                <a:solidFill>
                  <a:srgbClr val="FFFF00"/>
                </a:solidFill>
                <a:latin typeface="Calibri"/>
                <a:ea typeface="Calibri"/>
                <a:cs typeface="Calibri"/>
                <a:sym typeface="Calibri"/>
              </a:rPr>
              <a:t>BRAK ZALICZENIA SZKOLENIA SKUTKUJE NIEZALICZENIEM PIERWSZEGO SEMESTRU STUDIÓW.</a:t>
            </a:r>
            <a:endParaRPr lang="pl-PL" dirty="0">
              <a:solidFill>
                <a:srgbClr val="FFFF00"/>
              </a:solidFill>
              <a:latin typeface="Calibri"/>
              <a:ea typeface="Calibri"/>
              <a:cs typeface="Calibri"/>
              <a:sym typeface="Calibri"/>
            </a:endParaRPr>
          </a:p>
          <a:p>
            <a:pPr marL="0" lvl="0" indent="0">
              <a:lnSpc>
                <a:spcPct val="100000"/>
              </a:lnSpc>
              <a:spcBef>
                <a:spcPts val="1600"/>
              </a:spcBef>
              <a:buNone/>
            </a:pPr>
            <a:r>
              <a:rPr lang="pl-PL" dirty="0">
                <a:solidFill>
                  <a:srgbClr val="FFFFFF"/>
                </a:solidFill>
                <a:latin typeface="Calibri"/>
                <a:ea typeface="Calibri"/>
                <a:cs typeface="Calibri"/>
                <a:sym typeface="Calibri"/>
              </a:rPr>
              <a:t>Szkolenie jest dostępne pod adresem:  </a:t>
            </a:r>
            <a:r>
              <a:rPr lang="pl-PL" b="1" u="sng" dirty="0">
                <a:solidFill>
                  <a:schemeClr val="hlink"/>
                </a:solidFill>
                <a:latin typeface="Calibri"/>
                <a:ea typeface="Calibri"/>
                <a:cs typeface="Calibri"/>
                <a:sym typeface="Calibri"/>
                <a:hlinkClick r:id="rId3"/>
              </a:rPr>
              <a:t>https://e-edu.cko.uni.wroc.pl</a:t>
            </a:r>
            <a:r>
              <a:rPr lang="pl-PL" b="1" u="sng" dirty="0">
                <a:solidFill>
                  <a:schemeClr val="hlink"/>
                </a:solidFill>
                <a:latin typeface="Calibri"/>
                <a:ea typeface="Calibri"/>
                <a:cs typeface="Calibri"/>
                <a:sym typeface="Calibri"/>
              </a:rPr>
              <a:t> </a:t>
            </a:r>
          </a:p>
          <a:p>
            <a:pPr marL="0" lvl="0" indent="0">
              <a:lnSpc>
                <a:spcPct val="100000"/>
              </a:lnSpc>
              <a:spcBef>
                <a:spcPts val="1600"/>
              </a:spcBef>
              <a:buNone/>
            </a:pPr>
            <a:r>
              <a:rPr lang="pl-PL" b="1" dirty="0">
                <a:solidFill>
                  <a:schemeClr val="hlink"/>
                </a:solidFill>
                <a:latin typeface="Calibri"/>
                <a:ea typeface="Calibri"/>
                <a:cs typeface="Calibri"/>
                <a:sym typeface="Calibri"/>
              </a:rPr>
              <a:t>Klucz dostępu: BHP_2024/25PL</a:t>
            </a:r>
          </a:p>
          <a:p>
            <a:pPr marL="0" lvl="0" indent="0">
              <a:lnSpc>
                <a:spcPct val="100000"/>
              </a:lnSpc>
              <a:spcBef>
                <a:spcPts val="1600"/>
              </a:spcBef>
              <a:buNone/>
            </a:pPr>
            <a:r>
              <a:rPr lang="pl-PL" dirty="0">
                <a:solidFill>
                  <a:srgbClr val="FFFFFF"/>
                </a:solidFill>
                <a:latin typeface="Calibri"/>
                <a:ea typeface="Calibri"/>
                <a:cs typeface="Calibri"/>
                <a:sym typeface="Calibri"/>
              </a:rPr>
              <a:t>Wszelkich informacji w sprawie szkolenia udziela Dział Bezpieczeństwa i Higieny Pracy oraz Ochrony Przeciwpożarowej – tel.: (71) 375-24-89.</a:t>
            </a:r>
          </a:p>
          <a:p>
            <a:pPr marL="0" lvl="0" indent="0">
              <a:lnSpc>
                <a:spcPct val="100000"/>
              </a:lnSpc>
              <a:spcBef>
                <a:spcPts val="1200"/>
              </a:spcBef>
              <a:buNone/>
            </a:pPr>
            <a:r>
              <a:rPr lang="pl-PL" dirty="0">
                <a:solidFill>
                  <a:srgbClr val="FFFFFF"/>
                </a:solidFill>
                <a:latin typeface="Calibri"/>
                <a:ea typeface="Calibri"/>
                <a:cs typeface="Calibri"/>
                <a:sym typeface="Calibri"/>
              </a:rPr>
              <a:t>Pomoc techniczna: </a:t>
            </a:r>
            <a:r>
              <a:rPr lang="pl-PL" dirty="0">
                <a:solidFill>
                  <a:srgbClr val="FFFFFF"/>
                </a:solidFill>
                <a:latin typeface="Calibri"/>
                <a:ea typeface="Calibri"/>
                <a:cs typeface="Calibri"/>
                <a:sym typeface="Calibri"/>
                <a:hlinkClick r:id="rId4"/>
              </a:rPr>
              <a:t>cko@uwr.edu.pl</a:t>
            </a:r>
            <a:r>
              <a:rPr lang="pl-PL" dirty="0">
                <a:solidFill>
                  <a:srgbClr val="FFFFFF"/>
                </a:solidFill>
                <a:latin typeface="Calibri"/>
                <a:ea typeface="Calibri"/>
                <a:cs typeface="Calibri"/>
                <a:sym typeface="Calibri"/>
              </a:rPr>
              <a:t> </a:t>
            </a:r>
          </a:p>
          <a:p>
            <a:pPr marL="0" lvl="0" indent="0">
              <a:lnSpc>
                <a:spcPct val="100000"/>
              </a:lnSpc>
              <a:spcBef>
                <a:spcPts val="1200"/>
              </a:spcBef>
              <a:buNone/>
            </a:pPr>
            <a:r>
              <a:rPr lang="pl-PL" dirty="0">
                <a:solidFill>
                  <a:srgbClr val="FFFF00"/>
                </a:solidFill>
                <a:latin typeface="Calibri"/>
                <a:ea typeface="Calibri"/>
                <a:cs typeface="Calibri"/>
                <a:sym typeface="Calibri"/>
              </a:rPr>
              <a:t>Oceny ze szkolenia BHP nie można przepisać. </a:t>
            </a:r>
            <a:endParaRPr lang="pl-PL" dirty="0"/>
          </a:p>
          <a:p>
            <a:pPr marL="0" lvl="0" indent="0" algn="l" rtl="0">
              <a:spcBef>
                <a:spcPts val="1200"/>
              </a:spcBef>
              <a:spcAft>
                <a:spcPts val="1600"/>
              </a:spcAft>
              <a:buNone/>
            </a:pPr>
            <a:endParaRPr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p46"/>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GB">
                <a:solidFill>
                  <a:srgbClr val="FF0000"/>
                </a:solidFill>
              </a:rPr>
              <a:t>Compulsory health and safety training </a:t>
            </a:r>
            <a:endParaRPr>
              <a:solidFill>
                <a:srgbClr val="FF0000"/>
              </a:solidFill>
            </a:endParaRPr>
          </a:p>
        </p:txBody>
      </p:sp>
      <p:sp>
        <p:nvSpPr>
          <p:cNvPr id="263" name="Google Shape;263;p46"/>
          <p:cNvSpPr txBox="1">
            <a:spLocks noGrp="1"/>
          </p:cNvSpPr>
          <p:nvPr>
            <p:ph type="body" idx="1"/>
          </p:nvPr>
        </p:nvSpPr>
        <p:spPr>
          <a:xfrm>
            <a:off x="387900" y="1275907"/>
            <a:ext cx="8368200" cy="3292817"/>
          </a:xfrm>
          <a:prstGeom prst="rect">
            <a:avLst/>
          </a:prstGeom>
        </p:spPr>
        <p:txBody>
          <a:bodyPr spcFirstLastPara="1" wrap="square" lIns="91425" tIns="91425" rIns="91425" bIns="91425" anchor="t" anchorCtr="0">
            <a:noAutofit/>
          </a:bodyPr>
          <a:lstStyle/>
          <a:p>
            <a:pPr marL="0" lvl="0" indent="0">
              <a:lnSpc>
                <a:spcPct val="100000"/>
              </a:lnSpc>
              <a:buNone/>
            </a:pPr>
            <a:r>
              <a:rPr lang="en-US" sz="2000" dirty="0"/>
              <a:t>An on-line health and safety training: </a:t>
            </a:r>
            <a:r>
              <a:rPr lang="en-US" sz="2000" b="1" dirty="0">
                <a:solidFill>
                  <a:srgbClr val="FF0000"/>
                </a:solidFill>
              </a:rPr>
              <a:t>15th September – 31st October </a:t>
            </a:r>
            <a:r>
              <a:rPr lang="en-US" sz="2000" b="1" dirty="0" smtClean="0">
                <a:solidFill>
                  <a:srgbClr val="FF0000"/>
                </a:solidFill>
              </a:rPr>
              <a:t>2024</a:t>
            </a:r>
            <a:r>
              <a:rPr lang="pl-PL" sz="2000" b="1" dirty="0" smtClean="0">
                <a:solidFill>
                  <a:srgbClr val="FF0000"/>
                </a:solidFill>
              </a:rPr>
              <a:t>. </a:t>
            </a:r>
            <a:r>
              <a:rPr lang="en-US" sz="2000" b="1" dirty="0" smtClean="0">
                <a:solidFill>
                  <a:srgbClr val="FFFF00"/>
                </a:solidFill>
              </a:rPr>
              <a:t>You </a:t>
            </a:r>
            <a:r>
              <a:rPr lang="en-US" sz="2000" b="1" dirty="0">
                <a:solidFill>
                  <a:srgbClr val="FFFF00"/>
                </a:solidFill>
              </a:rPr>
              <a:t>cannot go to semester 2 without passing your health and safety training</a:t>
            </a:r>
            <a:r>
              <a:rPr lang="en-US" sz="2000" b="1" dirty="0" smtClean="0">
                <a:solidFill>
                  <a:srgbClr val="FFFF00"/>
                </a:solidFill>
              </a:rPr>
              <a:t>.</a:t>
            </a:r>
            <a:endParaRPr lang="pl-PL" sz="2000" b="1" dirty="0" smtClean="0">
              <a:solidFill>
                <a:srgbClr val="FFFF00"/>
              </a:solidFill>
            </a:endParaRPr>
          </a:p>
          <a:p>
            <a:pPr marL="0" lvl="0" indent="0">
              <a:lnSpc>
                <a:spcPct val="100000"/>
              </a:lnSpc>
              <a:buNone/>
            </a:pPr>
            <a:endParaRPr lang="en-US" sz="2000" b="1" dirty="0">
              <a:solidFill>
                <a:srgbClr val="FFFF00"/>
              </a:solidFill>
            </a:endParaRPr>
          </a:p>
          <a:p>
            <a:pPr marL="0" lvl="0" indent="0">
              <a:lnSpc>
                <a:spcPct val="100000"/>
              </a:lnSpc>
              <a:buNone/>
            </a:pPr>
            <a:r>
              <a:rPr lang="en-US" sz="2000" dirty="0"/>
              <a:t>The training is available at </a:t>
            </a:r>
            <a:r>
              <a:rPr lang="en-US" sz="2000" b="1" u="sng" dirty="0">
                <a:solidFill>
                  <a:schemeClr val="accent5"/>
                </a:solidFill>
                <a:latin typeface="Calibri"/>
                <a:ea typeface="Calibri"/>
                <a:cs typeface="Calibri"/>
                <a:sym typeface="Calibri"/>
                <a:hlinkClick r:id="rId3">
                  <a:extLst>
                    <a:ext uri="{A12FA001-AC4F-418D-AE19-62706E023703}">
                      <ahyp:hlinkClr xmlns:lc="http://schemas.openxmlformats.org/drawingml/2006/lockedCanvas"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https://e-edu.cko.uni.wroc.pl</a:t>
            </a:r>
            <a:endParaRPr lang="en-US" sz="2000" b="1" dirty="0">
              <a:latin typeface="Calibri"/>
              <a:ea typeface="Calibri"/>
              <a:cs typeface="Calibri"/>
              <a:sym typeface="Calibri"/>
            </a:endParaRPr>
          </a:p>
          <a:p>
            <a:pPr marL="0" indent="0">
              <a:lnSpc>
                <a:spcPct val="100000"/>
              </a:lnSpc>
              <a:buNone/>
            </a:pPr>
            <a:r>
              <a:rPr lang="en-US" sz="2000" dirty="0">
                <a:solidFill>
                  <a:srgbClr val="92D050"/>
                </a:solidFill>
              </a:rPr>
              <a:t>Access key: </a:t>
            </a:r>
            <a:r>
              <a:rPr lang="en-US" sz="2000" b="1" dirty="0" smtClean="0">
                <a:solidFill>
                  <a:srgbClr val="92D050"/>
                </a:solidFill>
              </a:rPr>
              <a:t>HaS_2024/25EN</a:t>
            </a:r>
            <a:endParaRPr lang="pl-PL" sz="2000" b="1" dirty="0" smtClean="0">
              <a:solidFill>
                <a:srgbClr val="92D050"/>
              </a:solidFill>
            </a:endParaRPr>
          </a:p>
          <a:p>
            <a:pPr marL="0" indent="0">
              <a:lnSpc>
                <a:spcPct val="100000"/>
              </a:lnSpc>
              <a:buNone/>
            </a:pPr>
            <a:endParaRPr lang="en-US" sz="2000" dirty="0">
              <a:solidFill>
                <a:srgbClr val="92D050"/>
              </a:solidFill>
            </a:endParaRPr>
          </a:p>
          <a:p>
            <a:pPr marL="0" lvl="0" indent="0">
              <a:lnSpc>
                <a:spcPct val="100000"/>
              </a:lnSpc>
              <a:buNone/>
            </a:pPr>
            <a:r>
              <a:rPr lang="en-US" sz="2000" dirty="0"/>
              <a:t>The information on health and safety training is provided by the Department of Health and Safety and Fire Protection - (71) 375-24-89. </a:t>
            </a:r>
          </a:p>
          <a:p>
            <a:pPr marL="0" lvl="0" indent="0">
              <a:lnSpc>
                <a:spcPct val="100000"/>
              </a:lnSpc>
              <a:buNone/>
            </a:pPr>
            <a:r>
              <a:rPr lang="en-US" sz="2000" dirty="0"/>
              <a:t>Technical support: cko@uwr.edu.</a:t>
            </a:r>
            <a:endParaRPr lang="en-US" sz="2000" dirty="0">
              <a:solidFill>
                <a:srgbClr val="FFFFFF"/>
              </a:solidFill>
              <a:latin typeface="Calibri"/>
              <a:ea typeface="Calibri"/>
              <a:cs typeface="Calibri"/>
              <a:sym typeface="Calibri"/>
            </a:endParaRPr>
          </a:p>
          <a:p>
            <a:pPr marL="0" lvl="0" indent="0" algn="l" rtl="0">
              <a:spcBef>
                <a:spcPts val="1600"/>
              </a:spcBef>
              <a:spcAft>
                <a:spcPts val="1600"/>
              </a:spcAft>
              <a:buNone/>
            </a:pPr>
            <a:endParaRPr sz="2000"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Google Shape;268;p47"/>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GB"/>
              <a:t>11. The library </a:t>
            </a:r>
            <a:endParaRPr/>
          </a:p>
        </p:txBody>
      </p:sp>
      <p:sp>
        <p:nvSpPr>
          <p:cNvPr id="269" name="Google Shape;269;p47"/>
          <p:cNvSpPr txBox="1">
            <a:spLocks noGrp="1"/>
          </p:cNvSpPr>
          <p:nvPr>
            <p:ph type="body" idx="1"/>
          </p:nvPr>
        </p:nvSpPr>
        <p:spPr>
          <a:xfrm>
            <a:off x="387900" y="1502724"/>
            <a:ext cx="8368200" cy="3078900"/>
          </a:xfrm>
          <a:prstGeom prst="rect">
            <a:avLst/>
          </a:prstGeom>
        </p:spPr>
        <p:txBody>
          <a:bodyPr spcFirstLastPara="1" wrap="square" lIns="91425" tIns="91425" rIns="91425" bIns="91425" anchor="t" anchorCtr="0">
            <a:noAutofit/>
          </a:bodyPr>
          <a:lstStyle/>
          <a:p>
            <a:pPr marL="0" lvl="0" indent="0">
              <a:buNone/>
            </a:pPr>
            <a:r>
              <a:rPr lang="en-GB" dirty="0"/>
              <a:t>The online library training is available at </a:t>
            </a:r>
            <a:r>
              <a:rPr lang="en-GB" u="sng" dirty="0">
                <a:solidFill>
                  <a:schemeClr val="accent5"/>
                </a:solidFill>
                <a:hlinkClick r:id="rId3"/>
              </a:rPr>
              <a:t>https://</a:t>
            </a:r>
            <a:r>
              <a:rPr lang="en-GB" u="sng" dirty="0" smtClean="0">
                <a:solidFill>
                  <a:schemeClr val="accent5"/>
                </a:solidFill>
                <a:hlinkClick r:id="rId3"/>
              </a:rPr>
              <a:t>e-edu.cko.uni.wroc.pl</a:t>
            </a:r>
            <a:r>
              <a:rPr lang="en-GB" dirty="0" smtClean="0">
                <a:solidFill>
                  <a:schemeClr val="accent5"/>
                </a:solidFill>
                <a:hlinkClick r:id="rId3"/>
              </a:rPr>
              <a:t>/</a:t>
            </a:r>
            <a:r>
              <a:rPr lang="pl-PL" dirty="0">
                <a:solidFill>
                  <a:schemeClr val="accent5"/>
                </a:solidFill>
              </a:rPr>
              <a:t> </a:t>
            </a:r>
            <a:r>
              <a:rPr lang="pl-PL" b="1" dirty="0" smtClean="0">
                <a:solidFill>
                  <a:srgbClr val="FFFF00"/>
                </a:solidFill>
              </a:rPr>
              <a:t>from</a:t>
            </a:r>
            <a:r>
              <a:rPr lang="pl-PL" dirty="0" smtClean="0">
                <a:solidFill>
                  <a:schemeClr val="accent5"/>
                </a:solidFill>
              </a:rPr>
              <a:t> </a:t>
            </a:r>
            <a:r>
              <a:rPr lang="pl-PL" b="1" dirty="0" smtClean="0">
                <a:solidFill>
                  <a:srgbClr val="FFFF00"/>
                </a:solidFill>
              </a:rPr>
              <a:t>14</a:t>
            </a:r>
            <a:r>
              <a:rPr lang="en-GB" b="1" dirty="0" err="1">
                <a:solidFill>
                  <a:srgbClr val="FFFF00"/>
                </a:solidFill>
              </a:rPr>
              <a:t>th</a:t>
            </a:r>
            <a:r>
              <a:rPr lang="en-GB" b="1" dirty="0">
                <a:solidFill>
                  <a:srgbClr val="FFFF00"/>
                </a:solidFill>
              </a:rPr>
              <a:t> </a:t>
            </a:r>
            <a:r>
              <a:rPr lang="pl-PL" b="1" dirty="0" err="1">
                <a:solidFill>
                  <a:srgbClr val="FFFF00"/>
                </a:solidFill>
              </a:rPr>
              <a:t>October</a:t>
            </a:r>
            <a:r>
              <a:rPr lang="en-GB" b="1" dirty="0">
                <a:solidFill>
                  <a:srgbClr val="FFFF00"/>
                </a:solidFill>
              </a:rPr>
              <a:t> until 1</a:t>
            </a:r>
            <a:r>
              <a:rPr lang="pl-PL" b="1" dirty="0">
                <a:solidFill>
                  <a:srgbClr val="FFFF00"/>
                </a:solidFill>
              </a:rPr>
              <a:t>4</a:t>
            </a:r>
            <a:r>
              <a:rPr lang="en-GB" b="1" dirty="0" err="1">
                <a:solidFill>
                  <a:srgbClr val="FFFF00"/>
                </a:solidFill>
              </a:rPr>
              <a:t>th</a:t>
            </a:r>
            <a:r>
              <a:rPr lang="en-GB" b="1" dirty="0">
                <a:solidFill>
                  <a:srgbClr val="FFFF00"/>
                </a:solidFill>
              </a:rPr>
              <a:t> November 202</a:t>
            </a:r>
            <a:r>
              <a:rPr lang="pl-PL" b="1" dirty="0">
                <a:solidFill>
                  <a:srgbClr val="FFFF00"/>
                </a:solidFill>
              </a:rPr>
              <a:t>4</a:t>
            </a:r>
            <a:r>
              <a:rPr lang="en-GB" dirty="0" smtClean="0"/>
              <a:t>. </a:t>
            </a:r>
            <a:r>
              <a:rPr lang="en-GB" dirty="0"/>
              <a:t>The training is obligatory for the students who are graduates of BA studies at universities other than </a:t>
            </a:r>
            <a:r>
              <a:rPr lang="en-GB" dirty="0" err="1"/>
              <a:t>Wrocław</a:t>
            </a:r>
            <a:r>
              <a:rPr lang="en-GB" dirty="0"/>
              <a:t> University</a:t>
            </a:r>
            <a:r>
              <a:rPr lang="en-GB" dirty="0" smtClean="0"/>
              <a:t>.</a:t>
            </a:r>
            <a:r>
              <a:rPr lang="pl-PL" dirty="0" smtClean="0"/>
              <a:t> </a:t>
            </a:r>
            <a:r>
              <a:rPr lang="pl-PL" dirty="0" err="1" smtClean="0"/>
              <a:t>You</a:t>
            </a:r>
            <a:r>
              <a:rPr lang="pl-PL" dirty="0" smtClean="0"/>
              <a:t> </a:t>
            </a:r>
            <a:r>
              <a:rPr lang="pl-PL" dirty="0" err="1" smtClean="0"/>
              <a:t>need</a:t>
            </a:r>
            <a:r>
              <a:rPr lang="pl-PL" dirty="0" smtClean="0"/>
              <a:t> to </a:t>
            </a:r>
            <a:r>
              <a:rPr lang="pl-PL" dirty="0" err="1" smtClean="0"/>
              <a:t>sign</a:t>
            </a:r>
            <a:r>
              <a:rPr lang="pl-PL" dirty="0" smtClean="0"/>
              <a:t> </a:t>
            </a:r>
            <a:r>
              <a:rPr lang="pl-PL" dirty="0" err="1" smtClean="0"/>
              <a:t>up</a:t>
            </a:r>
            <a:r>
              <a:rPr lang="pl-PL" dirty="0" smtClean="0"/>
              <a:t> to the </a:t>
            </a:r>
            <a:r>
              <a:rPr lang="pl-PL" dirty="0" err="1" smtClean="0"/>
              <a:t>library</a:t>
            </a:r>
            <a:r>
              <a:rPr lang="pl-PL" dirty="0" smtClean="0"/>
              <a:t> to </a:t>
            </a:r>
            <a:r>
              <a:rPr lang="pl-PL" dirty="0" err="1" smtClean="0"/>
              <a:t>complete</a:t>
            </a:r>
            <a:r>
              <a:rPr lang="pl-PL" dirty="0" smtClean="0"/>
              <a:t> the </a:t>
            </a:r>
            <a:r>
              <a:rPr lang="pl-PL" dirty="0" err="1" smtClean="0"/>
              <a:t>training</a:t>
            </a:r>
            <a:r>
              <a:rPr lang="pl-PL" dirty="0" smtClean="0"/>
              <a:t>.</a:t>
            </a:r>
            <a:endParaRPr dirty="0"/>
          </a:p>
          <a:p>
            <a:pPr marL="0" lvl="0" indent="0" algn="l" rtl="0">
              <a:spcBef>
                <a:spcPts val="1600"/>
              </a:spcBef>
              <a:spcAft>
                <a:spcPts val="0"/>
              </a:spcAft>
              <a:buNone/>
            </a:pPr>
            <a:r>
              <a:rPr lang="en-GB" dirty="0"/>
              <a:t>The information on how to use the library is also available at</a:t>
            </a:r>
            <a:endParaRPr dirty="0"/>
          </a:p>
          <a:p>
            <a:pPr marL="0" lvl="0" indent="0" algn="l" rtl="0">
              <a:spcBef>
                <a:spcPts val="1600"/>
              </a:spcBef>
              <a:spcAft>
                <a:spcPts val="0"/>
              </a:spcAft>
              <a:buNone/>
            </a:pPr>
            <a:r>
              <a:rPr lang="en-GB" sz="2500" u="sng" dirty="0">
                <a:solidFill>
                  <a:schemeClr val="accent5"/>
                </a:solidFill>
                <a:hlinkClick r:id="rId4">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https://ifa.uwr.edu.pl/biblioteka/</a:t>
            </a:r>
            <a:r>
              <a:rPr lang="en-GB" sz="2500" dirty="0">
                <a:solidFill>
                  <a:schemeClr val="accent6"/>
                </a:solidFill>
              </a:rPr>
              <a:t> </a:t>
            </a:r>
            <a:endParaRPr sz="2500" dirty="0">
              <a:solidFill>
                <a:schemeClr val="accent6"/>
              </a:solidFill>
            </a:endParaRPr>
          </a:p>
          <a:p>
            <a:pPr marL="0" lvl="0" indent="0" algn="l" rtl="0">
              <a:spcBef>
                <a:spcPts val="1600"/>
              </a:spcBef>
              <a:spcAft>
                <a:spcPts val="1600"/>
              </a:spcAft>
              <a:buNone/>
            </a:pPr>
            <a:endParaRPr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p48"/>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GB" sz="2500"/>
              <a:t>The library training login instructions</a:t>
            </a:r>
            <a:endParaRPr sz="2500">
              <a:solidFill>
                <a:srgbClr val="FF0000"/>
              </a:solidFill>
            </a:endParaRPr>
          </a:p>
        </p:txBody>
      </p:sp>
      <p:sp>
        <p:nvSpPr>
          <p:cNvPr id="275" name="Google Shape;275;p48"/>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noAutofit/>
          </a:bodyPr>
          <a:lstStyle/>
          <a:p>
            <a:pPr marL="342900" lvl="0">
              <a:buAutoNum type="arabicPeriod"/>
            </a:pPr>
            <a:r>
              <a:rPr lang="en-US" dirty="0"/>
              <a:t>Go to the platform: </a:t>
            </a:r>
            <a:r>
              <a:rPr lang="en-US" dirty="0">
                <a:solidFill>
                  <a:srgbClr val="FFFF00"/>
                </a:solidFill>
              </a:rPr>
              <a:t>https://e-edu.uwr.edu.pl/course/view.php?id=190412</a:t>
            </a:r>
            <a:endParaRPr lang="en-US" dirty="0"/>
          </a:p>
          <a:p>
            <a:pPr marL="342900" lvl="0">
              <a:buAutoNum type="arabicPeriod"/>
            </a:pPr>
            <a:r>
              <a:rPr lang="en-US" dirty="0"/>
              <a:t>Sign up for the course using the access key: </a:t>
            </a:r>
            <a:r>
              <a:rPr lang="en-US" b="1" dirty="0">
                <a:solidFill>
                  <a:srgbClr val="FFFF00"/>
                </a:solidFill>
              </a:rPr>
              <a:t>SzkBibIFA24/25</a:t>
            </a:r>
            <a:endParaRPr lang="en-US" dirty="0">
              <a:solidFill>
                <a:srgbClr val="FFFF00"/>
              </a:solidFill>
            </a:endParaRPr>
          </a:p>
          <a:p>
            <a:pPr marL="342900" lvl="0">
              <a:buAutoNum type="arabicPeriod"/>
            </a:pPr>
            <a:r>
              <a:rPr lang="en-US" dirty="0"/>
              <a:t>Read the materials and complete the test. </a:t>
            </a:r>
          </a:p>
          <a:p>
            <a:pPr marL="342900" lvl="0">
              <a:buAutoNum type="arabicPeriod" startAt="4"/>
            </a:pPr>
            <a:r>
              <a:rPr lang="en-US" dirty="0"/>
              <a:t>Check your result after completing the test.</a:t>
            </a:r>
          </a:p>
          <a:p>
            <a:pPr marL="0" lvl="0" indent="0">
              <a:buNone/>
            </a:pPr>
            <a:r>
              <a:rPr lang="pl-PL" dirty="0" err="1" smtClean="0"/>
              <a:t>Please</a:t>
            </a:r>
            <a:r>
              <a:rPr lang="pl-PL" dirty="0" smtClean="0"/>
              <a:t> do not </a:t>
            </a:r>
            <a:r>
              <a:rPr lang="pl-PL" dirty="0" err="1" smtClean="0"/>
              <a:t>forget</a:t>
            </a:r>
            <a:r>
              <a:rPr lang="pl-PL" dirty="0" smtClean="0"/>
              <a:t> to s</a:t>
            </a:r>
            <a:r>
              <a:rPr lang="en-US" dirty="0" err="1" smtClean="0"/>
              <a:t>ign</a:t>
            </a:r>
            <a:r>
              <a:rPr lang="en-US" dirty="0" smtClean="0"/>
              <a:t> </a:t>
            </a:r>
            <a:r>
              <a:rPr lang="en-US" dirty="0"/>
              <a:t>up to the library.</a:t>
            </a:r>
          </a:p>
          <a:p>
            <a:pPr marL="0" lvl="0" indent="0">
              <a:buNone/>
            </a:pPr>
            <a:r>
              <a:rPr lang="en-US" b="1" dirty="0"/>
              <a:t>You have time to complete the training </a:t>
            </a:r>
            <a:r>
              <a:rPr lang="en-US" b="1" dirty="0">
                <a:solidFill>
                  <a:srgbClr val="FFFF00"/>
                </a:solidFill>
              </a:rPr>
              <a:t>from</a:t>
            </a:r>
            <a:r>
              <a:rPr lang="en-US" b="1" dirty="0"/>
              <a:t> </a:t>
            </a:r>
            <a:r>
              <a:rPr lang="pl-PL" b="1" dirty="0">
                <a:solidFill>
                  <a:srgbClr val="FFFF00"/>
                </a:solidFill>
              </a:rPr>
              <a:t>14</a:t>
            </a:r>
            <a:r>
              <a:rPr lang="en-GB" b="1" dirty="0" err="1">
                <a:solidFill>
                  <a:srgbClr val="FFFF00"/>
                </a:solidFill>
              </a:rPr>
              <a:t>th</a:t>
            </a:r>
            <a:r>
              <a:rPr lang="en-GB" b="1" dirty="0">
                <a:solidFill>
                  <a:srgbClr val="FFFF00"/>
                </a:solidFill>
              </a:rPr>
              <a:t> </a:t>
            </a:r>
            <a:r>
              <a:rPr lang="pl-PL" b="1" dirty="0" err="1">
                <a:solidFill>
                  <a:srgbClr val="FFFF00"/>
                </a:solidFill>
              </a:rPr>
              <a:t>October</a:t>
            </a:r>
            <a:r>
              <a:rPr lang="en-GB" b="1" dirty="0">
                <a:solidFill>
                  <a:srgbClr val="FFFF00"/>
                </a:solidFill>
              </a:rPr>
              <a:t> until 1</a:t>
            </a:r>
            <a:r>
              <a:rPr lang="pl-PL" b="1" dirty="0">
                <a:solidFill>
                  <a:srgbClr val="FFFF00"/>
                </a:solidFill>
              </a:rPr>
              <a:t>4</a:t>
            </a:r>
            <a:r>
              <a:rPr lang="en-GB" b="1" dirty="0" err="1">
                <a:solidFill>
                  <a:srgbClr val="FFFF00"/>
                </a:solidFill>
              </a:rPr>
              <a:t>th</a:t>
            </a:r>
            <a:r>
              <a:rPr lang="en-GB" b="1" dirty="0">
                <a:solidFill>
                  <a:srgbClr val="FFFF00"/>
                </a:solidFill>
              </a:rPr>
              <a:t> November 202</a:t>
            </a:r>
            <a:r>
              <a:rPr lang="pl-PL" b="1" dirty="0">
                <a:solidFill>
                  <a:srgbClr val="FFFF00"/>
                </a:solidFill>
              </a:rPr>
              <a:t>4</a:t>
            </a:r>
            <a:r>
              <a:rPr lang="en-GB" dirty="0"/>
              <a:t>.</a:t>
            </a:r>
            <a:endParaRPr lang="en-US" dirty="0"/>
          </a:p>
          <a:p>
            <a:pPr marL="0" lvl="0" indent="0">
              <a:buNone/>
            </a:pPr>
            <a:r>
              <a:rPr lang="en-US" dirty="0"/>
              <a:t>If you have any questions about the library training please contact </a:t>
            </a:r>
            <a:r>
              <a:rPr lang="en-US" dirty="0" err="1">
                <a:solidFill>
                  <a:srgbClr val="FFFF00"/>
                </a:solidFill>
              </a:rPr>
              <a:t>Ms</a:t>
            </a:r>
            <a:r>
              <a:rPr lang="en-US" dirty="0">
                <a:solidFill>
                  <a:srgbClr val="FFFF00"/>
                </a:solidFill>
              </a:rPr>
              <a:t> </a:t>
            </a:r>
            <a:r>
              <a:rPr lang="en-US" dirty="0" err="1">
                <a:solidFill>
                  <a:srgbClr val="FFFF00"/>
                </a:solidFill>
              </a:rPr>
              <a:t>Ewa</a:t>
            </a:r>
            <a:r>
              <a:rPr lang="en-US" dirty="0">
                <a:solidFill>
                  <a:srgbClr val="FFFF00"/>
                </a:solidFill>
              </a:rPr>
              <a:t> </a:t>
            </a:r>
            <a:r>
              <a:rPr lang="en-US" dirty="0" err="1">
                <a:solidFill>
                  <a:srgbClr val="FFFF00"/>
                </a:solidFill>
              </a:rPr>
              <a:t>Jangas</a:t>
            </a:r>
            <a:r>
              <a:rPr lang="en-US" dirty="0"/>
              <a:t> at IFA’s library.</a:t>
            </a:r>
          </a:p>
          <a:p>
            <a:pPr marL="0" lvl="0" indent="0" algn="l" rtl="0">
              <a:spcBef>
                <a:spcPts val="0"/>
              </a:spcBef>
              <a:spcAft>
                <a:spcPts val="0"/>
              </a:spcAft>
              <a:buNone/>
            </a:pPr>
            <a:endParaRPr sz="1600"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p49"/>
          <p:cNvSpPr txBox="1">
            <a:spLocks noGrp="1"/>
          </p:cNvSpPr>
          <p:nvPr>
            <p:ph type="title"/>
          </p:nvPr>
        </p:nvSpPr>
        <p:spPr>
          <a:xfrm>
            <a:off x="387900" y="458025"/>
            <a:ext cx="85449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GB" sz="2900"/>
              <a:t>12. About our Internet site: </a:t>
            </a:r>
            <a:r>
              <a:rPr lang="en-GB" sz="2700">
                <a:solidFill>
                  <a:srgbClr val="FFFF00"/>
                </a:solidFill>
                <a:latin typeface="Arial"/>
                <a:ea typeface="Arial"/>
                <a:cs typeface="Arial"/>
                <a:sym typeface="Arial"/>
              </a:rPr>
              <a:t>https://ifa.uwr.edu.pl/</a:t>
            </a:r>
            <a:endParaRPr/>
          </a:p>
        </p:txBody>
      </p:sp>
      <p:sp>
        <p:nvSpPr>
          <p:cNvPr id="281" name="Google Shape;281;p49"/>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en-GB" sz="1500" dirty="0" err="1"/>
              <a:t>Wszystkie</a:t>
            </a:r>
            <a:r>
              <a:rPr lang="en-GB" sz="1500" dirty="0"/>
              <a:t> </a:t>
            </a:r>
            <a:r>
              <a:rPr lang="en-GB" sz="1500" dirty="0" err="1"/>
              <a:t>najważniejsze</a:t>
            </a:r>
            <a:r>
              <a:rPr lang="en-GB" sz="1500" dirty="0"/>
              <a:t> </a:t>
            </a:r>
            <a:r>
              <a:rPr lang="en-GB" sz="1500" dirty="0" err="1"/>
              <a:t>informacje</a:t>
            </a:r>
            <a:r>
              <a:rPr lang="en-GB" sz="1500" dirty="0"/>
              <a:t> </a:t>
            </a:r>
            <a:r>
              <a:rPr lang="en-GB" sz="1500" dirty="0" err="1"/>
              <a:t>dydaktyczne</a:t>
            </a:r>
            <a:r>
              <a:rPr lang="en-GB" sz="1500" dirty="0"/>
              <a:t> </a:t>
            </a:r>
            <a:r>
              <a:rPr lang="en-GB" sz="1500" dirty="0" err="1"/>
              <a:t>zamieszczone</a:t>
            </a:r>
            <a:r>
              <a:rPr lang="en-GB" sz="1500" dirty="0"/>
              <a:t> </a:t>
            </a:r>
            <a:r>
              <a:rPr lang="en-GB" sz="1500" dirty="0" err="1"/>
              <a:t>są</a:t>
            </a:r>
            <a:r>
              <a:rPr lang="en-GB" sz="1500" dirty="0"/>
              <a:t> </a:t>
            </a:r>
            <a:r>
              <a:rPr lang="en-GB" sz="1500" dirty="0" err="1"/>
              <a:t>na</a:t>
            </a:r>
            <a:r>
              <a:rPr lang="en-GB" sz="1500" dirty="0"/>
              <a:t> </a:t>
            </a:r>
            <a:r>
              <a:rPr lang="en-GB" sz="1500" dirty="0" err="1"/>
              <a:t>stronie</a:t>
            </a:r>
            <a:r>
              <a:rPr lang="en-GB" sz="1500" dirty="0"/>
              <a:t> </a:t>
            </a:r>
            <a:r>
              <a:rPr lang="en-GB" sz="1500" dirty="0" err="1"/>
              <a:t>Instytutu</a:t>
            </a:r>
            <a:r>
              <a:rPr lang="en-GB" sz="1500" dirty="0"/>
              <a:t> </a:t>
            </a:r>
            <a:r>
              <a:rPr lang="en-GB" sz="1500" dirty="0" err="1"/>
              <a:t>Filologii</a:t>
            </a:r>
            <a:r>
              <a:rPr lang="en-GB" sz="1500" dirty="0"/>
              <a:t> </a:t>
            </a:r>
            <a:r>
              <a:rPr lang="en-GB" sz="1500" dirty="0" err="1"/>
              <a:t>Angielskiej</a:t>
            </a:r>
            <a:r>
              <a:rPr lang="en-GB" sz="1500" dirty="0"/>
              <a:t> </a:t>
            </a:r>
            <a:r>
              <a:rPr lang="en-GB" sz="1500" dirty="0" err="1"/>
              <a:t>oraz</a:t>
            </a:r>
            <a:r>
              <a:rPr lang="en-GB" sz="1500" dirty="0"/>
              <a:t> </a:t>
            </a:r>
            <a:r>
              <a:rPr lang="en-GB" sz="1500" dirty="0" err="1"/>
              <a:t>na</a:t>
            </a:r>
            <a:r>
              <a:rPr lang="en-GB" sz="1500" dirty="0"/>
              <a:t> </a:t>
            </a:r>
            <a:r>
              <a:rPr lang="en-GB" sz="1500" dirty="0" err="1"/>
              <a:t>stronie</a:t>
            </a:r>
            <a:r>
              <a:rPr lang="en-GB" sz="1500" dirty="0"/>
              <a:t> </a:t>
            </a:r>
            <a:r>
              <a:rPr lang="en-GB" sz="1500" dirty="0" err="1"/>
              <a:t>Wydziału</a:t>
            </a:r>
            <a:r>
              <a:rPr lang="en-GB" sz="1500" dirty="0"/>
              <a:t> </a:t>
            </a:r>
            <a:r>
              <a:rPr lang="pl-PL" sz="1500" dirty="0" smtClean="0"/>
              <a:t>Neofilologii</a:t>
            </a:r>
            <a:r>
              <a:rPr lang="en-GB" sz="1500" dirty="0" smtClean="0"/>
              <a:t>: </a:t>
            </a:r>
            <a:r>
              <a:rPr lang="en-GB" sz="1500" u="sng" dirty="0" smtClean="0">
                <a:solidFill>
                  <a:schemeClr val="hlink"/>
                </a:solidFill>
                <a:hlinkClick r:id="rId3"/>
              </a:rPr>
              <a:t>www.</a:t>
            </a:r>
            <a:r>
              <a:rPr lang="pl-PL" sz="1500" u="sng" dirty="0" smtClean="0">
                <a:solidFill>
                  <a:schemeClr val="hlink"/>
                </a:solidFill>
                <a:hlinkClick r:id="rId3"/>
              </a:rPr>
              <a:t>neofilologia.uwr.edu</a:t>
            </a:r>
            <a:r>
              <a:rPr lang="en-GB" sz="1500" u="sng" dirty="0" smtClean="0">
                <a:solidFill>
                  <a:schemeClr val="hlink"/>
                </a:solidFill>
                <a:hlinkClick r:id="rId3"/>
              </a:rPr>
              <a:t>.pl</a:t>
            </a:r>
            <a:r>
              <a:rPr lang="en-GB" sz="1500" dirty="0"/>
              <a:t>. </a:t>
            </a:r>
            <a:r>
              <a:rPr lang="en-GB" sz="1500" dirty="0" err="1"/>
              <a:t>Między</a:t>
            </a:r>
            <a:r>
              <a:rPr lang="en-GB" sz="1500" dirty="0"/>
              <a:t> </a:t>
            </a:r>
            <a:r>
              <a:rPr lang="en-GB" sz="1500" dirty="0" err="1"/>
              <a:t>innymi</a:t>
            </a:r>
            <a:r>
              <a:rPr lang="en-GB" sz="1500" dirty="0"/>
              <a:t>: </a:t>
            </a:r>
            <a:r>
              <a:rPr lang="en-GB" sz="1500" dirty="0" err="1"/>
              <a:t>Regulamin</a:t>
            </a:r>
            <a:r>
              <a:rPr lang="en-GB" sz="1500" dirty="0"/>
              <a:t> </a:t>
            </a:r>
            <a:r>
              <a:rPr lang="en-GB" sz="1500" dirty="0" err="1"/>
              <a:t>studiów</a:t>
            </a:r>
            <a:r>
              <a:rPr lang="en-GB" sz="1500" dirty="0"/>
              <a:t>, </a:t>
            </a:r>
            <a:r>
              <a:rPr lang="en-GB" sz="1500" dirty="0" err="1"/>
              <a:t>przepisywanie</a:t>
            </a:r>
            <a:r>
              <a:rPr lang="en-GB" sz="1500" dirty="0"/>
              <a:t> </a:t>
            </a:r>
            <a:r>
              <a:rPr lang="en-GB" sz="1500" dirty="0" err="1"/>
              <a:t>i</a:t>
            </a:r>
            <a:r>
              <a:rPr lang="en-GB" sz="1500" dirty="0"/>
              <a:t> </a:t>
            </a:r>
            <a:r>
              <a:rPr lang="en-GB" sz="1500" dirty="0" err="1"/>
              <a:t>uznawanie</a:t>
            </a:r>
            <a:r>
              <a:rPr lang="en-GB" sz="1500" dirty="0"/>
              <a:t> </a:t>
            </a:r>
            <a:r>
              <a:rPr lang="en-GB" sz="1500" dirty="0" err="1"/>
              <a:t>ocen</a:t>
            </a:r>
            <a:r>
              <a:rPr lang="en-GB" sz="1500" dirty="0"/>
              <a:t>, </a:t>
            </a:r>
            <a:r>
              <a:rPr lang="en-GB" sz="1500" dirty="0" err="1"/>
              <a:t>zaliczenie</a:t>
            </a:r>
            <a:r>
              <a:rPr lang="en-GB" sz="1500" dirty="0"/>
              <a:t> z </a:t>
            </a:r>
            <a:r>
              <a:rPr lang="en-GB" sz="1500" dirty="0" err="1"/>
              <a:t>deficytem</a:t>
            </a:r>
            <a:r>
              <a:rPr lang="en-GB" sz="1500" dirty="0"/>
              <a:t> </a:t>
            </a:r>
            <a:r>
              <a:rPr lang="en-GB" sz="1500" dirty="0" err="1"/>
              <a:t>punktowym</a:t>
            </a:r>
            <a:r>
              <a:rPr lang="en-GB" sz="1500" dirty="0"/>
              <a:t>, </a:t>
            </a:r>
            <a:r>
              <a:rPr lang="en-GB" sz="1500" dirty="0" err="1"/>
              <a:t>reaktywacja</a:t>
            </a:r>
            <a:r>
              <a:rPr lang="en-GB" sz="1500" dirty="0"/>
              <a:t> </a:t>
            </a:r>
            <a:r>
              <a:rPr lang="en-GB" sz="1500" dirty="0" err="1"/>
              <a:t>na</a:t>
            </a:r>
            <a:r>
              <a:rPr lang="en-GB" sz="1500" dirty="0"/>
              <a:t> </a:t>
            </a:r>
            <a:r>
              <a:rPr lang="en-GB" sz="1500" dirty="0" err="1"/>
              <a:t>studia</a:t>
            </a:r>
            <a:r>
              <a:rPr lang="en-GB" sz="1500" dirty="0"/>
              <a:t>, </a:t>
            </a:r>
            <a:r>
              <a:rPr lang="en-GB" sz="1500" dirty="0" err="1"/>
              <a:t>dyplomowanie</a:t>
            </a:r>
            <a:r>
              <a:rPr lang="en-GB" sz="1500" dirty="0"/>
              <a:t>, </a:t>
            </a:r>
            <a:r>
              <a:rPr lang="en-GB" sz="1500" dirty="0" err="1"/>
              <a:t>organizacja</a:t>
            </a:r>
            <a:r>
              <a:rPr lang="en-GB" sz="1500" dirty="0"/>
              <a:t> </a:t>
            </a:r>
            <a:r>
              <a:rPr lang="en-GB" sz="1500" dirty="0" err="1"/>
              <a:t>roku</a:t>
            </a:r>
            <a:r>
              <a:rPr lang="en-GB" sz="1500" dirty="0"/>
              <a:t> </a:t>
            </a:r>
            <a:r>
              <a:rPr lang="en-GB" sz="1500" dirty="0" err="1"/>
              <a:t>akademickiego</a:t>
            </a:r>
            <a:r>
              <a:rPr lang="en-GB" sz="1500" dirty="0"/>
              <a:t>. Na </a:t>
            </a:r>
            <a:r>
              <a:rPr lang="en-GB" sz="1500" dirty="0" err="1"/>
              <a:t>stronie</a:t>
            </a:r>
            <a:r>
              <a:rPr lang="en-GB" sz="1500" dirty="0"/>
              <a:t> IFA </a:t>
            </a:r>
            <a:r>
              <a:rPr lang="en-GB" sz="1500" dirty="0" err="1"/>
              <a:t>oraz</a:t>
            </a:r>
            <a:r>
              <a:rPr lang="en-GB" sz="1500" dirty="0"/>
              <a:t> </a:t>
            </a:r>
            <a:r>
              <a:rPr lang="en-GB" sz="1500" dirty="0" err="1"/>
              <a:t>na</a:t>
            </a:r>
            <a:r>
              <a:rPr lang="en-GB" sz="1500" dirty="0"/>
              <a:t> </a:t>
            </a:r>
            <a:r>
              <a:rPr lang="en-GB" sz="1500" dirty="0" err="1"/>
              <a:t>stronie</a:t>
            </a:r>
            <a:r>
              <a:rPr lang="en-GB" sz="1500" dirty="0"/>
              <a:t> </a:t>
            </a:r>
            <a:r>
              <a:rPr lang="en-GB" sz="1500" dirty="0" err="1"/>
              <a:t>Wydziału</a:t>
            </a:r>
            <a:r>
              <a:rPr lang="en-GB" sz="1500" dirty="0"/>
              <a:t> </a:t>
            </a:r>
            <a:r>
              <a:rPr lang="en-GB" sz="1500" dirty="0" err="1"/>
              <a:t>znajdują</a:t>
            </a:r>
            <a:r>
              <a:rPr lang="en-GB" sz="1500" dirty="0"/>
              <a:t> </a:t>
            </a:r>
            <a:r>
              <a:rPr lang="en-GB" sz="1500" dirty="0" err="1"/>
              <a:t>się</a:t>
            </a:r>
            <a:r>
              <a:rPr lang="en-GB" sz="1500" dirty="0"/>
              <a:t> </a:t>
            </a:r>
            <a:r>
              <a:rPr lang="en-GB" sz="1500" dirty="0" err="1"/>
              <a:t>też</a:t>
            </a:r>
            <a:r>
              <a:rPr lang="en-GB" sz="1500" dirty="0"/>
              <a:t> </a:t>
            </a:r>
            <a:r>
              <a:rPr lang="en-GB" sz="1500" dirty="0" err="1"/>
              <a:t>wzory</a:t>
            </a:r>
            <a:r>
              <a:rPr lang="en-GB" sz="1500" dirty="0"/>
              <a:t> </a:t>
            </a:r>
            <a:r>
              <a:rPr lang="en-GB" sz="1500" dirty="0" err="1"/>
              <a:t>podań</a:t>
            </a:r>
            <a:r>
              <a:rPr lang="en-GB" sz="1500" dirty="0"/>
              <a:t> do </a:t>
            </a:r>
            <a:r>
              <a:rPr lang="en-GB" sz="1500" dirty="0" err="1" smtClean="0"/>
              <a:t>Dziekana</a:t>
            </a:r>
            <a:r>
              <a:rPr lang="en-GB" sz="1500" dirty="0" smtClean="0"/>
              <a:t>.</a:t>
            </a:r>
            <a:endParaRPr sz="1500" dirty="0"/>
          </a:p>
          <a:p>
            <a:pPr marL="0" lvl="0" indent="0" algn="just" rtl="0">
              <a:spcBef>
                <a:spcPts val="0"/>
              </a:spcBef>
              <a:spcAft>
                <a:spcPts val="0"/>
              </a:spcAft>
              <a:buNone/>
            </a:pPr>
            <a:endParaRPr sz="1500" dirty="0"/>
          </a:p>
          <a:p>
            <a:pPr marL="0" lvl="0" indent="0" algn="just" rtl="0">
              <a:spcBef>
                <a:spcPts val="0"/>
              </a:spcBef>
              <a:spcAft>
                <a:spcPts val="0"/>
              </a:spcAft>
              <a:buNone/>
            </a:pPr>
            <a:r>
              <a:rPr lang="en-GB" sz="1500" dirty="0"/>
              <a:t>Our Internet site contains information concerning all the formal and practical aspects of the studies, including: The regulations of studies, credit transfer, passing a semester with credit deficit, reapplying for studies (after a gap period), obtaining a diploma procedure, organization of the academic year, and application forms.</a:t>
            </a:r>
            <a:endParaRPr sz="1500" dirty="0"/>
          </a:p>
          <a:p>
            <a:pPr marL="0" lvl="0" indent="0" algn="l" rtl="0">
              <a:spcBef>
                <a:spcPts val="1600"/>
              </a:spcBef>
              <a:spcAft>
                <a:spcPts val="0"/>
              </a:spcAft>
              <a:buNone/>
            </a:pPr>
            <a:endParaRPr sz="1400" dirty="0"/>
          </a:p>
          <a:p>
            <a:pPr marL="0" lvl="0" indent="0" algn="l" rtl="0">
              <a:spcBef>
                <a:spcPts val="1600"/>
              </a:spcBef>
              <a:spcAft>
                <a:spcPts val="1600"/>
              </a:spcAft>
              <a:buNone/>
            </a:pPr>
            <a:endParaRPr sz="1400"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p50"/>
          <p:cNvSpPr txBox="1">
            <a:spLocks noGrp="1"/>
          </p:cNvSpPr>
          <p:nvPr>
            <p:ph type="title"/>
          </p:nvPr>
        </p:nvSpPr>
        <p:spPr>
          <a:xfrm>
            <a:off x="387900" y="193450"/>
            <a:ext cx="8368200" cy="847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GB" sz="2400"/>
              <a:t>13. Kontakt / Contact</a:t>
            </a:r>
            <a:endParaRPr sz="2400"/>
          </a:p>
        </p:txBody>
      </p:sp>
      <p:sp>
        <p:nvSpPr>
          <p:cNvPr id="287" name="Google Shape;287;p50"/>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en-GB" sz="1700" dirty="0"/>
              <a:t>W </a:t>
            </a:r>
            <a:r>
              <a:rPr lang="en-GB" sz="1700" dirty="0" err="1"/>
              <a:t>razie</a:t>
            </a:r>
            <a:r>
              <a:rPr lang="en-GB" sz="1700" dirty="0"/>
              <a:t> </a:t>
            </a:r>
            <a:r>
              <a:rPr lang="en-GB" sz="1700" dirty="0" err="1"/>
              <a:t>sytuacji</a:t>
            </a:r>
            <a:r>
              <a:rPr lang="en-GB" sz="1700" dirty="0"/>
              <a:t> </a:t>
            </a:r>
            <a:r>
              <a:rPr lang="en-GB" sz="1700" dirty="0" err="1"/>
              <a:t>problemowej</a:t>
            </a:r>
            <a:r>
              <a:rPr lang="en-GB" sz="1700" dirty="0"/>
              <a:t> </a:t>
            </a:r>
            <a:r>
              <a:rPr lang="en-GB" sz="1700" dirty="0" err="1"/>
              <a:t>studenci</a:t>
            </a:r>
            <a:r>
              <a:rPr lang="en-GB" sz="1700" dirty="0"/>
              <a:t> </a:t>
            </a:r>
            <a:r>
              <a:rPr lang="en-GB" sz="1700" dirty="0" err="1"/>
              <a:t>dzienni</a:t>
            </a:r>
            <a:r>
              <a:rPr lang="en-GB" sz="1700" dirty="0"/>
              <a:t> </a:t>
            </a:r>
            <a:r>
              <a:rPr lang="en-GB" sz="1700" dirty="0" err="1"/>
              <a:t>kierują</a:t>
            </a:r>
            <a:r>
              <a:rPr lang="en-GB" sz="1700" dirty="0"/>
              <a:t> </a:t>
            </a:r>
            <a:r>
              <a:rPr lang="en-GB" sz="1700" dirty="0" err="1"/>
              <a:t>się</a:t>
            </a:r>
            <a:r>
              <a:rPr lang="en-GB" sz="1700" dirty="0"/>
              <a:t> w </a:t>
            </a:r>
            <a:r>
              <a:rPr lang="en-GB" sz="1700" dirty="0" err="1"/>
              <a:t>pierwszej</a:t>
            </a:r>
            <a:r>
              <a:rPr lang="en-GB" sz="1700" dirty="0"/>
              <a:t> </a:t>
            </a:r>
            <a:r>
              <a:rPr lang="en-GB" sz="1700" dirty="0" err="1"/>
              <a:t>kolejności</a:t>
            </a:r>
            <a:r>
              <a:rPr lang="en-GB" sz="1700" dirty="0"/>
              <a:t> do OPIEKUNA </a:t>
            </a:r>
            <a:r>
              <a:rPr lang="en-GB" sz="1700" dirty="0" smtClean="0"/>
              <a:t>ROK</a:t>
            </a:r>
            <a:r>
              <a:rPr lang="pl-PL" sz="1700" dirty="0" smtClean="0"/>
              <a:t>U</a:t>
            </a:r>
            <a:r>
              <a:rPr lang="en-GB" sz="1700" dirty="0" smtClean="0"/>
              <a:t>, </a:t>
            </a:r>
            <a:r>
              <a:rPr lang="en-GB" sz="1700" dirty="0" err="1"/>
              <a:t>którym</a:t>
            </a:r>
            <a:r>
              <a:rPr lang="en-GB" sz="1700" dirty="0"/>
              <a:t> jest </a:t>
            </a:r>
            <a:r>
              <a:rPr lang="en-GB" sz="1700" dirty="0" err="1"/>
              <a:t>dr</a:t>
            </a:r>
            <a:r>
              <a:rPr lang="en-GB" sz="1700" dirty="0"/>
              <a:t> Piotr </a:t>
            </a:r>
            <a:r>
              <a:rPr lang="en-GB" sz="1700" dirty="0" err="1"/>
              <a:t>Czajka</a:t>
            </a:r>
            <a:r>
              <a:rPr lang="en-GB" sz="1700" dirty="0"/>
              <a:t>, a w </a:t>
            </a:r>
            <a:r>
              <a:rPr lang="en-GB" sz="1700" dirty="0" err="1"/>
              <a:t>drugiej</a:t>
            </a:r>
            <a:r>
              <a:rPr lang="en-GB" sz="1700" dirty="0"/>
              <a:t> </a:t>
            </a:r>
            <a:r>
              <a:rPr lang="en-GB" sz="1700" dirty="0" err="1"/>
              <a:t>kolejności</a:t>
            </a:r>
            <a:r>
              <a:rPr lang="en-GB" sz="1700" dirty="0"/>
              <a:t> (</a:t>
            </a:r>
            <a:r>
              <a:rPr lang="en-GB" sz="1700" dirty="0" err="1"/>
              <a:t>czyli</a:t>
            </a:r>
            <a:r>
              <a:rPr lang="en-GB" sz="1700" dirty="0"/>
              <a:t> w </a:t>
            </a:r>
            <a:r>
              <a:rPr lang="en-GB" sz="1700" dirty="0" err="1"/>
              <a:t>razie</a:t>
            </a:r>
            <a:r>
              <a:rPr lang="en-GB" sz="1700" dirty="0"/>
              <a:t> </a:t>
            </a:r>
            <a:r>
              <a:rPr lang="en-GB" sz="1700" dirty="0" err="1"/>
              <a:t>poważniejszych</a:t>
            </a:r>
            <a:r>
              <a:rPr lang="en-GB" sz="1700" dirty="0"/>
              <a:t> </a:t>
            </a:r>
            <a:r>
              <a:rPr lang="en-GB" sz="1700" dirty="0" err="1"/>
              <a:t>kłopotów</a:t>
            </a:r>
            <a:r>
              <a:rPr lang="en-GB" sz="1700" dirty="0"/>
              <a:t>) do </a:t>
            </a:r>
            <a:r>
              <a:rPr lang="en-GB" sz="1700" dirty="0" err="1"/>
              <a:t>zastępcy</a:t>
            </a:r>
            <a:r>
              <a:rPr lang="en-GB" sz="1700" dirty="0"/>
              <a:t> </a:t>
            </a:r>
            <a:r>
              <a:rPr lang="en-GB" sz="1700" dirty="0" err="1"/>
              <a:t>Dyrektora</a:t>
            </a:r>
            <a:r>
              <a:rPr lang="en-GB" sz="1700" dirty="0"/>
              <a:t> IFA ds. </a:t>
            </a:r>
            <a:r>
              <a:rPr lang="en-GB" sz="1700" dirty="0" err="1"/>
              <a:t>dydaktycznych</a:t>
            </a:r>
            <a:r>
              <a:rPr lang="en-GB" sz="1700" dirty="0"/>
              <a:t>, </a:t>
            </a:r>
            <a:r>
              <a:rPr lang="en-GB" sz="1700" dirty="0" err="1"/>
              <a:t>którym</a:t>
            </a:r>
            <a:r>
              <a:rPr lang="en-GB" sz="1700" dirty="0"/>
              <a:t> jest </a:t>
            </a:r>
            <a:r>
              <a:rPr lang="en-GB" sz="1700" dirty="0" err="1"/>
              <a:t>dr</a:t>
            </a:r>
            <a:r>
              <a:rPr lang="en-GB" sz="1700" dirty="0"/>
              <a:t> Maja Lubańska. </a:t>
            </a:r>
            <a:endParaRPr lang="pl-PL" sz="1700" dirty="0" smtClean="0"/>
          </a:p>
          <a:p>
            <a:pPr marL="0" lvl="0" indent="0" algn="just" rtl="0">
              <a:spcBef>
                <a:spcPts val="0"/>
              </a:spcBef>
              <a:spcAft>
                <a:spcPts val="0"/>
              </a:spcAft>
              <a:buNone/>
            </a:pPr>
            <a:endParaRPr lang="pl-PL" sz="1700" dirty="0"/>
          </a:p>
          <a:p>
            <a:pPr marL="0" lvl="0" indent="0" algn="just" rtl="0">
              <a:spcBef>
                <a:spcPts val="0"/>
              </a:spcBef>
              <a:spcAft>
                <a:spcPts val="0"/>
              </a:spcAft>
              <a:buNone/>
            </a:pPr>
            <a:r>
              <a:rPr lang="pl-PL" sz="1700" dirty="0" smtClean="0"/>
              <a:t>S</a:t>
            </a:r>
            <a:r>
              <a:rPr lang="en-GB" sz="1700" dirty="0" err="1" smtClean="0"/>
              <a:t>tudents</a:t>
            </a:r>
            <a:r>
              <a:rPr lang="en-GB" sz="1700" dirty="0" smtClean="0"/>
              <a:t> </a:t>
            </a:r>
            <a:r>
              <a:rPr lang="en-GB" sz="1700" dirty="0"/>
              <a:t>address their questions or problems to their appointed tutor, </a:t>
            </a:r>
            <a:r>
              <a:rPr lang="en-GB" sz="1700" dirty="0" err="1"/>
              <a:t>dr</a:t>
            </a:r>
            <a:r>
              <a:rPr lang="en-GB" sz="1700" dirty="0"/>
              <a:t> Piotr </a:t>
            </a:r>
            <a:r>
              <a:rPr lang="en-GB" sz="1700" dirty="0" err="1"/>
              <a:t>Czajka</a:t>
            </a:r>
            <a:r>
              <a:rPr lang="en-GB" sz="1700" dirty="0"/>
              <a:t>. If the situation is more complicated, they can later contact the Institute Deputy Head for Student Affairs, </a:t>
            </a:r>
            <a:r>
              <a:rPr lang="en-GB" sz="1700" dirty="0" err="1"/>
              <a:t>dr</a:t>
            </a:r>
            <a:r>
              <a:rPr lang="en-GB" sz="1700" dirty="0"/>
              <a:t> Maja Lubańska. </a:t>
            </a:r>
            <a:endParaRPr sz="1700" dirty="0"/>
          </a:p>
          <a:p>
            <a:pPr marL="0" lvl="0" indent="0" algn="l" rtl="0">
              <a:spcBef>
                <a:spcPts val="1600"/>
              </a:spcBef>
              <a:spcAft>
                <a:spcPts val="0"/>
              </a:spcAft>
              <a:buNone/>
            </a:pPr>
            <a:endParaRPr dirty="0"/>
          </a:p>
          <a:p>
            <a:pPr marL="0" lvl="0" indent="0" algn="l" rtl="0">
              <a:spcBef>
                <a:spcPts val="1600"/>
              </a:spcBef>
              <a:spcAft>
                <a:spcPts val="1600"/>
              </a:spcAft>
              <a:buNone/>
            </a:pPr>
            <a:endParaRPr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Google Shape;292;p51"/>
          <p:cNvSpPr txBox="1">
            <a:spLocks noGrp="1"/>
          </p:cNvSpPr>
          <p:nvPr>
            <p:ph type="title"/>
          </p:nvPr>
        </p:nvSpPr>
        <p:spPr>
          <a:xfrm>
            <a:off x="387900" y="359425"/>
            <a:ext cx="8368200" cy="768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GB"/>
              <a:t>14. Log in to your university e-mail account</a:t>
            </a:r>
            <a:endParaRPr/>
          </a:p>
        </p:txBody>
      </p:sp>
      <p:sp>
        <p:nvSpPr>
          <p:cNvPr id="293" name="Google Shape;293;p51"/>
          <p:cNvSpPr txBox="1">
            <a:spLocks noGrp="1"/>
          </p:cNvSpPr>
          <p:nvPr>
            <p:ph type="body" idx="1"/>
          </p:nvPr>
        </p:nvSpPr>
        <p:spPr>
          <a:xfrm>
            <a:off x="387900" y="1768900"/>
            <a:ext cx="8368200" cy="27999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en-GB" sz="1600" dirty="0" err="1"/>
              <a:t>Każdy</a:t>
            </a:r>
            <a:r>
              <a:rPr lang="en-GB" sz="1600" dirty="0"/>
              <a:t> student </a:t>
            </a:r>
            <a:r>
              <a:rPr lang="en-GB" sz="1600" dirty="0" err="1"/>
              <a:t>otrzymuje</a:t>
            </a:r>
            <a:r>
              <a:rPr lang="en-GB" sz="1600" dirty="0"/>
              <a:t> </a:t>
            </a:r>
            <a:r>
              <a:rPr lang="en-GB" sz="1600" dirty="0" err="1"/>
              <a:t>dostęp</a:t>
            </a:r>
            <a:r>
              <a:rPr lang="en-GB" sz="1600" dirty="0"/>
              <a:t> do </a:t>
            </a:r>
            <a:r>
              <a:rPr lang="en-GB" sz="1600" dirty="0" err="1"/>
              <a:t>konta</a:t>
            </a:r>
            <a:r>
              <a:rPr lang="en-GB" sz="1600" dirty="0"/>
              <a:t> </a:t>
            </a:r>
            <a:r>
              <a:rPr lang="en-GB" sz="1600" dirty="0" err="1"/>
              <a:t>pocztowego</a:t>
            </a:r>
            <a:r>
              <a:rPr lang="en-GB" sz="1600" dirty="0"/>
              <a:t> w </a:t>
            </a:r>
            <a:r>
              <a:rPr lang="en-GB" sz="1600" dirty="0" err="1"/>
              <a:t>domenie</a:t>
            </a:r>
            <a:r>
              <a:rPr lang="en-GB" sz="1600" dirty="0"/>
              <a:t> uwr.edu </a:t>
            </a:r>
            <a:r>
              <a:rPr lang="en-GB" sz="1600" dirty="0" err="1"/>
              <a:t>pl</a:t>
            </a:r>
            <a:r>
              <a:rPr lang="en-GB" sz="1600" dirty="0"/>
              <a:t> </a:t>
            </a:r>
            <a:r>
              <a:rPr lang="en-GB" sz="1600" dirty="0" err="1"/>
              <a:t>oraz</a:t>
            </a:r>
            <a:r>
              <a:rPr lang="en-GB" sz="1600" dirty="0"/>
              <a:t> </a:t>
            </a:r>
            <a:r>
              <a:rPr lang="en-GB" sz="1600" dirty="0" err="1"/>
              <a:t>usług</a:t>
            </a:r>
            <a:r>
              <a:rPr lang="en-GB" sz="1600" dirty="0"/>
              <a:t> office 365. </a:t>
            </a:r>
            <a:r>
              <a:rPr lang="en-GB" sz="1600" dirty="0" err="1"/>
              <a:t>Logowanie</a:t>
            </a:r>
            <a:r>
              <a:rPr lang="en-GB" sz="1600" dirty="0"/>
              <a:t> do </a:t>
            </a:r>
            <a:r>
              <a:rPr lang="en-GB" sz="1600" dirty="0" err="1"/>
              <a:t>usług</a:t>
            </a:r>
            <a:r>
              <a:rPr lang="en-GB" sz="1600" dirty="0"/>
              <a:t> </a:t>
            </a:r>
            <a:r>
              <a:rPr lang="en-GB" sz="1600" dirty="0" err="1"/>
              <a:t>odbywa</a:t>
            </a:r>
            <a:r>
              <a:rPr lang="en-GB" sz="1600" dirty="0"/>
              <a:t> </a:t>
            </a:r>
            <a:r>
              <a:rPr lang="en-GB" sz="1600" dirty="0" err="1"/>
              <a:t>się</a:t>
            </a:r>
            <a:r>
              <a:rPr lang="en-GB" sz="1600" dirty="0"/>
              <a:t> </a:t>
            </a:r>
            <a:r>
              <a:rPr lang="en-GB" sz="1600" dirty="0" err="1"/>
              <a:t>za</a:t>
            </a:r>
            <a:r>
              <a:rPr lang="en-GB" sz="1600" dirty="0"/>
              <a:t> </a:t>
            </a:r>
            <a:r>
              <a:rPr lang="en-GB" sz="1600" dirty="0" err="1"/>
              <a:t>pomocą</a:t>
            </a:r>
            <a:r>
              <a:rPr lang="en-GB" sz="1600" dirty="0"/>
              <a:t> </a:t>
            </a:r>
            <a:r>
              <a:rPr lang="en-GB" sz="1600" dirty="0" err="1"/>
              <a:t>loginu</a:t>
            </a:r>
            <a:r>
              <a:rPr lang="en-GB" sz="1600" dirty="0"/>
              <a:t> </a:t>
            </a:r>
            <a:r>
              <a:rPr lang="en-GB" sz="1600" u="sng" dirty="0">
                <a:solidFill>
                  <a:schemeClr val="hlink"/>
                </a:solidFill>
                <a:hlinkClick r:id="rId3"/>
              </a:rPr>
              <a:t>nr_albumu@uwr.edu.pl</a:t>
            </a:r>
            <a:r>
              <a:rPr lang="en-GB" sz="1600" dirty="0"/>
              <a:t> </a:t>
            </a:r>
            <a:r>
              <a:rPr lang="en-GB" sz="1600" dirty="0" err="1"/>
              <a:t>Instrukcja</a:t>
            </a:r>
            <a:r>
              <a:rPr lang="en-GB" sz="1600" dirty="0"/>
              <a:t> </a:t>
            </a:r>
            <a:r>
              <a:rPr lang="en-GB" sz="1600" dirty="0" err="1"/>
              <a:t>logowania</a:t>
            </a:r>
            <a:r>
              <a:rPr lang="en-GB" sz="1600" dirty="0"/>
              <a:t> </a:t>
            </a:r>
            <a:r>
              <a:rPr lang="en-GB" sz="1600" dirty="0" err="1"/>
              <a:t>oraz</a:t>
            </a:r>
            <a:r>
              <a:rPr lang="en-GB" sz="1600" dirty="0"/>
              <a:t> </a:t>
            </a:r>
            <a:r>
              <a:rPr lang="en-GB" sz="1600" dirty="0" err="1"/>
              <a:t>resetowania</a:t>
            </a:r>
            <a:r>
              <a:rPr lang="en-GB" sz="1600" dirty="0"/>
              <a:t> </a:t>
            </a:r>
            <a:r>
              <a:rPr lang="en-GB" sz="1600" dirty="0" err="1"/>
              <a:t>czy</a:t>
            </a:r>
            <a:r>
              <a:rPr lang="en-GB" sz="1600" dirty="0"/>
              <a:t> </a:t>
            </a:r>
            <a:r>
              <a:rPr lang="en-GB" sz="1600" dirty="0" err="1"/>
              <a:t>zmiany</a:t>
            </a:r>
            <a:r>
              <a:rPr lang="en-GB" sz="1600" dirty="0"/>
              <a:t> </a:t>
            </a:r>
            <a:r>
              <a:rPr lang="en-GB" sz="1600" dirty="0" err="1"/>
              <a:t>hasła</a:t>
            </a:r>
            <a:r>
              <a:rPr lang="en-GB" sz="1600" dirty="0"/>
              <a:t> </a:t>
            </a:r>
            <a:r>
              <a:rPr lang="en-GB" sz="1600" dirty="0" err="1"/>
              <a:t>znajduje</a:t>
            </a:r>
            <a:r>
              <a:rPr lang="en-GB" sz="1600" dirty="0"/>
              <a:t> </a:t>
            </a:r>
            <a:r>
              <a:rPr lang="en-GB" sz="1600" dirty="0" err="1"/>
              <a:t>się</a:t>
            </a:r>
            <a:r>
              <a:rPr lang="en-GB" sz="1600" dirty="0"/>
              <a:t> </a:t>
            </a:r>
            <a:r>
              <a:rPr lang="en-GB" sz="1600" dirty="0" err="1"/>
              <a:t>na</a:t>
            </a:r>
            <a:r>
              <a:rPr lang="en-GB" sz="1600" dirty="0"/>
              <a:t> </a:t>
            </a:r>
            <a:r>
              <a:rPr lang="en-GB" sz="1600" u="sng" dirty="0">
                <a:solidFill>
                  <a:schemeClr val="accent5"/>
                </a:solidFill>
                <a:hlinkClick r:id="rId4">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https://</a:t>
            </a:r>
            <a:r>
              <a:rPr lang="en-GB" sz="1600" u="sng" dirty="0" smtClean="0">
                <a:solidFill>
                  <a:schemeClr val="accent5"/>
                </a:solidFill>
                <a:hlinkClick r:id="rId4">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portal.uwr.edu.pl</a:t>
            </a:r>
            <a:r>
              <a:rPr lang="en-GB" sz="1600" dirty="0" smtClean="0"/>
              <a:t>. </a:t>
            </a:r>
            <a:r>
              <a:rPr lang="en-GB" sz="1600" dirty="0" err="1"/>
              <a:t>Prosimy</a:t>
            </a:r>
            <a:r>
              <a:rPr lang="en-GB" sz="1600" dirty="0"/>
              <a:t> o </a:t>
            </a:r>
            <a:r>
              <a:rPr lang="en-GB" sz="1600" dirty="0" err="1"/>
              <a:t>regularne</a:t>
            </a:r>
            <a:r>
              <a:rPr lang="en-GB" sz="1600" dirty="0"/>
              <a:t> </a:t>
            </a:r>
            <a:r>
              <a:rPr lang="en-GB" sz="1600" dirty="0" err="1"/>
              <a:t>sprawdzanie</a:t>
            </a:r>
            <a:r>
              <a:rPr lang="en-GB" sz="1600" dirty="0"/>
              <a:t> </a:t>
            </a:r>
            <a:r>
              <a:rPr lang="en-GB" sz="1600" dirty="0" err="1"/>
              <a:t>swoich</a:t>
            </a:r>
            <a:r>
              <a:rPr lang="en-GB" sz="1600" dirty="0"/>
              <a:t> </a:t>
            </a:r>
            <a:r>
              <a:rPr lang="en-GB" sz="1600" dirty="0" err="1"/>
              <a:t>kont</a:t>
            </a:r>
            <a:r>
              <a:rPr lang="en-GB" sz="1600" dirty="0"/>
              <a:t>, </a:t>
            </a:r>
            <a:r>
              <a:rPr lang="en-GB" sz="1600" dirty="0" err="1"/>
              <a:t>gdyż</a:t>
            </a:r>
            <a:r>
              <a:rPr lang="en-GB" sz="1600" dirty="0"/>
              <a:t> </a:t>
            </a:r>
            <a:r>
              <a:rPr lang="en-GB" sz="1600" dirty="0" err="1"/>
              <a:t>prowadzący</a:t>
            </a:r>
            <a:r>
              <a:rPr lang="en-GB" sz="1600" dirty="0"/>
              <a:t> </a:t>
            </a:r>
            <a:r>
              <a:rPr lang="en-GB" sz="1600" dirty="0" err="1"/>
              <a:t>zajęcia</a:t>
            </a:r>
            <a:r>
              <a:rPr lang="en-GB" sz="1600" dirty="0"/>
              <a:t> </a:t>
            </a:r>
            <a:r>
              <a:rPr lang="en-GB" sz="1600" dirty="0" err="1"/>
              <a:t>mogą</a:t>
            </a:r>
            <a:r>
              <a:rPr lang="en-GB" sz="1600" dirty="0"/>
              <a:t> </a:t>
            </a:r>
            <a:r>
              <a:rPr lang="en-GB" sz="1600" dirty="0" err="1"/>
              <a:t>wysyłać</a:t>
            </a:r>
            <a:r>
              <a:rPr lang="en-GB" sz="1600" dirty="0"/>
              <a:t> </a:t>
            </a:r>
            <a:r>
              <a:rPr lang="en-GB" sz="1600" dirty="0" err="1"/>
              <a:t>Państwu</a:t>
            </a:r>
            <a:r>
              <a:rPr lang="en-GB" sz="1600" dirty="0"/>
              <a:t> </a:t>
            </a:r>
            <a:r>
              <a:rPr lang="en-GB" sz="1600" dirty="0" err="1"/>
              <a:t>wiadomości</a:t>
            </a:r>
            <a:r>
              <a:rPr lang="en-GB" sz="1600" dirty="0"/>
              <a:t> </a:t>
            </a:r>
            <a:r>
              <a:rPr lang="en-GB" sz="1600" dirty="0" err="1"/>
              <a:t>tylko</a:t>
            </a:r>
            <a:r>
              <a:rPr lang="en-GB" sz="1600" dirty="0"/>
              <a:t> </a:t>
            </a:r>
            <a:r>
              <a:rPr lang="en-GB" sz="1600" dirty="0" err="1"/>
              <a:t>na</a:t>
            </a:r>
            <a:r>
              <a:rPr lang="en-GB" sz="1600" dirty="0"/>
              <a:t> </a:t>
            </a:r>
            <a:r>
              <a:rPr lang="en-GB" sz="1600" dirty="0" err="1"/>
              <a:t>te</a:t>
            </a:r>
            <a:r>
              <a:rPr lang="en-GB" sz="1600" dirty="0"/>
              <a:t> </a:t>
            </a:r>
            <a:r>
              <a:rPr lang="en-GB" sz="1600" dirty="0" err="1"/>
              <a:t>konta</a:t>
            </a:r>
            <a:r>
              <a:rPr lang="en-GB" sz="1600" dirty="0"/>
              <a:t>. </a:t>
            </a:r>
            <a:endParaRPr sz="1600" dirty="0"/>
          </a:p>
          <a:p>
            <a:pPr marL="0" lvl="0" indent="0" rtl="0">
              <a:spcBef>
                <a:spcPts val="1600"/>
              </a:spcBef>
              <a:spcAft>
                <a:spcPts val="0"/>
              </a:spcAft>
              <a:buNone/>
            </a:pPr>
            <a:r>
              <a:rPr lang="en-GB" sz="1600" dirty="0"/>
              <a:t>It is vital that you log into your individual email account </a:t>
            </a:r>
            <a:r>
              <a:rPr lang="en-GB" sz="1600" u="sng" dirty="0" smtClean="0">
                <a:solidFill>
                  <a:schemeClr val="hlink"/>
                </a:solidFill>
                <a:hlinkClick r:id="rId5"/>
              </a:rPr>
              <a:t>your_album_number@uwr.edu.pl</a:t>
            </a:r>
            <a:r>
              <a:rPr lang="en-GB" sz="1600" dirty="0" smtClean="0"/>
              <a:t>. </a:t>
            </a:r>
            <a:r>
              <a:rPr lang="en-GB" sz="1600" dirty="0"/>
              <a:t>Please check this email on a regular basis as it is the only way your course instructors can contact you.  The instructions on how to log in to your account are available at </a:t>
            </a:r>
            <a:r>
              <a:rPr lang="en-GB" sz="1600" u="sng" dirty="0">
                <a:solidFill>
                  <a:schemeClr val="hlink"/>
                </a:solidFill>
                <a:hlinkClick r:id="rId4"/>
              </a:rPr>
              <a:t>https://portal.uwr.edu.pl</a:t>
            </a:r>
            <a:r>
              <a:rPr lang="en-GB" sz="1600" dirty="0"/>
              <a:t> .</a:t>
            </a:r>
            <a:endParaRPr sz="1600" dirty="0"/>
          </a:p>
          <a:p>
            <a:pPr marL="0" lvl="0" indent="0" rtl="0">
              <a:spcBef>
                <a:spcPts val="1600"/>
              </a:spcBef>
              <a:spcAft>
                <a:spcPts val="0"/>
              </a:spcAft>
              <a:buNone/>
            </a:pPr>
            <a:endParaRPr sz="1400" dirty="0"/>
          </a:p>
          <a:p>
            <a:pPr marL="0" lvl="0" indent="0" algn="l" rtl="0">
              <a:spcBef>
                <a:spcPts val="1600"/>
              </a:spcBef>
              <a:spcAft>
                <a:spcPts val="0"/>
              </a:spcAft>
              <a:buNone/>
            </a:pPr>
            <a:endParaRPr sz="1400" dirty="0"/>
          </a:p>
          <a:p>
            <a:pPr marL="0" lvl="0" indent="0" algn="l" rtl="0">
              <a:spcBef>
                <a:spcPts val="1600"/>
              </a:spcBef>
              <a:spcAft>
                <a:spcPts val="1600"/>
              </a:spcAft>
              <a:buNone/>
            </a:pPr>
            <a:endParaRPr sz="14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7"/>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GB"/>
              <a:t>Dean’s office: opening hours</a:t>
            </a:r>
            <a:endParaRPr/>
          </a:p>
        </p:txBody>
      </p:sp>
      <p:sp>
        <p:nvSpPr>
          <p:cNvPr id="89" name="Google Shape;89;p17"/>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t>Monday 10:00-14:00</a:t>
            </a:r>
            <a:endParaRPr dirty="0"/>
          </a:p>
          <a:p>
            <a:pPr marL="0" lvl="0" indent="0" algn="l" rtl="0">
              <a:spcBef>
                <a:spcPts val="1600"/>
              </a:spcBef>
              <a:spcAft>
                <a:spcPts val="0"/>
              </a:spcAft>
              <a:buNone/>
            </a:pPr>
            <a:r>
              <a:rPr lang="en-GB" dirty="0"/>
              <a:t>Tuesday 10:00-14:00</a:t>
            </a:r>
            <a:endParaRPr dirty="0"/>
          </a:p>
          <a:p>
            <a:pPr marL="0" lvl="0" indent="0" algn="l" rtl="0">
              <a:spcBef>
                <a:spcPts val="1600"/>
              </a:spcBef>
              <a:spcAft>
                <a:spcPts val="0"/>
              </a:spcAft>
              <a:buNone/>
            </a:pPr>
            <a:r>
              <a:rPr lang="en-GB" dirty="0"/>
              <a:t>Wednesday </a:t>
            </a:r>
            <a:r>
              <a:rPr lang="en-GB" dirty="0">
                <a:solidFill>
                  <a:srgbClr val="FFFF00"/>
                </a:solidFill>
              </a:rPr>
              <a:t>CLOSED</a:t>
            </a:r>
            <a:endParaRPr dirty="0">
              <a:solidFill>
                <a:srgbClr val="FFFF00"/>
              </a:solidFill>
            </a:endParaRPr>
          </a:p>
          <a:p>
            <a:pPr marL="0" lvl="0" indent="0" algn="l" rtl="0">
              <a:spcBef>
                <a:spcPts val="1600"/>
              </a:spcBef>
              <a:spcAft>
                <a:spcPts val="0"/>
              </a:spcAft>
              <a:buNone/>
            </a:pPr>
            <a:r>
              <a:rPr lang="en-GB" dirty="0"/>
              <a:t>Thursday </a:t>
            </a:r>
            <a:r>
              <a:rPr lang="en-GB" dirty="0" smtClean="0"/>
              <a:t>1</a:t>
            </a:r>
            <a:r>
              <a:rPr lang="pl-PL" dirty="0" smtClean="0"/>
              <a:t>2</a:t>
            </a:r>
            <a:r>
              <a:rPr lang="en-GB" dirty="0" smtClean="0"/>
              <a:t>:00-15:</a:t>
            </a:r>
            <a:r>
              <a:rPr lang="pl-PL" dirty="0" smtClean="0"/>
              <a:t>0</a:t>
            </a:r>
            <a:r>
              <a:rPr lang="en-GB" dirty="0" smtClean="0"/>
              <a:t>0</a:t>
            </a:r>
            <a:endParaRPr dirty="0"/>
          </a:p>
          <a:p>
            <a:pPr marL="0" lvl="0" indent="0" algn="l" rtl="0">
              <a:spcBef>
                <a:spcPts val="1600"/>
              </a:spcBef>
              <a:spcAft>
                <a:spcPts val="0"/>
              </a:spcAft>
              <a:buNone/>
            </a:pPr>
            <a:r>
              <a:rPr lang="en-GB" dirty="0"/>
              <a:t>Friday 10:00-14:00</a:t>
            </a:r>
            <a:endParaRPr dirty="0"/>
          </a:p>
          <a:p>
            <a:pPr marL="0" lvl="0" indent="0" algn="l" rtl="0">
              <a:spcBef>
                <a:spcPts val="1600"/>
              </a:spcBef>
              <a:spcAft>
                <a:spcPts val="1600"/>
              </a:spcAft>
              <a:buNone/>
            </a:pPr>
            <a:endParaRPr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Google Shape;298;p52"/>
          <p:cNvSpPr txBox="1">
            <a:spLocks noGrp="1"/>
          </p:cNvSpPr>
          <p:nvPr>
            <p:ph type="title"/>
          </p:nvPr>
        </p:nvSpPr>
        <p:spPr>
          <a:xfrm>
            <a:off x="480750" y="1764950"/>
            <a:ext cx="8222100" cy="9075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GB"/>
              <a:t>Thank you!</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8"/>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GB"/>
              <a:t>Institute of English Studies</a:t>
            </a:r>
            <a:endParaRPr/>
          </a:p>
        </p:txBody>
      </p:sp>
      <p:sp>
        <p:nvSpPr>
          <p:cNvPr id="95" name="Google Shape;95;p18"/>
          <p:cNvSpPr txBox="1">
            <a:spLocks noGrp="1"/>
          </p:cNvSpPr>
          <p:nvPr>
            <p:ph type="body" idx="1"/>
          </p:nvPr>
        </p:nvSpPr>
        <p:spPr>
          <a:xfrm>
            <a:off x="387900" y="1489825"/>
            <a:ext cx="8368200" cy="3287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pl-PL" dirty="0" smtClean="0"/>
              <a:t>Prof. d</a:t>
            </a:r>
            <a:r>
              <a:rPr lang="en-GB" dirty="0" smtClean="0"/>
              <a:t>r </a:t>
            </a:r>
            <a:r>
              <a:rPr lang="en-GB" dirty="0"/>
              <a:t>hab. Marek </a:t>
            </a:r>
            <a:r>
              <a:rPr lang="en-GB" dirty="0" err="1" smtClean="0"/>
              <a:t>Kuźniak</a:t>
            </a:r>
            <a:endParaRPr dirty="0"/>
          </a:p>
          <a:p>
            <a:pPr marL="0" lvl="0" indent="0" algn="l" rtl="0">
              <a:spcBef>
                <a:spcPts val="0"/>
              </a:spcBef>
              <a:spcAft>
                <a:spcPts val="0"/>
              </a:spcAft>
              <a:buNone/>
            </a:pPr>
            <a:r>
              <a:rPr lang="pl-PL" dirty="0" err="1" smtClean="0"/>
              <a:t>Acting</a:t>
            </a:r>
            <a:r>
              <a:rPr lang="pl-PL" dirty="0" smtClean="0"/>
              <a:t> </a:t>
            </a:r>
            <a:r>
              <a:rPr lang="en-GB" dirty="0" smtClean="0"/>
              <a:t>Head </a:t>
            </a:r>
            <a:r>
              <a:rPr lang="en-GB" dirty="0"/>
              <a:t>of the Institute</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GB" dirty="0"/>
              <a:t>Dr Maja Lubańska</a:t>
            </a:r>
            <a:endParaRPr dirty="0"/>
          </a:p>
          <a:p>
            <a:pPr marL="0" lvl="0" indent="0" algn="l" rtl="0">
              <a:spcBef>
                <a:spcPts val="0"/>
              </a:spcBef>
              <a:spcAft>
                <a:spcPts val="0"/>
              </a:spcAft>
              <a:buNone/>
            </a:pPr>
            <a:r>
              <a:rPr lang="pl-PL" dirty="0" err="1" smtClean="0"/>
              <a:t>Acting</a:t>
            </a:r>
            <a:r>
              <a:rPr lang="pl-PL" dirty="0" smtClean="0"/>
              <a:t> </a:t>
            </a:r>
            <a:r>
              <a:rPr lang="en-GB" dirty="0" smtClean="0"/>
              <a:t>Deputy </a:t>
            </a:r>
            <a:r>
              <a:rPr lang="pl-PL" dirty="0"/>
              <a:t>H</a:t>
            </a:r>
            <a:r>
              <a:rPr lang="en-GB" dirty="0" err="1" smtClean="0"/>
              <a:t>ead</a:t>
            </a:r>
            <a:r>
              <a:rPr lang="en-GB" dirty="0" smtClean="0"/>
              <a:t> </a:t>
            </a:r>
            <a:r>
              <a:rPr lang="en-GB" dirty="0"/>
              <a:t>for </a:t>
            </a:r>
            <a:r>
              <a:rPr lang="pl-PL" dirty="0" smtClean="0"/>
              <a:t>S</a:t>
            </a:r>
            <a:r>
              <a:rPr lang="en-GB" dirty="0" err="1" smtClean="0"/>
              <a:t>tudent</a:t>
            </a:r>
            <a:r>
              <a:rPr lang="en-GB" dirty="0" smtClean="0"/>
              <a:t> </a:t>
            </a:r>
            <a:r>
              <a:rPr lang="pl-PL" dirty="0" smtClean="0"/>
              <a:t>A</a:t>
            </a:r>
            <a:r>
              <a:rPr lang="en-GB" dirty="0" err="1" smtClean="0"/>
              <a:t>ffairs</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pl-PL" dirty="0" smtClean="0"/>
              <a:t>IFA</a:t>
            </a:r>
            <a:r>
              <a:rPr lang="en-GB" dirty="0" smtClean="0"/>
              <a:t> </a:t>
            </a:r>
            <a:r>
              <a:rPr lang="en-GB" dirty="0"/>
              <a:t>office: room 102</a:t>
            </a:r>
            <a:endParaRPr dirty="0"/>
          </a:p>
          <a:p>
            <a:pPr marL="0" lvl="0" indent="0" algn="l" rtl="0">
              <a:spcBef>
                <a:spcPts val="0"/>
              </a:spcBef>
              <a:spcAft>
                <a:spcPts val="0"/>
              </a:spcAft>
              <a:buNone/>
            </a:pPr>
            <a:r>
              <a:rPr lang="en-GB" dirty="0" err="1"/>
              <a:t>Ul</a:t>
            </a:r>
            <a:r>
              <a:rPr lang="en-GB" dirty="0"/>
              <a:t>. </a:t>
            </a:r>
            <a:r>
              <a:rPr lang="en-GB" dirty="0" err="1"/>
              <a:t>Kuźnicza</a:t>
            </a:r>
            <a:r>
              <a:rPr lang="en-GB" dirty="0"/>
              <a:t> 22</a:t>
            </a:r>
            <a:endParaRPr dirty="0"/>
          </a:p>
          <a:p>
            <a:pPr marL="0" lvl="0" indent="0" algn="l" rtl="0">
              <a:spcBef>
                <a:spcPts val="0"/>
              </a:spcBef>
              <a:spcAft>
                <a:spcPts val="0"/>
              </a:spcAft>
              <a:buNone/>
            </a:pPr>
            <a:r>
              <a:rPr lang="en-GB" dirty="0" err="1"/>
              <a:t>Elżbieta</a:t>
            </a:r>
            <a:r>
              <a:rPr lang="en-GB" dirty="0"/>
              <a:t> </a:t>
            </a:r>
            <a:r>
              <a:rPr lang="en-GB" dirty="0" err="1"/>
              <a:t>Cesarska</a:t>
            </a:r>
            <a:endParaRPr dirty="0"/>
          </a:p>
          <a:p>
            <a:pPr marL="0" lvl="0" indent="0" algn="l" rtl="0">
              <a:spcBef>
                <a:spcPts val="0"/>
              </a:spcBef>
              <a:spcAft>
                <a:spcPts val="0"/>
              </a:spcAft>
              <a:buNone/>
            </a:pPr>
            <a:r>
              <a:rPr lang="en-GB" dirty="0" err="1"/>
              <a:t>Ireneusz</a:t>
            </a:r>
            <a:r>
              <a:rPr lang="en-GB" dirty="0"/>
              <a:t> </a:t>
            </a:r>
            <a:r>
              <a:rPr lang="en-GB" dirty="0" err="1"/>
              <a:t>Kuboń</a:t>
            </a:r>
            <a:r>
              <a:rPr lang="en-GB" dirty="0"/>
              <a:t> (IT)</a:t>
            </a:r>
            <a:endParaRPr dirty="0"/>
          </a:p>
          <a:p>
            <a:pPr marL="0" lvl="0" indent="0" algn="l" rtl="0">
              <a:spcBef>
                <a:spcPts val="0"/>
              </a:spcBef>
              <a:spcAft>
                <a:spcPts val="1600"/>
              </a:spcAft>
              <a:buNone/>
            </a:pPr>
            <a:endParaRP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19"/>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457200" lvl="0" indent="-419100" algn="l" rtl="0">
              <a:spcBef>
                <a:spcPts val="0"/>
              </a:spcBef>
              <a:spcAft>
                <a:spcPts val="0"/>
              </a:spcAft>
              <a:buSzPts val="3000"/>
              <a:buAutoNum type="arabicPeriod"/>
            </a:pPr>
            <a:r>
              <a:rPr lang="en-GB"/>
              <a:t>INFORMACJE NA POCZĄTEK ZAJĘĆ</a:t>
            </a:r>
            <a:endParaRPr/>
          </a:p>
        </p:txBody>
      </p:sp>
      <p:sp>
        <p:nvSpPr>
          <p:cNvPr id="101" name="Google Shape;101;p19"/>
          <p:cNvSpPr txBox="1">
            <a:spLocks noGrp="1"/>
          </p:cNvSpPr>
          <p:nvPr>
            <p:ph type="body" idx="1"/>
          </p:nvPr>
        </p:nvSpPr>
        <p:spPr>
          <a:xfrm>
            <a:off x="387900" y="1489825"/>
            <a:ext cx="8368200" cy="3402900"/>
          </a:xfrm>
          <a:prstGeom prst="rect">
            <a:avLst/>
          </a:prstGeom>
        </p:spPr>
        <p:txBody>
          <a:bodyPr spcFirstLastPara="1" wrap="square" lIns="91425" tIns="91425" rIns="91425" bIns="91425" anchor="t" anchorCtr="0">
            <a:noAutofit/>
          </a:bodyPr>
          <a:lstStyle/>
          <a:p>
            <a:pPr marL="114300" lvl="0" indent="0" algn="l" rtl="0">
              <a:spcBef>
                <a:spcPts val="0"/>
              </a:spcBef>
              <a:spcAft>
                <a:spcPts val="0"/>
              </a:spcAft>
              <a:buSzPts val="1800"/>
              <a:buNone/>
            </a:pPr>
            <a:r>
              <a:rPr lang="en-GB" sz="2000" dirty="0" err="1"/>
              <a:t>Należy</a:t>
            </a:r>
            <a:r>
              <a:rPr lang="en-GB" sz="2000" dirty="0"/>
              <a:t> </a:t>
            </a:r>
            <a:r>
              <a:rPr lang="en-GB" sz="2000" dirty="0" err="1"/>
              <a:t>obowiązkowo</a:t>
            </a:r>
            <a:r>
              <a:rPr lang="en-GB" sz="2000" dirty="0"/>
              <a:t> </a:t>
            </a:r>
            <a:r>
              <a:rPr lang="en-GB" sz="2000" dirty="0" err="1"/>
              <a:t>zalogować</a:t>
            </a:r>
            <a:r>
              <a:rPr lang="en-GB" sz="2000" dirty="0"/>
              <a:t> </a:t>
            </a:r>
            <a:r>
              <a:rPr lang="en-GB" sz="2000" dirty="0" err="1"/>
              <a:t>się</a:t>
            </a:r>
            <a:r>
              <a:rPr lang="en-GB" sz="2000" dirty="0"/>
              <a:t> do USOS </a:t>
            </a:r>
            <a:r>
              <a:rPr lang="en-GB" sz="2000" dirty="0" err="1"/>
              <a:t>i</a:t>
            </a:r>
            <a:r>
              <a:rPr lang="en-GB" sz="2000" dirty="0"/>
              <a:t> </a:t>
            </a:r>
            <a:r>
              <a:rPr lang="en-GB" sz="2000" dirty="0" err="1"/>
              <a:t>zapoznać</a:t>
            </a:r>
            <a:r>
              <a:rPr lang="en-GB" sz="2000" dirty="0"/>
              <a:t> z </a:t>
            </a:r>
            <a:r>
              <a:rPr lang="en-GB" sz="2000" dirty="0" err="1"/>
              <a:t>systemem</a:t>
            </a:r>
            <a:r>
              <a:rPr lang="en-GB" sz="2000" dirty="0" smtClean="0"/>
              <a:t>:</a:t>
            </a:r>
            <a:endParaRPr lang="pl-PL" sz="2000" dirty="0" smtClean="0"/>
          </a:p>
          <a:p>
            <a:pPr marL="114300" lvl="0" indent="0">
              <a:buNone/>
            </a:pPr>
            <a:r>
              <a:rPr lang="pl-PL" sz="2000" dirty="0">
                <a:hlinkClick r:id="rId3"/>
              </a:rPr>
              <a:t>https://</a:t>
            </a:r>
            <a:r>
              <a:rPr lang="pl-PL" sz="2000" dirty="0" smtClean="0">
                <a:hlinkClick r:id="rId3"/>
              </a:rPr>
              <a:t>usosweb.uwr.edu.pl/</a:t>
            </a:r>
            <a:endParaRPr lang="pl-PL" sz="2000" dirty="0"/>
          </a:p>
          <a:p>
            <a:pPr marL="114300" lvl="0" indent="0">
              <a:buNone/>
            </a:pPr>
            <a:r>
              <a:rPr lang="en-GB" sz="2000" dirty="0" err="1" smtClean="0"/>
              <a:t>Instrukcja</a:t>
            </a:r>
            <a:r>
              <a:rPr lang="en-GB" sz="2000" dirty="0" smtClean="0"/>
              <a:t> </a:t>
            </a:r>
            <a:r>
              <a:rPr lang="en-GB" sz="2000" dirty="0" err="1"/>
              <a:t>logowania</a:t>
            </a:r>
            <a:r>
              <a:rPr lang="en-GB" sz="2000" dirty="0"/>
              <a:t> </a:t>
            </a:r>
            <a:r>
              <a:rPr lang="en-GB" sz="2000" dirty="0" err="1"/>
              <a:t>znajduje</a:t>
            </a:r>
            <a:r>
              <a:rPr lang="en-GB" sz="2000" dirty="0"/>
              <a:t> </a:t>
            </a:r>
            <a:r>
              <a:rPr lang="en-GB" sz="2000" dirty="0" err="1"/>
              <a:t>się</a:t>
            </a:r>
            <a:r>
              <a:rPr lang="en-GB" sz="2000" dirty="0"/>
              <a:t> </a:t>
            </a:r>
            <a:r>
              <a:rPr lang="en-GB" sz="2000" dirty="0" err="1"/>
              <a:t>na</a:t>
            </a:r>
            <a:r>
              <a:rPr lang="en-GB" sz="2000" dirty="0"/>
              <a:t> </a:t>
            </a:r>
            <a:r>
              <a:rPr lang="en-GB" sz="2000" dirty="0" err="1"/>
              <a:t>stronie</a:t>
            </a:r>
            <a:r>
              <a:rPr lang="en-GB" sz="2000" dirty="0"/>
              <a:t> </a:t>
            </a:r>
            <a:r>
              <a:rPr lang="en-GB" sz="2000" dirty="0" err="1"/>
              <a:t>głównej</a:t>
            </a:r>
            <a:r>
              <a:rPr lang="en-GB" sz="2000" dirty="0"/>
              <a:t> USOS.</a:t>
            </a:r>
            <a:endParaRPr sz="2000" dirty="0"/>
          </a:p>
          <a:p>
            <a:pPr marL="114300" lvl="0" indent="0" algn="l" rtl="0">
              <a:spcBef>
                <a:spcPts val="1600"/>
              </a:spcBef>
              <a:spcAft>
                <a:spcPts val="0"/>
              </a:spcAft>
              <a:buSzPts val="1800"/>
              <a:buNone/>
            </a:pPr>
            <a:r>
              <a:rPr lang="pl-PL" sz="2000" dirty="0" smtClean="0"/>
              <a:t>W każdym semestrze n</a:t>
            </a:r>
            <a:r>
              <a:rPr lang="en-GB" sz="2000" dirty="0" smtClean="0"/>
              <a:t>a </a:t>
            </a:r>
            <a:r>
              <a:rPr lang="en-GB" sz="2000" dirty="0" err="1"/>
              <a:t>wszystkie</a:t>
            </a:r>
            <a:r>
              <a:rPr lang="en-GB" sz="2000" dirty="0"/>
              <a:t> </a:t>
            </a:r>
            <a:r>
              <a:rPr lang="en-GB" sz="2000" dirty="0" err="1"/>
              <a:t>zajęcia</a:t>
            </a:r>
            <a:r>
              <a:rPr lang="en-GB" sz="2000" dirty="0"/>
              <a:t> </a:t>
            </a:r>
            <a:r>
              <a:rPr lang="en-GB" sz="2000" dirty="0" err="1"/>
              <a:t>należy</a:t>
            </a:r>
            <a:r>
              <a:rPr lang="en-GB" sz="2000" dirty="0"/>
              <a:t> </a:t>
            </a:r>
            <a:r>
              <a:rPr lang="en-GB" sz="2000" dirty="0" err="1"/>
              <a:t>zapisać</a:t>
            </a:r>
            <a:r>
              <a:rPr lang="en-GB" sz="2000" dirty="0"/>
              <a:t> </a:t>
            </a:r>
            <a:r>
              <a:rPr lang="en-GB" sz="2000" dirty="0" err="1"/>
              <a:t>się</a:t>
            </a:r>
            <a:r>
              <a:rPr lang="en-GB" sz="2000" dirty="0"/>
              <a:t> w USOS w </a:t>
            </a:r>
            <a:r>
              <a:rPr lang="en-GB" sz="2000" dirty="0" err="1"/>
              <a:t>terminach</a:t>
            </a:r>
            <a:r>
              <a:rPr lang="en-GB" sz="2000" dirty="0"/>
              <a:t> </a:t>
            </a:r>
            <a:r>
              <a:rPr lang="en-GB" sz="2000" dirty="0" err="1"/>
              <a:t>zapisów</a:t>
            </a:r>
            <a:r>
              <a:rPr lang="en-GB" sz="2000" dirty="0"/>
              <a:t> </a:t>
            </a:r>
            <a:r>
              <a:rPr lang="en-GB" sz="2000" dirty="0" err="1"/>
              <a:t>podanych</a:t>
            </a:r>
            <a:r>
              <a:rPr lang="en-GB" sz="2000" dirty="0"/>
              <a:t> w </a:t>
            </a:r>
            <a:r>
              <a:rPr lang="en-GB" sz="2000" dirty="0" err="1"/>
              <a:t>kalendarzu</a:t>
            </a:r>
            <a:r>
              <a:rPr lang="en-GB" sz="2000" dirty="0"/>
              <a:t> </a:t>
            </a:r>
            <a:r>
              <a:rPr lang="en-GB" sz="2000" dirty="0" err="1" smtClean="0"/>
              <a:t>rejestracji</a:t>
            </a:r>
            <a:r>
              <a:rPr lang="pl-PL" sz="2000" dirty="0"/>
              <a:t> </a:t>
            </a:r>
            <a:r>
              <a:rPr lang="pl-PL" sz="2000" dirty="0" smtClean="0"/>
              <a:t>(kalendarz rejestracji jest dostępny na głównej stronie USOS w menu po lewej stronie).</a:t>
            </a:r>
            <a:endParaRPr sz="20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USOS</a:t>
            </a:r>
            <a:endParaRPr lang="pl-PL" dirty="0"/>
          </a:p>
        </p:txBody>
      </p:sp>
      <p:sp>
        <p:nvSpPr>
          <p:cNvPr id="3" name="Symbol zastępczy tekstu 2"/>
          <p:cNvSpPr>
            <a:spLocks noGrp="1"/>
          </p:cNvSpPr>
          <p:nvPr>
            <p:ph type="body" idx="1"/>
          </p:nvPr>
        </p:nvSpPr>
        <p:spPr/>
        <p:txBody>
          <a:bodyPr/>
          <a:lstStyle/>
          <a:p>
            <a:pPr marL="114300" lvl="0" indent="0">
              <a:buNone/>
            </a:pPr>
            <a:r>
              <a:rPr lang="en-US" dirty="0"/>
              <a:t>USOS is the name of the university central computer network, which all students have access to. Students have to enroll on courses via USOS (a necessary condition for earning a credit for each </a:t>
            </a:r>
            <a:r>
              <a:rPr lang="en-US" dirty="0" smtClean="0"/>
              <a:t>course)</a:t>
            </a:r>
            <a:r>
              <a:rPr lang="pl-PL" dirty="0" smtClean="0"/>
              <a:t>. </a:t>
            </a:r>
            <a:r>
              <a:rPr lang="en-US" dirty="0" smtClean="0"/>
              <a:t>The </a:t>
            </a:r>
            <a:r>
              <a:rPr lang="en-US" dirty="0"/>
              <a:t>USOS system allows enrollment into courses only at specified time periods. After the deadline, students have to contact our IT specialist, and the enrollment depends on the availability of  places on selected courses. The registration calendar is available in USOS in the news </a:t>
            </a:r>
            <a:r>
              <a:rPr lang="en-US" dirty="0" smtClean="0"/>
              <a:t>section</a:t>
            </a:r>
            <a:r>
              <a:rPr lang="pl-PL" dirty="0" smtClean="0"/>
              <a:t> (the menu on the </a:t>
            </a:r>
            <a:r>
              <a:rPr lang="pl-PL" dirty="0" err="1" smtClean="0"/>
              <a:t>left-hand</a:t>
            </a:r>
            <a:r>
              <a:rPr lang="pl-PL" dirty="0" smtClean="0"/>
              <a:t> </a:t>
            </a:r>
            <a:r>
              <a:rPr lang="pl-PL" dirty="0" err="1" smtClean="0"/>
              <a:t>side</a:t>
            </a:r>
            <a:r>
              <a:rPr lang="pl-PL" dirty="0" smtClean="0"/>
              <a:t>).</a:t>
            </a:r>
            <a:endParaRPr lang="en-US" dirty="0"/>
          </a:p>
          <a:p>
            <a:pPr marL="114300" indent="0">
              <a:buNone/>
            </a:pPr>
            <a:endParaRPr lang="pl-PL" dirty="0"/>
          </a:p>
        </p:txBody>
      </p:sp>
    </p:spTree>
    <p:extLst>
      <p:ext uri="{BB962C8B-B14F-4D97-AF65-F5344CB8AC3E}">
        <p14:creationId xmlns:p14="http://schemas.microsoft.com/office/powerpoint/2010/main" val="28565435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20"/>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GB" sz="2500" b="1" dirty="0">
                <a:solidFill>
                  <a:srgbClr val="FF00FF"/>
                </a:solidFill>
              </a:rPr>
              <a:t>The registration in the winter semester </a:t>
            </a:r>
            <a:r>
              <a:rPr lang="en-GB" sz="2500" b="1" dirty="0" smtClean="0">
                <a:solidFill>
                  <a:srgbClr val="FF00FF"/>
                </a:solidFill>
              </a:rPr>
              <a:t>202</a:t>
            </a:r>
            <a:r>
              <a:rPr lang="pl-PL" sz="2500" b="1" dirty="0" smtClean="0">
                <a:solidFill>
                  <a:srgbClr val="FF00FF"/>
                </a:solidFill>
              </a:rPr>
              <a:t>4</a:t>
            </a:r>
            <a:r>
              <a:rPr lang="en-GB" sz="2500" b="1" dirty="0" smtClean="0">
                <a:solidFill>
                  <a:srgbClr val="FF00FF"/>
                </a:solidFill>
              </a:rPr>
              <a:t>/2</a:t>
            </a:r>
            <a:r>
              <a:rPr lang="pl-PL" sz="2500" b="1" dirty="0" smtClean="0">
                <a:solidFill>
                  <a:srgbClr val="FF00FF"/>
                </a:solidFill>
              </a:rPr>
              <a:t>5</a:t>
            </a:r>
            <a:endParaRPr dirty="0"/>
          </a:p>
        </p:txBody>
      </p:sp>
      <p:sp>
        <p:nvSpPr>
          <p:cNvPr id="107" name="Google Shape;107;p20"/>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2600" dirty="0"/>
              <a:t>The registration starts on </a:t>
            </a:r>
            <a:r>
              <a:rPr lang="en-GB" sz="2600" b="1" dirty="0" smtClean="0">
                <a:solidFill>
                  <a:srgbClr val="00FFFF"/>
                </a:solidFill>
              </a:rPr>
              <a:t>2</a:t>
            </a:r>
            <a:r>
              <a:rPr lang="pl-PL" sz="2600" b="1" dirty="0" smtClean="0">
                <a:solidFill>
                  <a:srgbClr val="00FFFF"/>
                </a:solidFill>
              </a:rPr>
              <a:t>7</a:t>
            </a:r>
            <a:r>
              <a:rPr lang="en-GB" sz="2600" b="1" dirty="0" err="1" smtClean="0">
                <a:solidFill>
                  <a:srgbClr val="00FFFF"/>
                </a:solidFill>
              </a:rPr>
              <a:t>th</a:t>
            </a:r>
            <a:r>
              <a:rPr lang="en-GB" sz="2600" b="1" dirty="0" smtClean="0">
                <a:solidFill>
                  <a:srgbClr val="00FFFF"/>
                </a:solidFill>
              </a:rPr>
              <a:t> </a:t>
            </a:r>
            <a:r>
              <a:rPr lang="pl-PL" sz="2600" b="1" dirty="0" err="1" smtClean="0">
                <a:solidFill>
                  <a:srgbClr val="00FFFF"/>
                </a:solidFill>
              </a:rPr>
              <a:t>at</a:t>
            </a:r>
            <a:r>
              <a:rPr lang="pl-PL" sz="2600" b="1" dirty="0" smtClean="0">
                <a:solidFill>
                  <a:srgbClr val="00FFFF"/>
                </a:solidFill>
              </a:rPr>
              <a:t> 16:30 </a:t>
            </a:r>
            <a:r>
              <a:rPr lang="en-GB" sz="2600" dirty="0" smtClean="0"/>
              <a:t>and </a:t>
            </a:r>
            <a:r>
              <a:rPr lang="en-GB" sz="2600" dirty="0"/>
              <a:t>ends on</a:t>
            </a:r>
            <a:r>
              <a:rPr lang="en-GB" sz="2600" b="1" dirty="0">
                <a:solidFill>
                  <a:srgbClr val="00FFFF"/>
                </a:solidFill>
              </a:rPr>
              <a:t> </a:t>
            </a:r>
            <a:r>
              <a:rPr lang="pl-PL" sz="2600" b="1" dirty="0" smtClean="0">
                <a:solidFill>
                  <a:srgbClr val="00FFFF"/>
                </a:solidFill>
              </a:rPr>
              <a:t>29</a:t>
            </a:r>
            <a:r>
              <a:rPr lang="en-GB" sz="2600" b="1" dirty="0" err="1" smtClean="0">
                <a:solidFill>
                  <a:srgbClr val="00FFFF"/>
                </a:solidFill>
              </a:rPr>
              <a:t>th</a:t>
            </a:r>
            <a:r>
              <a:rPr lang="en-GB" sz="2600" b="1" dirty="0" smtClean="0">
                <a:solidFill>
                  <a:srgbClr val="00FFFF"/>
                </a:solidFill>
              </a:rPr>
              <a:t> </a:t>
            </a:r>
            <a:r>
              <a:rPr lang="en-GB" sz="2600" b="1" dirty="0">
                <a:solidFill>
                  <a:srgbClr val="00FFFF"/>
                </a:solidFill>
              </a:rPr>
              <a:t>September </a:t>
            </a:r>
            <a:r>
              <a:rPr lang="en-GB" sz="2600" b="1" dirty="0" smtClean="0">
                <a:solidFill>
                  <a:srgbClr val="00FFFF"/>
                </a:solidFill>
              </a:rPr>
              <a:t>202</a:t>
            </a:r>
            <a:r>
              <a:rPr lang="pl-PL" sz="2600" b="1" dirty="0" smtClean="0">
                <a:solidFill>
                  <a:srgbClr val="00FFFF"/>
                </a:solidFill>
              </a:rPr>
              <a:t>4</a:t>
            </a:r>
            <a:r>
              <a:rPr lang="pl-PL" sz="2600" dirty="0"/>
              <a:t> </a:t>
            </a:r>
            <a:r>
              <a:rPr lang="pl-PL" sz="2600" dirty="0" err="1" smtClean="0">
                <a:solidFill>
                  <a:schemeClr val="accent3">
                    <a:lumMod val="20000"/>
                    <a:lumOff val="80000"/>
                  </a:schemeClr>
                </a:solidFill>
              </a:rPr>
              <a:t>at</a:t>
            </a:r>
            <a:r>
              <a:rPr lang="pl-PL" sz="2600" dirty="0" smtClean="0">
                <a:solidFill>
                  <a:schemeClr val="accent3">
                    <a:lumMod val="20000"/>
                    <a:lumOff val="80000"/>
                  </a:schemeClr>
                </a:solidFill>
              </a:rPr>
              <a:t> 23:59.</a:t>
            </a:r>
            <a:endParaRPr sz="2600" dirty="0">
              <a:solidFill>
                <a:schemeClr val="accent3">
                  <a:lumMod val="20000"/>
                  <a:lumOff val="80000"/>
                </a:schemeClr>
              </a:solidFill>
            </a:endParaRPr>
          </a:p>
          <a:p>
            <a:pPr marL="0" lvl="0" indent="0" algn="l" rtl="0">
              <a:spcBef>
                <a:spcPts val="1600"/>
              </a:spcBef>
              <a:spcAft>
                <a:spcPts val="0"/>
              </a:spcAft>
              <a:buNone/>
            </a:pPr>
            <a:r>
              <a:rPr lang="en-GB" sz="2600" dirty="0"/>
              <a:t>You need to register for all the classes listed in the programme of studies in semester 1.</a:t>
            </a:r>
            <a:endParaRPr sz="2600" dirty="0"/>
          </a:p>
          <a:p>
            <a:pPr marL="0" lvl="0" indent="0" algn="l" rtl="0">
              <a:spcBef>
                <a:spcPts val="1600"/>
              </a:spcBef>
              <a:spcAft>
                <a:spcPts val="0"/>
              </a:spcAft>
              <a:buNone/>
            </a:pPr>
            <a:r>
              <a:rPr lang="en-GB" sz="2600" dirty="0"/>
              <a:t>The timetable is available at ifa.uwr.edu.pl </a:t>
            </a:r>
            <a:endParaRPr dirty="0"/>
          </a:p>
          <a:p>
            <a:pPr marL="0" lvl="0" indent="0" algn="l" rtl="0">
              <a:spcBef>
                <a:spcPts val="1600"/>
              </a:spcBef>
              <a:spcAft>
                <a:spcPts val="1600"/>
              </a:spcAft>
              <a:buNone/>
            </a:pPr>
            <a:endParaRP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21"/>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GB"/>
              <a:t>INFORMACJE NA POCZĄTEK ZAJĘĆ</a:t>
            </a:r>
            <a:endParaRPr/>
          </a:p>
        </p:txBody>
      </p:sp>
      <p:sp>
        <p:nvSpPr>
          <p:cNvPr id="113" name="Google Shape;113;p21"/>
          <p:cNvSpPr txBox="1">
            <a:spLocks noGrp="1"/>
          </p:cNvSpPr>
          <p:nvPr>
            <p:ph type="body" idx="1"/>
          </p:nvPr>
        </p:nvSpPr>
        <p:spPr>
          <a:xfrm>
            <a:off x="387900" y="1301375"/>
            <a:ext cx="8368200" cy="3503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2400" dirty="0" smtClean="0"/>
              <a:t>W </a:t>
            </a:r>
            <a:r>
              <a:rPr lang="en-GB" sz="2400" dirty="0" err="1"/>
              <a:t>semestrze</a:t>
            </a:r>
            <a:r>
              <a:rPr lang="en-GB" sz="2400" dirty="0"/>
              <a:t> </a:t>
            </a:r>
            <a:r>
              <a:rPr lang="en-GB" sz="2400" dirty="0" err="1"/>
              <a:t>zimowym</a:t>
            </a:r>
            <a:r>
              <a:rPr lang="en-GB" sz="2400" dirty="0"/>
              <a:t> 2023/24 </a:t>
            </a:r>
            <a:r>
              <a:rPr lang="en-GB" sz="2400" dirty="0" err="1"/>
              <a:t>prawie</a:t>
            </a:r>
            <a:r>
              <a:rPr lang="en-GB" sz="2400" dirty="0"/>
              <a:t> </a:t>
            </a:r>
            <a:r>
              <a:rPr lang="en-GB" sz="2400" dirty="0" err="1"/>
              <a:t>wszystkie</a:t>
            </a:r>
            <a:r>
              <a:rPr lang="en-GB" sz="2400" dirty="0"/>
              <a:t> </a:t>
            </a:r>
            <a:r>
              <a:rPr lang="en-GB" sz="2400" dirty="0" err="1"/>
              <a:t>zajęcia</a:t>
            </a:r>
            <a:r>
              <a:rPr lang="en-GB" sz="2400" dirty="0"/>
              <a:t> </a:t>
            </a:r>
            <a:r>
              <a:rPr lang="en-GB" sz="2400" dirty="0" err="1"/>
              <a:t>odbywają</a:t>
            </a:r>
            <a:r>
              <a:rPr lang="en-GB" sz="2400" dirty="0"/>
              <a:t> </a:t>
            </a:r>
            <a:r>
              <a:rPr lang="en-GB" sz="2400" dirty="0" err="1"/>
              <a:t>się</a:t>
            </a:r>
            <a:r>
              <a:rPr lang="en-GB" sz="2400" dirty="0"/>
              <a:t> </a:t>
            </a:r>
            <a:r>
              <a:rPr lang="en-GB" sz="2400" dirty="0" err="1"/>
              <a:t>stacjonarnie</a:t>
            </a:r>
            <a:r>
              <a:rPr lang="en-GB" sz="2400" dirty="0"/>
              <a:t>. </a:t>
            </a:r>
            <a:r>
              <a:rPr lang="en-GB" sz="2400" dirty="0" err="1" smtClean="0"/>
              <a:t>Tylko</a:t>
            </a:r>
            <a:r>
              <a:rPr lang="pl-PL" sz="2400" dirty="0" smtClean="0"/>
              <a:t> wykład z dydaktyki oraz</a:t>
            </a:r>
            <a:r>
              <a:rPr lang="en-GB" sz="2400" dirty="0" smtClean="0"/>
              <a:t> </a:t>
            </a:r>
            <a:r>
              <a:rPr lang="en-GB" sz="2400" dirty="0" err="1"/>
              <a:t>jedne</a:t>
            </a:r>
            <a:r>
              <a:rPr lang="en-GB" sz="2400" dirty="0"/>
              <a:t> </a:t>
            </a:r>
            <a:r>
              <a:rPr lang="en-GB" sz="2400" dirty="0" err="1"/>
              <a:t>zajęcia</a:t>
            </a:r>
            <a:r>
              <a:rPr lang="en-GB" sz="2400" dirty="0"/>
              <a:t> </a:t>
            </a:r>
            <a:r>
              <a:rPr lang="en-GB" sz="2400" dirty="0" err="1"/>
              <a:t>fakultatywne</a:t>
            </a:r>
            <a:r>
              <a:rPr lang="en-GB" sz="2400" dirty="0"/>
              <a:t> </a:t>
            </a:r>
            <a:r>
              <a:rPr lang="en-GB" sz="2400" dirty="0" err="1"/>
              <a:t>są</a:t>
            </a:r>
            <a:r>
              <a:rPr lang="en-GB" sz="2400" dirty="0"/>
              <a:t> </a:t>
            </a:r>
            <a:r>
              <a:rPr lang="en-GB" sz="2400" dirty="0" err="1"/>
              <a:t>zaplanowane</a:t>
            </a:r>
            <a:r>
              <a:rPr lang="en-GB" sz="2400" dirty="0"/>
              <a:t> </a:t>
            </a:r>
            <a:r>
              <a:rPr lang="en-GB" sz="2400" dirty="0" err="1"/>
              <a:t>zdalnie</a:t>
            </a:r>
            <a:r>
              <a:rPr lang="en-GB" sz="2400" dirty="0"/>
              <a:t> w </a:t>
            </a:r>
            <a:r>
              <a:rPr lang="en-GB" sz="2400" dirty="0" err="1"/>
              <a:t>piątek</a:t>
            </a:r>
            <a:r>
              <a:rPr lang="en-GB" sz="2400" dirty="0" smtClean="0"/>
              <a:t>.</a:t>
            </a:r>
            <a:r>
              <a:rPr lang="pl-PL" sz="2400" dirty="0" smtClean="0"/>
              <a:t> Zajęcia te odbywają się na </a:t>
            </a:r>
            <a:r>
              <a:rPr lang="pl-PL" sz="2400" dirty="0" err="1" smtClean="0"/>
              <a:t>Teams</a:t>
            </a:r>
            <a:r>
              <a:rPr lang="pl-PL" sz="2400" dirty="0" smtClean="0"/>
              <a:t>.</a:t>
            </a:r>
            <a:endParaRPr sz="2400" dirty="0"/>
          </a:p>
          <a:p>
            <a:pPr marL="0" lvl="0" indent="0" algn="l" rtl="0">
              <a:spcBef>
                <a:spcPts val="1600"/>
              </a:spcBef>
              <a:spcAft>
                <a:spcPts val="0"/>
              </a:spcAft>
              <a:buNone/>
            </a:pPr>
            <a:r>
              <a:rPr lang="en-GB" sz="2400" dirty="0" smtClean="0"/>
              <a:t>Do </a:t>
            </a:r>
            <a:r>
              <a:rPr lang="en-GB" sz="2400" dirty="0"/>
              <a:t>MS TEAMS </a:t>
            </a:r>
            <a:r>
              <a:rPr lang="en-GB" sz="2400" dirty="0" err="1"/>
              <a:t>należy</a:t>
            </a:r>
            <a:r>
              <a:rPr lang="en-GB" sz="2400" dirty="0"/>
              <a:t> </a:t>
            </a:r>
            <a:r>
              <a:rPr lang="en-GB" sz="2400" dirty="0" err="1"/>
              <a:t>się</a:t>
            </a:r>
            <a:r>
              <a:rPr lang="en-GB" sz="2400" dirty="0"/>
              <a:t> </a:t>
            </a:r>
            <a:r>
              <a:rPr lang="en-GB" sz="2400" dirty="0" err="1"/>
              <a:t>zalogować</a:t>
            </a:r>
            <a:r>
              <a:rPr lang="en-GB" sz="2400" dirty="0"/>
              <a:t> </a:t>
            </a:r>
            <a:r>
              <a:rPr lang="en-GB" sz="2400" dirty="0" err="1"/>
              <a:t>tak</a:t>
            </a:r>
            <a:r>
              <a:rPr lang="en-GB" sz="2400" dirty="0"/>
              <a:t> </a:t>
            </a:r>
            <a:r>
              <a:rPr lang="en-GB" sz="2400" dirty="0" err="1"/>
              <a:t>jak</a:t>
            </a:r>
            <a:r>
              <a:rPr lang="en-GB" sz="2400" dirty="0"/>
              <a:t> do </a:t>
            </a:r>
            <a:r>
              <a:rPr lang="en-GB" sz="2400" dirty="0" err="1"/>
              <a:t>poczty</a:t>
            </a:r>
            <a:r>
              <a:rPr lang="en-GB" sz="2400" dirty="0"/>
              <a:t> w </a:t>
            </a:r>
            <a:r>
              <a:rPr lang="en-GB" sz="2400" dirty="0" err="1"/>
              <a:t>domenie</a:t>
            </a:r>
            <a:r>
              <a:rPr lang="en-GB" sz="2400" dirty="0"/>
              <a:t> uwr.edu.pl (</a:t>
            </a:r>
            <a:r>
              <a:rPr lang="en-GB" sz="2400" dirty="0" err="1"/>
              <a:t>przy</a:t>
            </a:r>
            <a:r>
              <a:rPr lang="en-GB" sz="2400" dirty="0"/>
              <a:t> </a:t>
            </a:r>
            <a:r>
              <a:rPr lang="en-GB" sz="2400" dirty="0" err="1"/>
              <a:t>użyciu</a:t>
            </a:r>
            <a:r>
              <a:rPr lang="en-GB" sz="2400" dirty="0"/>
              <a:t> </a:t>
            </a:r>
            <a:r>
              <a:rPr lang="en-GB" sz="2400" dirty="0" err="1"/>
              <a:t>tego</a:t>
            </a:r>
            <a:r>
              <a:rPr lang="en-GB" sz="2400" dirty="0"/>
              <a:t> </a:t>
            </a:r>
            <a:r>
              <a:rPr lang="en-GB" sz="2400" dirty="0" err="1"/>
              <a:t>samego</a:t>
            </a:r>
            <a:r>
              <a:rPr lang="en-GB" sz="2400" dirty="0"/>
              <a:t> </a:t>
            </a:r>
            <a:r>
              <a:rPr lang="en-GB" sz="2400" dirty="0" err="1"/>
              <a:t>loginu</a:t>
            </a:r>
            <a:r>
              <a:rPr lang="en-GB" sz="2400" dirty="0"/>
              <a:t> (nr_ablumu@uwr.edu.pl) </a:t>
            </a:r>
            <a:r>
              <a:rPr lang="en-GB" sz="2400" dirty="0" err="1"/>
              <a:t>i</a:t>
            </a:r>
            <a:r>
              <a:rPr lang="en-GB" sz="2400" dirty="0"/>
              <a:t> </a:t>
            </a:r>
            <a:r>
              <a:rPr lang="en-GB" sz="2400" dirty="0" err="1"/>
              <a:t>hasła</a:t>
            </a:r>
            <a:r>
              <a:rPr lang="en-GB" sz="2400" dirty="0"/>
              <a:t>). </a:t>
            </a:r>
            <a:endParaRPr sz="2400" dirty="0"/>
          </a:p>
          <a:p>
            <a:pPr marL="0" lvl="0" indent="0" algn="l" rtl="0">
              <a:spcBef>
                <a:spcPts val="1600"/>
              </a:spcBef>
              <a:spcAft>
                <a:spcPts val="1600"/>
              </a:spcAft>
              <a:buNone/>
            </a:pPr>
            <a:endParaRPr dirty="0"/>
          </a:p>
        </p:txBody>
      </p:sp>
    </p:spTree>
  </p:cSld>
  <p:clrMapOvr>
    <a:masterClrMapping/>
  </p:clrMapOvr>
</p:sld>
</file>

<file path=ppt/theme/theme1.xml><?xml version="1.0" encoding="utf-8"?>
<a:theme xmlns:a="http://schemas.openxmlformats.org/drawingml/2006/main" name="Marina">
  <a:themeElements>
    <a:clrScheme name="Marina">
      <a:dk1>
        <a:srgbClr val="FFFFFF"/>
      </a:dk1>
      <a:lt1>
        <a:srgbClr val="00517C"/>
      </a:lt1>
      <a:dk2>
        <a:srgbClr val="004065"/>
      </a:dk2>
      <a:lt2>
        <a:srgbClr val="CFD8DC"/>
      </a:lt2>
      <a:accent1>
        <a:srgbClr val="0277BD"/>
      </a:accent1>
      <a:accent2>
        <a:srgbClr val="558B2F"/>
      </a:accent2>
      <a:accent3>
        <a:srgbClr val="009688"/>
      </a:accent3>
      <a:accent4>
        <a:srgbClr val="039BE5"/>
      </a:accent4>
      <a:accent5>
        <a:srgbClr val="8BC34A"/>
      </a:accent5>
      <a:accent6>
        <a:srgbClr val="FFEB38"/>
      </a:accent6>
      <a:hlink>
        <a:srgbClr val="8BC34A"/>
      </a:hlink>
      <a:folHlink>
        <a:srgbClr val="8BC34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148</TotalTime>
  <Words>3196</Words>
  <Application>Microsoft Office PowerPoint</Application>
  <PresentationFormat>Pokaz na ekranie (16:9)</PresentationFormat>
  <Paragraphs>183</Paragraphs>
  <Slides>40</Slides>
  <Notes>37</Notes>
  <HiddenSlides>0</HiddenSlides>
  <MMClips>0</MMClips>
  <ScaleCrop>false</ScaleCrop>
  <HeadingPairs>
    <vt:vector size="6" baseType="variant">
      <vt:variant>
        <vt:lpstr>Używane czcionki</vt:lpstr>
      </vt:variant>
      <vt:variant>
        <vt:i4>5</vt:i4>
      </vt:variant>
      <vt:variant>
        <vt:lpstr>Motyw</vt:lpstr>
      </vt:variant>
      <vt:variant>
        <vt:i4>1</vt:i4>
      </vt:variant>
      <vt:variant>
        <vt:lpstr>Tytuły slajdów</vt:lpstr>
      </vt:variant>
      <vt:variant>
        <vt:i4>40</vt:i4>
      </vt:variant>
    </vt:vector>
  </HeadingPairs>
  <TitlesOfParts>
    <vt:vector size="46" baseType="lpstr">
      <vt:lpstr>Roboto Slab</vt:lpstr>
      <vt:lpstr>Roboto</vt:lpstr>
      <vt:lpstr>Arial</vt:lpstr>
      <vt:lpstr>Calibri</vt:lpstr>
      <vt:lpstr>Times New Roman</vt:lpstr>
      <vt:lpstr>Marina</vt:lpstr>
      <vt:lpstr>Witamy w Instytucie Filologii Angielskiej Welcome to the Institute of English Studies </vt:lpstr>
      <vt:lpstr>Wydział Neofilologii (Faculty of Languages, Literatures and Cultures)</vt:lpstr>
      <vt:lpstr>Dziekanat  / Dean’s office</vt:lpstr>
      <vt:lpstr>Dean’s office: opening hours</vt:lpstr>
      <vt:lpstr>Institute of English Studies</vt:lpstr>
      <vt:lpstr>INFORMACJE NA POCZĄTEK ZAJĘĆ</vt:lpstr>
      <vt:lpstr>USOS</vt:lpstr>
      <vt:lpstr>The registration in the winter semester 2024/25</vt:lpstr>
      <vt:lpstr>INFORMACJE NA POCZĄTEK ZAJĘĆ</vt:lpstr>
      <vt:lpstr>2. The election of year 1 head person   (wybory starosty pierwszego roku)</vt:lpstr>
      <vt:lpstr>3. The Regulations of Studies at the University of Wroclaw     (Regulamin Studiów w Uniwersytecie Wrocławskim)</vt:lpstr>
      <vt:lpstr>The Regulations of Studies – important issues</vt:lpstr>
      <vt:lpstr>The Regulations of Studies – important issues</vt:lpstr>
      <vt:lpstr>Podania</vt:lpstr>
      <vt:lpstr>Application forms</vt:lpstr>
      <vt:lpstr>4. Lektorat / Foreign language</vt:lpstr>
      <vt:lpstr>Lektorat </vt:lpstr>
      <vt:lpstr>Lektorat</vt:lpstr>
      <vt:lpstr>Lektorat</vt:lpstr>
      <vt:lpstr>Foreign language</vt:lpstr>
      <vt:lpstr>5. The compulsory Polish language course  for foreign students</vt:lpstr>
      <vt:lpstr>6. Opcyjne moduły w programie studiów</vt:lpstr>
      <vt:lpstr>Włączenie modułu do programu kształcenia</vt:lpstr>
      <vt:lpstr>Moduł tłumaczeniowy</vt:lpstr>
      <vt:lpstr>7. Przedmioty o treściach z nauk społecznych</vt:lpstr>
      <vt:lpstr>Przedsiębiorczość: Praca, biznes, kariera</vt:lpstr>
      <vt:lpstr>Przedsiębiorczość: Praca, biznes, kariera</vt:lpstr>
      <vt:lpstr>   8. USOS - zapisy na zajęcia     </vt:lpstr>
      <vt:lpstr>USOS - enrollment on courses</vt:lpstr>
      <vt:lpstr>Zapisy w semestrze zimowym 2024/25</vt:lpstr>
      <vt:lpstr>The registration in the winter semester 2024/25</vt:lpstr>
      <vt:lpstr>9. Sylabusy (syllabi)</vt:lpstr>
      <vt:lpstr>10. Obowiązkowe szkolenie BHP (on-line)   </vt:lpstr>
      <vt:lpstr>Compulsory health and safety training </vt:lpstr>
      <vt:lpstr>11. The library </vt:lpstr>
      <vt:lpstr>The library training login instructions</vt:lpstr>
      <vt:lpstr>12. About our Internet site: https://ifa.uwr.edu.pl/</vt:lpstr>
      <vt:lpstr>13. Kontakt / Contact</vt:lpstr>
      <vt:lpstr>14. Log in to your university e-mail account</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Witamy w IFA Welcome to our Institute </dc:title>
  <cp:lastModifiedBy>Maja Lubańska</cp:lastModifiedBy>
  <cp:revision>17</cp:revision>
  <dcterms:modified xsi:type="dcterms:W3CDTF">2024-09-27T07:22:26Z</dcterms:modified>
</cp:coreProperties>
</file>