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94" r:id="rId6"/>
    <p:sldId id="261" r:id="rId7"/>
    <p:sldId id="262" r:id="rId8"/>
    <p:sldId id="263" r:id="rId9"/>
    <p:sldId id="264" r:id="rId10"/>
    <p:sldId id="266" r:id="rId11"/>
    <p:sldId id="267" r:id="rId12"/>
    <p:sldId id="270" r:id="rId13"/>
    <p:sldId id="277" r:id="rId14"/>
    <p:sldId id="278" r:id="rId15"/>
    <p:sldId id="282" r:id="rId16"/>
    <p:sldId id="283" r:id="rId17"/>
    <p:sldId id="285" r:id="rId18"/>
    <p:sldId id="286" r:id="rId19"/>
    <p:sldId id="288" r:id="rId20"/>
    <p:sldId id="289" r:id="rId21"/>
    <p:sldId id="290" r:id="rId22"/>
    <p:sldId id="292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6"/>
    <p:restoredTop sz="92647"/>
  </p:normalViewPr>
  <p:slideViewPr>
    <p:cSldViewPr snapToGrid="0">
      <p:cViewPr varScale="1">
        <p:scale>
          <a:sx n="145" d="100"/>
          <a:sy n="145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6c6cb6c3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6c6cb6c3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6c6cb6c3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6c6cb6c3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36c6cb6c3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36c6cb6c3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36c6cb6c3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36c6cb6c3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7b876e521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7b876e521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36c6cb6c3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36c6cb6c3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36c6cb6c3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136c6cb6c3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9dd4f91ad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9dd4f91ad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eff41206f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eff41206f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36c6cb6c3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36c6cb6c3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5795f4eea0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5795f4eea0_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36c6cb6c3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36c6cb6c3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9ae86b1a99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9ae86b1a99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5691543bf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15691543bf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5795f4eea0_6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5795f4eea0_6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e8a9dfb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e8a9dfb1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7d6eb811b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57d6eb811b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290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36c6cb6c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36c6cb6c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6c6cb6c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36c6cb6c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36c6cb6c3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36c6cb6c3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5e8a9dfb1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5e8a9dfb1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fa.uwr.edu.pl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sosweb.uni.wroc.pl/kontroler.php?_action=news/rejestracje/inde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-edu.cko.uni.wroc.pl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cko@uwr.edu.p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-edu.uwr.edu.pl/course/view.php?id=19041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ifa.uwr.edu.pl/biblioteka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fa.uwr.edu.pl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wfil.uni.wroc.pl/informacje-dydaktyczn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nr_albumu@uwr.edu.p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ortal.uwr.edu.p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pl-pl/microsoft-365/microsoft-teams/download-app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gdalena.turowska@uwr.edu.p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anna.andrzejewska@uwr.edu.p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ireneusz.kubon@uwr.edu.p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wr.edu.p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ifa.uni.wroc.pl" TargetMode="External"/><Relationship Id="rId4" Type="http://schemas.openxmlformats.org/officeDocument/2006/relationships/hyperlink" Target="https://ifa.uwr.edu.pl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eofilologia.uwr.edu.pl/studenci/wzory-wniosko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584791" y="1855879"/>
            <a:ext cx="8282762" cy="90258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err="1"/>
              <a:t>Witamy</a:t>
            </a:r>
            <a:r>
              <a:rPr lang="en-GB" sz="2800" dirty="0"/>
              <a:t> w I</a:t>
            </a:r>
            <a:r>
              <a:rPr lang="pl-PL" sz="2800" dirty="0" err="1"/>
              <a:t>nstytucie</a:t>
            </a:r>
            <a:r>
              <a:rPr lang="pl-PL" sz="2800" dirty="0"/>
              <a:t> Filologii Angielskiej</a:t>
            </a:r>
            <a:endParaRPr sz="2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/>
              <a:t>Welcome to </a:t>
            </a:r>
            <a:r>
              <a:rPr lang="pl-PL" sz="2800" dirty="0"/>
              <a:t>the </a:t>
            </a:r>
            <a:r>
              <a:rPr lang="pl-PL" sz="2800" dirty="0" err="1"/>
              <a:t>Institute</a:t>
            </a:r>
            <a:r>
              <a:rPr lang="pl-PL" sz="2800" dirty="0"/>
              <a:t> of English </a:t>
            </a:r>
            <a:r>
              <a:rPr lang="pl-PL" sz="2800" dirty="0" err="1"/>
              <a:t>Studies</a:t>
            </a:r>
            <a:r>
              <a:rPr lang="en-GB" sz="2800" dirty="0"/>
              <a:t> </a:t>
            </a:r>
            <a:endParaRPr sz="2800" dirty="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546575" y="3310517"/>
            <a:ext cx="5921100" cy="129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/>
              <a:t>Introduction for 1st year students, 202</a:t>
            </a:r>
            <a:r>
              <a:rPr lang="pl-PL" sz="2800" dirty="0"/>
              <a:t>4</a:t>
            </a:r>
            <a:endParaRPr sz="2800" dirty="0"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0300" y="826975"/>
            <a:ext cx="5610225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744278" y="425302"/>
            <a:ext cx="7623921" cy="78099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/>
              <a:t>2. </a:t>
            </a:r>
            <a:r>
              <a:rPr lang="en-GB" sz="2800" dirty="0" err="1"/>
              <a:t>Regulamin</a:t>
            </a:r>
            <a:r>
              <a:rPr lang="en-GB" sz="2800" dirty="0"/>
              <a:t> </a:t>
            </a:r>
            <a:r>
              <a:rPr lang="en-GB" sz="2800" dirty="0" err="1"/>
              <a:t>studiów</a:t>
            </a:r>
            <a:r>
              <a:rPr lang="en-GB" sz="2800" dirty="0"/>
              <a:t> – </a:t>
            </a:r>
            <a:r>
              <a:rPr lang="en-GB" sz="2800" dirty="0" err="1"/>
              <a:t>najważniejsze</a:t>
            </a:r>
            <a:r>
              <a:rPr lang="en-GB" sz="2800" dirty="0"/>
              <a:t> </a:t>
            </a:r>
            <a:r>
              <a:rPr lang="en-GB" sz="2800" dirty="0" err="1"/>
              <a:t>sprawy</a:t>
            </a:r>
            <a:endParaRPr sz="2800" dirty="0"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387900" y="1375725"/>
            <a:ext cx="8368200" cy="35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1400" b="1" dirty="0" err="1">
                <a:solidFill>
                  <a:srgbClr val="FFFF00"/>
                </a:solidFill>
              </a:rPr>
              <a:t>Wg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regulaminu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studenci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mają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obowiązek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zaliczyć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ćwiczenia</a:t>
            </a:r>
            <a:r>
              <a:rPr lang="en-GB" sz="1400" b="1" dirty="0">
                <a:solidFill>
                  <a:srgbClr val="FFFF00"/>
                </a:solidFill>
              </a:rPr>
              <a:t>/</a:t>
            </a:r>
            <a:r>
              <a:rPr lang="en-GB" sz="1400" b="1" dirty="0" err="1">
                <a:solidFill>
                  <a:srgbClr val="FFFF00"/>
                </a:solidFill>
              </a:rPr>
              <a:t>konwersatoria</a:t>
            </a:r>
            <a:r>
              <a:rPr lang="en-GB" sz="1400" b="1" dirty="0">
                <a:solidFill>
                  <a:srgbClr val="FFFF00"/>
                </a:solidFill>
              </a:rPr>
              <a:t> /</a:t>
            </a:r>
            <a:r>
              <a:rPr lang="en-GB" sz="1400" b="1" dirty="0" err="1">
                <a:solidFill>
                  <a:srgbClr val="FFFF00"/>
                </a:solidFill>
              </a:rPr>
              <a:t>wykłady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niekończące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się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egzaminem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przed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sesją</a:t>
            </a:r>
            <a:r>
              <a:rPr lang="en-GB" sz="1400" b="1" dirty="0">
                <a:solidFill>
                  <a:srgbClr val="FFFF00"/>
                </a:solidFill>
              </a:rPr>
              <a:t>.</a:t>
            </a:r>
            <a:r>
              <a:rPr lang="en-GB" sz="1400" dirty="0">
                <a:solidFill>
                  <a:srgbClr val="FFFF00"/>
                </a:solidFill>
              </a:rPr>
              <a:t> </a:t>
            </a:r>
            <a:r>
              <a:rPr lang="en-GB" sz="1400" dirty="0" err="1"/>
              <a:t>Wpis</a:t>
            </a:r>
            <a:r>
              <a:rPr lang="en-GB" sz="1400" dirty="0"/>
              <a:t> do </a:t>
            </a:r>
            <a:r>
              <a:rPr lang="en-GB" sz="1400" dirty="0" err="1"/>
              <a:t>protokołu</a:t>
            </a:r>
            <a:r>
              <a:rPr lang="en-GB" sz="1400" dirty="0"/>
              <a:t> </a:t>
            </a:r>
            <a:r>
              <a:rPr lang="en-GB" sz="1400" dirty="0" err="1"/>
              <a:t>musi</a:t>
            </a:r>
            <a:r>
              <a:rPr lang="en-GB" sz="1400" dirty="0"/>
              <a:t> </a:t>
            </a:r>
            <a:r>
              <a:rPr lang="en-GB" sz="1400" dirty="0" err="1"/>
              <a:t>być</a:t>
            </a:r>
            <a:r>
              <a:rPr lang="en-GB" sz="1400" dirty="0"/>
              <a:t> </a:t>
            </a:r>
            <a:r>
              <a:rPr lang="en-GB" sz="1400" dirty="0" err="1"/>
              <a:t>zrobiony</a:t>
            </a:r>
            <a:r>
              <a:rPr lang="en-GB" sz="1400" dirty="0"/>
              <a:t> </a:t>
            </a:r>
            <a:r>
              <a:rPr lang="en-GB" sz="1400" dirty="0" err="1"/>
              <a:t>przez</a:t>
            </a:r>
            <a:r>
              <a:rPr lang="en-GB" sz="1400" dirty="0"/>
              <a:t> </a:t>
            </a:r>
            <a:r>
              <a:rPr lang="en-GB" sz="1400" dirty="0" err="1"/>
              <a:t>prowadzącego</a:t>
            </a:r>
            <a:r>
              <a:rPr lang="en-GB" sz="1400" dirty="0"/>
              <a:t> </a:t>
            </a:r>
            <a:r>
              <a:rPr lang="en-GB" sz="1400" dirty="0" err="1"/>
              <a:t>zajęcia</a:t>
            </a:r>
            <a:r>
              <a:rPr lang="en-GB" sz="1400" dirty="0"/>
              <a:t> do </a:t>
            </a:r>
            <a:r>
              <a:rPr lang="en-GB" sz="1400" dirty="0" err="1"/>
              <a:t>końca</a:t>
            </a:r>
            <a:r>
              <a:rPr lang="en-GB" sz="1400" dirty="0"/>
              <a:t> </a:t>
            </a:r>
            <a:r>
              <a:rPr lang="en-GB" sz="1400" dirty="0" err="1"/>
              <a:t>okresu</a:t>
            </a:r>
            <a:r>
              <a:rPr lang="en-GB" sz="1400" dirty="0"/>
              <a:t> </a:t>
            </a:r>
            <a:r>
              <a:rPr lang="en-GB" sz="1400" dirty="0" err="1"/>
              <a:t>zajęć</a:t>
            </a:r>
            <a:r>
              <a:rPr lang="en-GB" sz="1400" dirty="0"/>
              <a:t> </a:t>
            </a:r>
            <a:r>
              <a:rPr lang="en-GB" sz="1400" dirty="0" err="1"/>
              <a:t>dydaktycznych</a:t>
            </a:r>
            <a:r>
              <a:rPr lang="en-GB" sz="1400" dirty="0"/>
              <a:t>. Na </a:t>
            </a:r>
            <a:r>
              <a:rPr lang="en-GB" sz="1400" dirty="0" err="1"/>
              <a:t>zdobywanie</a:t>
            </a:r>
            <a:r>
              <a:rPr lang="en-GB" sz="1400" dirty="0"/>
              <a:t> </a:t>
            </a:r>
            <a:r>
              <a:rPr lang="en-GB" sz="1400" dirty="0" err="1"/>
              <a:t>zaliczeń</a:t>
            </a:r>
            <a:r>
              <a:rPr lang="en-GB" sz="1400" dirty="0"/>
              <a:t> po </a:t>
            </a:r>
            <a:r>
              <a:rPr lang="en-GB" sz="1400" dirty="0" err="1"/>
              <a:t>zakończeniu</a:t>
            </a:r>
            <a:r>
              <a:rPr lang="en-GB" sz="1400" dirty="0"/>
              <a:t> </a:t>
            </a:r>
            <a:r>
              <a:rPr lang="en-GB" sz="1400" dirty="0" err="1"/>
              <a:t>zajęć</a:t>
            </a:r>
            <a:r>
              <a:rPr lang="en-GB" sz="1400" dirty="0"/>
              <a:t> </a:t>
            </a:r>
            <a:r>
              <a:rPr lang="en-GB" sz="1400" dirty="0" err="1"/>
              <a:t>trzeba</a:t>
            </a:r>
            <a:r>
              <a:rPr lang="en-GB" sz="1400" dirty="0"/>
              <a:t> </a:t>
            </a:r>
            <a:r>
              <a:rPr lang="en-GB" sz="1400" dirty="0" err="1"/>
              <a:t>uzyskać</a:t>
            </a:r>
            <a:r>
              <a:rPr lang="en-GB" sz="1400" dirty="0"/>
              <a:t> </a:t>
            </a:r>
            <a:r>
              <a:rPr lang="en-GB" sz="1400" dirty="0" err="1"/>
              <a:t>zgodę</a:t>
            </a:r>
            <a:r>
              <a:rPr lang="en-GB" sz="1400" dirty="0"/>
              <a:t> </a:t>
            </a:r>
            <a:r>
              <a:rPr lang="en-GB" sz="1400" dirty="0" err="1"/>
              <a:t>prodziekan</a:t>
            </a:r>
            <a:r>
              <a:rPr lang="en-GB" sz="1400" dirty="0"/>
              <a:t> ds. </a:t>
            </a:r>
            <a:r>
              <a:rPr lang="en-GB" sz="1400" dirty="0" err="1"/>
              <a:t>Dydaktyki</a:t>
            </a:r>
            <a:r>
              <a:rPr lang="en-GB" sz="1400" dirty="0"/>
              <a:t> </a:t>
            </a:r>
            <a:r>
              <a:rPr lang="en-GB" sz="1400" dirty="0" err="1"/>
              <a:t>niestacjonarnej</a:t>
            </a:r>
            <a:r>
              <a:rPr lang="en-GB" sz="1400" dirty="0"/>
              <a:t> </a:t>
            </a:r>
            <a:r>
              <a:rPr lang="en-GB" sz="1400" dirty="0" err="1"/>
              <a:t>dr</a:t>
            </a:r>
            <a:r>
              <a:rPr lang="en-GB" sz="1400" dirty="0"/>
              <a:t> hab. </a:t>
            </a:r>
            <a:r>
              <a:rPr lang="en-GB" sz="1400" dirty="0" err="1"/>
              <a:t>Mateusza</a:t>
            </a:r>
            <a:r>
              <a:rPr lang="en-GB" sz="1400" dirty="0"/>
              <a:t> </a:t>
            </a:r>
            <a:r>
              <a:rPr lang="en-GB" sz="1400" dirty="0" err="1"/>
              <a:t>Świetlickiego</a:t>
            </a:r>
            <a:r>
              <a:rPr lang="en-GB" sz="1400" dirty="0"/>
              <a:t>. O </a:t>
            </a:r>
            <a:r>
              <a:rPr lang="en-GB" sz="1400" dirty="0" err="1"/>
              <a:t>przedłużenie</a:t>
            </a:r>
            <a:r>
              <a:rPr lang="en-GB" sz="1400" dirty="0"/>
              <a:t> </a:t>
            </a:r>
            <a:r>
              <a:rPr lang="en-GB" sz="1400" dirty="0" err="1"/>
              <a:t>można</a:t>
            </a:r>
            <a:r>
              <a:rPr lang="en-GB" sz="1400" dirty="0"/>
              <a:t> </a:t>
            </a:r>
            <a:r>
              <a:rPr lang="en-GB" sz="1400" dirty="0" err="1"/>
              <a:t>się</a:t>
            </a:r>
            <a:r>
              <a:rPr lang="en-GB" sz="1400" dirty="0"/>
              <a:t> </a:t>
            </a:r>
            <a:r>
              <a:rPr lang="en-GB" sz="1400" dirty="0" err="1"/>
              <a:t>starać</a:t>
            </a:r>
            <a:r>
              <a:rPr lang="en-GB" sz="1400" dirty="0"/>
              <a:t> </a:t>
            </a:r>
            <a:r>
              <a:rPr lang="en-GB" sz="1400" dirty="0" err="1"/>
              <a:t>tylko</a:t>
            </a:r>
            <a:r>
              <a:rPr lang="en-GB" sz="1400" dirty="0"/>
              <a:t> w </a:t>
            </a:r>
            <a:r>
              <a:rPr lang="en-GB" sz="1400" dirty="0" err="1"/>
              <a:t>uzasadnionych</a:t>
            </a:r>
            <a:r>
              <a:rPr lang="en-GB" sz="1400" dirty="0"/>
              <a:t> </a:t>
            </a:r>
            <a:r>
              <a:rPr lang="en-GB" sz="1400" dirty="0" err="1"/>
              <a:t>przypadkach</a:t>
            </a:r>
            <a:r>
              <a:rPr lang="en-GB" sz="1400" dirty="0"/>
              <a:t> (np. </a:t>
            </a:r>
            <a:r>
              <a:rPr lang="en-GB" sz="1400" dirty="0" err="1"/>
              <a:t>długotrwała</a:t>
            </a:r>
            <a:r>
              <a:rPr lang="en-GB" sz="1400" dirty="0"/>
              <a:t> </a:t>
            </a:r>
            <a:r>
              <a:rPr lang="en-GB" sz="1400" dirty="0" err="1"/>
              <a:t>choroba</a:t>
            </a:r>
            <a:r>
              <a:rPr lang="en-GB" sz="1400" dirty="0"/>
              <a:t>, </a:t>
            </a:r>
            <a:r>
              <a:rPr lang="en-GB" sz="1400" dirty="0" err="1"/>
              <a:t>zwolnienie</a:t>
            </a:r>
            <a:r>
              <a:rPr lang="en-GB" sz="1400" dirty="0"/>
              <a:t> </a:t>
            </a:r>
            <a:r>
              <a:rPr lang="en-GB" sz="1400" dirty="0" err="1"/>
              <a:t>lekarskie</a:t>
            </a:r>
            <a:r>
              <a:rPr lang="en-GB" sz="1400" dirty="0"/>
              <a:t>, </a:t>
            </a:r>
            <a:r>
              <a:rPr lang="en-GB" sz="1400" dirty="0" err="1"/>
              <a:t>pobyt</a:t>
            </a:r>
            <a:r>
              <a:rPr lang="en-GB" sz="1400" dirty="0"/>
              <a:t> w </a:t>
            </a:r>
            <a:r>
              <a:rPr lang="en-GB" sz="1400" dirty="0" err="1"/>
              <a:t>szpitalu</a:t>
            </a:r>
            <a:r>
              <a:rPr lang="en-GB" sz="1400" dirty="0"/>
              <a:t>).</a:t>
            </a:r>
            <a:endParaRPr sz="1400" dirty="0"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b="1" dirty="0">
                <a:solidFill>
                  <a:srgbClr val="FFFF00"/>
                </a:solidFill>
              </a:rPr>
              <a:t>All students must obtain a passing grade in all courses, except for lectures that end with an exam, by the </a:t>
            </a:r>
            <a:r>
              <a:rPr lang="en-US" sz="1400" b="1" dirty="0" err="1">
                <a:solidFill>
                  <a:srgbClr val="FFFF00"/>
                </a:solidFill>
              </a:rPr>
              <a:t>begining</a:t>
            </a:r>
            <a:r>
              <a:rPr lang="en-US" sz="1400" b="1" dirty="0">
                <a:solidFill>
                  <a:srgbClr val="FFFF00"/>
                </a:solidFill>
              </a:rPr>
              <a:t> of the examination session. </a:t>
            </a:r>
            <a:r>
              <a:rPr lang="en-US" sz="1400" dirty="0"/>
              <a:t>In justified cases (e.g. long-term illness, hospital stay, </a:t>
            </a:r>
            <a:r>
              <a:rPr lang="en-US" sz="1400" dirty="0" err="1"/>
              <a:t>etc</a:t>
            </a:r>
            <a:r>
              <a:rPr lang="en-US" sz="1400" dirty="0"/>
              <a:t>), the student can request an extension of the deadline (no later though than the end of the examination session) by applying to the Vice-Dean for Teaching, prof. Natalia </a:t>
            </a:r>
            <a:r>
              <a:rPr lang="en-US" sz="1400" dirty="0" err="1"/>
              <a:t>Paprocka</a:t>
            </a:r>
            <a:r>
              <a:rPr lang="en-US" sz="1400" dirty="0"/>
              <a:t>.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387900" y="263296"/>
            <a:ext cx="83682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/>
              <a:t>3. </a:t>
            </a:r>
            <a:r>
              <a:rPr lang="pl-PL" sz="2800" dirty="0"/>
              <a:t>Programy studiów i </a:t>
            </a:r>
            <a:r>
              <a:rPr lang="pl-PL" sz="2800" dirty="0" err="1"/>
              <a:t>specjalnosci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/>
              <a:t>(available at </a:t>
            </a:r>
            <a:r>
              <a:rPr lang="en-GB" sz="2800" u="sng" dirty="0">
                <a:solidFill>
                  <a:schemeClr val="hlink"/>
                </a:solidFill>
                <a:hlinkClick r:id="rId3"/>
              </a:rPr>
              <a:t>https://ifa.uwr.edu.pl/</a:t>
            </a:r>
            <a:r>
              <a:rPr lang="en-GB" sz="2800" dirty="0"/>
              <a:t>)</a:t>
            </a:r>
            <a:endParaRPr sz="2800" dirty="0"/>
          </a:p>
        </p:txBody>
      </p:sp>
      <p:sp>
        <p:nvSpPr>
          <p:cNvPr id="131" name="Google Shape;131;p24"/>
          <p:cNvSpPr txBox="1">
            <a:spLocks noGrp="1"/>
          </p:cNvSpPr>
          <p:nvPr>
            <p:ph type="body" idx="1"/>
          </p:nvPr>
        </p:nvSpPr>
        <p:spPr>
          <a:xfrm>
            <a:off x="418631" y="1371601"/>
            <a:ext cx="8164650" cy="34121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Na 2 </a:t>
            </a:r>
            <a:r>
              <a:rPr lang="en-GB" sz="2000" dirty="0" err="1"/>
              <a:t>roku</a:t>
            </a:r>
            <a:r>
              <a:rPr lang="en-GB" sz="2000" dirty="0"/>
              <a:t> </a:t>
            </a:r>
            <a:r>
              <a:rPr lang="en-GB" sz="2000" dirty="0" err="1"/>
              <a:t>studenci</a:t>
            </a:r>
            <a:r>
              <a:rPr lang="en-GB" sz="2000" dirty="0"/>
              <a:t> </a:t>
            </a:r>
            <a:r>
              <a:rPr lang="en-GB" sz="2000" dirty="0" err="1"/>
              <a:t>dokonują</a:t>
            </a:r>
            <a:r>
              <a:rPr lang="en-GB" sz="2000" dirty="0"/>
              <a:t> </a:t>
            </a:r>
            <a:r>
              <a:rPr lang="en-GB" sz="2000" dirty="0" err="1"/>
              <a:t>wyboru</a:t>
            </a:r>
            <a:r>
              <a:rPr lang="en-GB" sz="2000" dirty="0"/>
              <a:t> </a:t>
            </a:r>
            <a:r>
              <a:rPr lang="en-GB" sz="2000" dirty="0" err="1"/>
              <a:t>specjalności</a:t>
            </a:r>
            <a:r>
              <a:rPr lang="en-GB" sz="2000" dirty="0"/>
              <a:t>: </a:t>
            </a:r>
            <a:r>
              <a:rPr lang="en-GB" sz="2000" dirty="0" err="1"/>
              <a:t>Specjalność</a:t>
            </a:r>
            <a:r>
              <a:rPr lang="en-GB" sz="2000" dirty="0"/>
              <a:t> </a:t>
            </a:r>
            <a:r>
              <a:rPr lang="en-GB" sz="2000" i="1" dirty="0" err="1"/>
              <a:t>tłumaczeniowa</a:t>
            </a:r>
            <a:r>
              <a:rPr lang="en-GB" sz="2000" i="1" dirty="0"/>
              <a:t> </a:t>
            </a:r>
            <a:r>
              <a:rPr lang="en-GB" sz="2000" dirty="0" err="1"/>
              <a:t>lub</a:t>
            </a:r>
            <a:r>
              <a:rPr lang="en-GB" sz="2000" dirty="0"/>
              <a:t> </a:t>
            </a:r>
            <a:r>
              <a:rPr lang="en-GB" sz="2000" i="1" dirty="0" err="1"/>
              <a:t>Język</a:t>
            </a:r>
            <a:r>
              <a:rPr lang="en-GB" sz="2000" i="1" dirty="0"/>
              <a:t> </a:t>
            </a:r>
            <a:r>
              <a:rPr lang="en-GB" sz="2000" i="1" dirty="0" err="1"/>
              <a:t>angielski</a:t>
            </a:r>
            <a:r>
              <a:rPr lang="en-GB" sz="2000" i="1" dirty="0"/>
              <a:t> w </a:t>
            </a:r>
            <a:r>
              <a:rPr lang="en-GB" sz="2000" i="1" dirty="0" err="1"/>
              <a:t>komunikacji</a:t>
            </a:r>
            <a:r>
              <a:rPr lang="en-GB" sz="2000" i="1" dirty="0"/>
              <a:t> </a:t>
            </a:r>
            <a:r>
              <a:rPr lang="en-GB" sz="2000" i="1" dirty="0" err="1"/>
              <a:t>profesjonalnej</a:t>
            </a:r>
            <a:r>
              <a:rPr lang="en-GB" sz="2000" dirty="0"/>
              <a:t>. </a:t>
            </a:r>
            <a:r>
              <a:rPr lang="en-GB" sz="2000" dirty="0" err="1"/>
              <a:t>Wyboru</a:t>
            </a:r>
            <a:r>
              <a:rPr lang="en-GB" sz="2000" dirty="0"/>
              <a:t> </a:t>
            </a:r>
            <a:r>
              <a:rPr lang="en-GB" sz="2000" dirty="0" err="1"/>
              <a:t>dokonuje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</a:t>
            </a:r>
            <a:r>
              <a:rPr lang="en-GB" sz="2000" dirty="0" err="1"/>
              <a:t>poprzez</a:t>
            </a:r>
            <a:r>
              <a:rPr lang="en-GB" sz="2000" dirty="0"/>
              <a:t> </a:t>
            </a:r>
            <a:r>
              <a:rPr lang="en-GB" sz="2000" dirty="0" err="1"/>
              <a:t>zapisy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odpowiednie</a:t>
            </a:r>
            <a:r>
              <a:rPr lang="en-GB" sz="2000" dirty="0"/>
              <a:t> </a:t>
            </a:r>
            <a:r>
              <a:rPr lang="en-GB" sz="2000" dirty="0" err="1"/>
              <a:t>zajęcia</a:t>
            </a:r>
            <a:r>
              <a:rPr lang="en-GB" sz="2000" dirty="0"/>
              <a:t> w USOS. </a:t>
            </a:r>
            <a:endParaRPr sz="2000" dirty="0"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103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4. </a:t>
            </a:r>
            <a:r>
              <a:rPr lang="en-GB" dirty="0" err="1"/>
              <a:t>Lektorat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9" name="Google Shape;149;p27"/>
          <p:cNvSpPr txBox="1">
            <a:spLocks noGrp="1"/>
          </p:cNvSpPr>
          <p:nvPr>
            <p:ph type="body" idx="1"/>
          </p:nvPr>
        </p:nvSpPr>
        <p:spPr>
          <a:xfrm>
            <a:off x="387900" y="1360334"/>
            <a:ext cx="8368200" cy="360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Na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studiach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licencjackich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niestacjonarnych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studenci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realizują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120h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lektoratu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j.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obcego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nowożytnego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innego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niż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język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studiowany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(6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semestrów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po 20h).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Lektorat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kończy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egzaminem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a student jest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zobowiązany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uzyskać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biegłość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językową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poziomie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min. B1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lub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max. B2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wg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ESOKJ. Z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tego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względu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lektorat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zaczyna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od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zera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ale od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poziomu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A2.1.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Oznacza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to,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że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studenci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muszą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kontynuować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j.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obcy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którego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naukę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rozpoczęli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szkole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średniej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Z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lektoratu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zwalnia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certyfikat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potwierdzający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znajomość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języka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poziomie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B2,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świadectwo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matury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międzynarodowej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lub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dyplom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odpowiedniej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filologii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4"/>
          <p:cNvSpPr txBox="1">
            <a:spLocks noGrp="1"/>
          </p:cNvSpPr>
          <p:nvPr>
            <p:ph type="title"/>
          </p:nvPr>
        </p:nvSpPr>
        <p:spPr>
          <a:xfrm>
            <a:off x="387900" y="335700"/>
            <a:ext cx="8368200" cy="9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5. USOS - </a:t>
            </a:r>
            <a:r>
              <a:rPr lang="en-GB" dirty="0" err="1"/>
              <a:t>zapisy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zajęcia</a:t>
            </a:r>
            <a:endParaRPr dirty="0"/>
          </a:p>
        </p:txBody>
      </p:sp>
      <p:sp>
        <p:nvSpPr>
          <p:cNvPr id="191" name="Google Shape;191;p34"/>
          <p:cNvSpPr txBox="1">
            <a:spLocks noGrp="1"/>
          </p:cNvSpPr>
          <p:nvPr>
            <p:ph type="body" idx="1"/>
          </p:nvPr>
        </p:nvSpPr>
        <p:spPr>
          <a:xfrm>
            <a:off x="387900" y="1474700"/>
            <a:ext cx="8368200" cy="33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Skrót USOS oznacza ‘uniwersytecki system obsługi studiów’. Każdy student musi być zapisany na wszystkie zajęcia w USOS (tylko wtedy jej/jego nazwisko znajdzie się w protokole zaliczeniowym); przedmiot raz wybrany (nawet ponadprogramowy) staje się obowiązkowym do zaliczenia, a w razie braku zaliczenia do (odpłatnego) powtórzenia. Nie ma możliwości wypisania się z przedmiotu pod koniec semestru. Zapisy w USOS są możliwe w konkretnym terminie (potem na zajęcia zapisuje informatyk tylko i wyłącznie w ramach dostępnych miejsc). Terminy zapisów są podane w kalendarzu rejestracji w USOS: </a:t>
            </a:r>
            <a:r>
              <a:rPr lang="en-GB" sz="15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Kalendarz rejestracji - AKTUALNOŚCI - USOSweb (uni.wroc.pl)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FF00FF"/>
                </a:solidFill>
              </a:rPr>
              <a:t>5. </a:t>
            </a:r>
            <a:r>
              <a:rPr lang="en-GB" b="1" dirty="0" err="1">
                <a:solidFill>
                  <a:srgbClr val="FF00FF"/>
                </a:solidFill>
              </a:rPr>
              <a:t>Zapisy</a:t>
            </a:r>
            <a:r>
              <a:rPr lang="en-GB" b="1" dirty="0">
                <a:solidFill>
                  <a:srgbClr val="FF00FF"/>
                </a:solidFill>
              </a:rPr>
              <a:t> w </a:t>
            </a:r>
            <a:r>
              <a:rPr lang="en-GB" b="1" dirty="0" err="1">
                <a:solidFill>
                  <a:srgbClr val="FF00FF"/>
                </a:solidFill>
              </a:rPr>
              <a:t>semestrze</a:t>
            </a:r>
            <a:r>
              <a:rPr lang="en-GB" b="1" dirty="0">
                <a:solidFill>
                  <a:srgbClr val="FF00FF"/>
                </a:solidFill>
              </a:rPr>
              <a:t> </a:t>
            </a:r>
            <a:r>
              <a:rPr lang="en-GB" b="1" dirty="0" err="1">
                <a:solidFill>
                  <a:srgbClr val="FF00FF"/>
                </a:solidFill>
              </a:rPr>
              <a:t>zimowym</a:t>
            </a:r>
            <a:r>
              <a:rPr lang="en-GB" b="1" dirty="0">
                <a:solidFill>
                  <a:srgbClr val="FF00FF"/>
                </a:solidFill>
              </a:rPr>
              <a:t> 202</a:t>
            </a:r>
            <a:r>
              <a:rPr lang="pl-PL" b="1" dirty="0">
                <a:solidFill>
                  <a:srgbClr val="FF00FF"/>
                </a:solidFill>
              </a:rPr>
              <a:t>4</a:t>
            </a:r>
            <a:r>
              <a:rPr lang="en-GB" b="1" dirty="0">
                <a:solidFill>
                  <a:srgbClr val="FF00FF"/>
                </a:solidFill>
              </a:rPr>
              <a:t>/2</a:t>
            </a:r>
            <a:r>
              <a:rPr lang="pl-PL" b="1" dirty="0">
                <a:solidFill>
                  <a:srgbClr val="FF00FF"/>
                </a:solidFill>
              </a:rPr>
              <a:t>5</a:t>
            </a:r>
            <a:endParaRPr b="1" dirty="0">
              <a:solidFill>
                <a:srgbClr val="FF00FF"/>
              </a:solidFill>
            </a:endParaRPr>
          </a:p>
        </p:txBody>
      </p:sp>
      <p:sp>
        <p:nvSpPr>
          <p:cNvPr id="197" name="Google Shape;197;p3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L" sz="2000" dirty="0"/>
              <a:t>Studenci zostaną zapisani do grup zajęciowych na podstawie przydziału do grupy z lektoratu, dlatego ważne jest, żeby przystąpić do testu kwalifikacyjnego z języka obcego.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L" sz="2000" dirty="0"/>
              <a:t>Na trzy/dwa dni przed pierwszym zjazdem proszę sprawdzić przypisanie do grupy w USOS, tj. </a:t>
            </a:r>
            <a:r>
              <a:rPr lang="en-GB" sz="2000" dirty="0"/>
              <a:t>w</a:t>
            </a:r>
            <a:r>
              <a:rPr lang="en-PL" sz="2000" dirty="0"/>
              <a:t> USOS jestem zapisany/a do grupy drugiej, </a:t>
            </a:r>
            <a:r>
              <a:rPr lang="en-GB" sz="2000" dirty="0" err="1"/>
              <a:t>więc</a:t>
            </a:r>
            <a:r>
              <a:rPr lang="en-PL" sz="2000" dirty="0"/>
              <a:t> z tą grupą chodzę na wszystkie zajęcia.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6. </a:t>
            </a:r>
            <a:r>
              <a:rPr lang="en-GB" dirty="0" err="1"/>
              <a:t>Sylabusy</a:t>
            </a:r>
            <a:r>
              <a:rPr lang="en-GB" dirty="0"/>
              <a:t> (the syllabi)</a:t>
            </a:r>
            <a:endParaRPr dirty="0"/>
          </a:p>
        </p:txBody>
      </p:sp>
      <p:sp>
        <p:nvSpPr>
          <p:cNvPr id="221" name="Google Shape;221;p39"/>
          <p:cNvSpPr txBox="1">
            <a:spLocks noGrp="1"/>
          </p:cNvSpPr>
          <p:nvPr>
            <p:ph type="body" idx="1"/>
          </p:nvPr>
        </p:nvSpPr>
        <p:spPr>
          <a:xfrm>
            <a:off x="387900" y="1320025"/>
            <a:ext cx="8368200" cy="353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Na </a:t>
            </a:r>
            <a:r>
              <a:rPr lang="en-GB" sz="2000" dirty="0" err="1"/>
              <a:t>każdych</a:t>
            </a:r>
            <a:r>
              <a:rPr lang="en-GB" sz="2000" dirty="0"/>
              <a:t> </a:t>
            </a:r>
            <a:r>
              <a:rPr lang="en-GB" sz="2000" dirty="0" err="1"/>
              <a:t>zajęciach</a:t>
            </a:r>
            <a:r>
              <a:rPr lang="en-GB" sz="2000" dirty="0"/>
              <a:t> </a:t>
            </a:r>
            <a:r>
              <a:rPr lang="en-GB" sz="2000" dirty="0" err="1"/>
              <a:t>studenci</a:t>
            </a:r>
            <a:r>
              <a:rPr lang="en-GB" sz="2000" dirty="0"/>
              <a:t> </a:t>
            </a:r>
            <a:r>
              <a:rPr lang="en-GB" sz="2000" dirty="0" err="1"/>
              <a:t>zostaną</a:t>
            </a:r>
            <a:r>
              <a:rPr lang="en-GB" sz="2000" dirty="0"/>
              <a:t> </a:t>
            </a:r>
            <a:r>
              <a:rPr lang="en-GB" sz="2000" dirty="0" err="1"/>
              <a:t>zapoznani</a:t>
            </a:r>
            <a:r>
              <a:rPr lang="en-GB" sz="2000" dirty="0"/>
              <a:t> z </a:t>
            </a:r>
            <a:r>
              <a:rPr lang="en-GB" sz="2000" dirty="0" err="1"/>
              <a:t>sylabusami</a:t>
            </a:r>
            <a:r>
              <a:rPr lang="en-GB" sz="2000" dirty="0"/>
              <a:t>, </a:t>
            </a:r>
            <a:r>
              <a:rPr lang="en-GB" sz="2000" dirty="0" err="1"/>
              <a:t>sylabusy</a:t>
            </a:r>
            <a:r>
              <a:rPr lang="en-GB" sz="2000" dirty="0"/>
              <a:t> </a:t>
            </a:r>
            <a:r>
              <a:rPr lang="en-GB" sz="2000" dirty="0" err="1"/>
              <a:t>zostaną</a:t>
            </a:r>
            <a:r>
              <a:rPr lang="en-GB" sz="2000" dirty="0"/>
              <a:t> </a:t>
            </a:r>
            <a:r>
              <a:rPr lang="en-GB" sz="2000" dirty="0" err="1"/>
              <a:t>też</a:t>
            </a:r>
            <a:r>
              <a:rPr lang="en-GB" sz="2000" dirty="0"/>
              <a:t> </a:t>
            </a:r>
            <a:r>
              <a:rPr lang="en-GB" sz="2000" dirty="0" err="1"/>
              <a:t>umieszczone</a:t>
            </a:r>
            <a:r>
              <a:rPr lang="en-GB" sz="2000" dirty="0"/>
              <a:t> </a:t>
            </a:r>
            <a:r>
              <a:rPr lang="en-GB" sz="2000" dirty="0" err="1"/>
              <a:t>przez</a:t>
            </a:r>
            <a:r>
              <a:rPr lang="en-GB" sz="2000" dirty="0"/>
              <a:t> </a:t>
            </a:r>
            <a:r>
              <a:rPr lang="en-GB" sz="2000" dirty="0" err="1"/>
              <a:t>prowadzących</a:t>
            </a:r>
            <a:r>
              <a:rPr lang="en-GB" sz="2000" dirty="0"/>
              <a:t> w </a:t>
            </a:r>
            <a:r>
              <a:rPr lang="en-GB" sz="2000" dirty="0" err="1"/>
              <a:t>USOSie</a:t>
            </a:r>
            <a:r>
              <a:rPr lang="en-GB" sz="2000" dirty="0"/>
              <a:t>. </a:t>
            </a:r>
            <a:r>
              <a:rPr lang="en-GB" sz="2000" dirty="0" err="1"/>
              <a:t>Bardzo</a:t>
            </a:r>
            <a:r>
              <a:rPr lang="en-GB" sz="2000" dirty="0"/>
              <a:t> </a:t>
            </a:r>
            <a:r>
              <a:rPr lang="en-GB" sz="2000" dirty="0" err="1"/>
              <a:t>ważne</a:t>
            </a:r>
            <a:r>
              <a:rPr lang="en-GB" sz="2000" dirty="0"/>
              <a:t> jest, aby </a:t>
            </a:r>
            <a:r>
              <a:rPr lang="en-GB" sz="2000" dirty="0" err="1"/>
              <a:t>studenci</a:t>
            </a:r>
            <a:r>
              <a:rPr lang="en-GB" sz="2000" dirty="0"/>
              <a:t> </a:t>
            </a:r>
            <a:r>
              <a:rPr lang="en-GB" sz="2000" dirty="0" err="1"/>
              <a:t>zapoznali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z </a:t>
            </a:r>
            <a:r>
              <a:rPr lang="en-GB" sz="2000" dirty="0" err="1"/>
              <a:t>treścią</a:t>
            </a:r>
            <a:r>
              <a:rPr lang="en-GB" sz="2000" dirty="0"/>
              <a:t> </a:t>
            </a:r>
            <a:r>
              <a:rPr lang="en-GB" sz="2000" dirty="0" err="1"/>
              <a:t>sylabusów</a:t>
            </a:r>
            <a:r>
              <a:rPr lang="en-GB" sz="2000" dirty="0"/>
              <a:t>, </a:t>
            </a:r>
            <a:r>
              <a:rPr lang="en-GB" sz="2000" dirty="0" err="1"/>
              <a:t>znali</a:t>
            </a:r>
            <a:r>
              <a:rPr lang="en-GB" sz="2000" dirty="0"/>
              <a:t> </a:t>
            </a:r>
            <a:r>
              <a:rPr lang="en-GB" sz="2000" dirty="0" err="1"/>
              <a:t>zaplanowane</a:t>
            </a:r>
            <a:r>
              <a:rPr lang="en-GB" sz="2000" dirty="0"/>
              <a:t> </a:t>
            </a:r>
            <a:r>
              <a:rPr lang="en-GB" sz="2000" dirty="0" err="1"/>
              <a:t>efekty</a:t>
            </a:r>
            <a:r>
              <a:rPr lang="en-GB" sz="2000" dirty="0"/>
              <a:t> </a:t>
            </a:r>
            <a:r>
              <a:rPr lang="en-GB" sz="2000" dirty="0" err="1"/>
              <a:t>uczenia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wartość</a:t>
            </a:r>
            <a:r>
              <a:rPr lang="en-GB" sz="2000" dirty="0"/>
              <a:t> </a:t>
            </a:r>
            <a:r>
              <a:rPr lang="en-GB" sz="2000" dirty="0" err="1"/>
              <a:t>punktów</a:t>
            </a:r>
            <a:r>
              <a:rPr lang="en-GB" sz="2000" dirty="0"/>
              <a:t> ECTS </a:t>
            </a:r>
            <a:r>
              <a:rPr lang="en-GB" sz="2000" dirty="0" err="1"/>
              <a:t>przyznaną</a:t>
            </a:r>
            <a:r>
              <a:rPr lang="en-GB" sz="2000" dirty="0"/>
              <a:t> </a:t>
            </a:r>
            <a:r>
              <a:rPr lang="en-GB" sz="2000" dirty="0" err="1"/>
              <a:t>danemu</a:t>
            </a:r>
            <a:r>
              <a:rPr lang="en-GB" sz="2000" dirty="0"/>
              <a:t> </a:t>
            </a:r>
            <a:r>
              <a:rPr lang="en-GB" sz="2000" dirty="0" err="1"/>
              <a:t>kursowi</a:t>
            </a:r>
            <a:r>
              <a:rPr lang="en-GB" sz="2000" dirty="0"/>
              <a:t>, </a:t>
            </a:r>
            <a:r>
              <a:rPr lang="en-GB" sz="2000" dirty="0" err="1"/>
              <a:t>gdyż</a:t>
            </a:r>
            <a:r>
              <a:rPr lang="en-GB" sz="2000" dirty="0"/>
              <a:t> po </a:t>
            </a:r>
            <a:r>
              <a:rPr lang="en-GB" sz="2000" dirty="0" err="1"/>
              <a:t>każdym</a:t>
            </a:r>
            <a:r>
              <a:rPr lang="en-GB" sz="2000" dirty="0"/>
              <a:t> </a:t>
            </a:r>
            <a:r>
              <a:rPr lang="en-GB" sz="2000" dirty="0" err="1"/>
              <a:t>semestrze</a:t>
            </a:r>
            <a:r>
              <a:rPr lang="en-GB" sz="2000" dirty="0"/>
              <a:t> </a:t>
            </a:r>
            <a:r>
              <a:rPr lang="en-GB" sz="2000" dirty="0" err="1"/>
              <a:t>będą</a:t>
            </a:r>
            <a:r>
              <a:rPr lang="en-GB" sz="2000" dirty="0"/>
              <a:t> </a:t>
            </a:r>
            <a:r>
              <a:rPr lang="en-GB" sz="2000" dirty="0" err="1"/>
              <a:t>proszeni</a:t>
            </a:r>
            <a:r>
              <a:rPr lang="en-GB" sz="2000" dirty="0"/>
              <a:t> o </a:t>
            </a:r>
            <a:r>
              <a:rPr lang="en-GB" sz="2000" dirty="0" err="1"/>
              <a:t>ocenę</a:t>
            </a:r>
            <a:r>
              <a:rPr lang="en-GB" sz="2000" dirty="0"/>
              <a:t> </a:t>
            </a:r>
            <a:r>
              <a:rPr lang="en-GB" sz="2000" dirty="0" err="1"/>
              <a:t>zajęć</a:t>
            </a:r>
            <a:r>
              <a:rPr lang="en-GB" sz="2000" dirty="0"/>
              <a:t> (w </a:t>
            </a:r>
            <a:r>
              <a:rPr lang="en-GB" sz="2000" dirty="0" err="1"/>
              <a:t>formie</a:t>
            </a:r>
            <a:r>
              <a:rPr lang="en-GB" sz="2000" dirty="0"/>
              <a:t> </a:t>
            </a:r>
            <a:r>
              <a:rPr lang="en-GB" sz="2000" dirty="0" err="1"/>
              <a:t>ankiety</a:t>
            </a:r>
            <a:r>
              <a:rPr lang="en-GB" sz="2000" dirty="0"/>
              <a:t> </a:t>
            </a:r>
            <a:r>
              <a:rPr lang="en-GB" sz="2000" dirty="0" err="1"/>
              <a:t>dostępnej</a:t>
            </a:r>
            <a:r>
              <a:rPr lang="en-GB" sz="2000" dirty="0"/>
              <a:t> w USOS – </a:t>
            </a:r>
            <a:r>
              <a:rPr lang="en-GB" sz="2000" dirty="0" err="1"/>
              <a:t>zachęcamy</a:t>
            </a:r>
            <a:r>
              <a:rPr lang="en-GB" sz="2000" dirty="0"/>
              <a:t> do </a:t>
            </a:r>
            <a:r>
              <a:rPr lang="en-GB" sz="2000" dirty="0" err="1"/>
              <a:t>podzielenia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</a:t>
            </a:r>
            <a:r>
              <a:rPr lang="en-GB" sz="2000" dirty="0" err="1"/>
              <a:t>swoją</a:t>
            </a:r>
            <a:r>
              <a:rPr lang="en-GB" sz="2000" dirty="0"/>
              <a:t> </a:t>
            </a:r>
            <a:r>
              <a:rPr lang="en-GB" sz="2000" dirty="0" err="1"/>
              <a:t>opinią</a:t>
            </a:r>
            <a:r>
              <a:rPr lang="en-GB" sz="2000" dirty="0"/>
              <a:t>!).</a:t>
            </a:r>
            <a:endParaRPr sz="2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 txBox="1">
            <a:spLocks noGrp="1"/>
          </p:cNvSpPr>
          <p:nvPr>
            <p:ph type="title"/>
          </p:nvPr>
        </p:nvSpPr>
        <p:spPr>
          <a:xfrm>
            <a:off x="464100" y="202019"/>
            <a:ext cx="8368200" cy="72301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7. </a:t>
            </a:r>
            <a:r>
              <a:rPr lang="en-GB" dirty="0" err="1"/>
              <a:t>Obowiązkowe</a:t>
            </a:r>
            <a:r>
              <a:rPr lang="en-GB" dirty="0"/>
              <a:t> </a:t>
            </a:r>
            <a:r>
              <a:rPr lang="en-GB" dirty="0" err="1"/>
              <a:t>szkolenie</a:t>
            </a:r>
            <a:r>
              <a:rPr lang="en-GB" dirty="0"/>
              <a:t> BHP (on-line)</a:t>
            </a:r>
            <a:endParaRPr dirty="0"/>
          </a:p>
        </p:txBody>
      </p:sp>
      <p:sp>
        <p:nvSpPr>
          <p:cNvPr id="227" name="Google Shape;227;p40"/>
          <p:cNvSpPr txBox="1">
            <a:spLocks noGrp="1"/>
          </p:cNvSpPr>
          <p:nvPr>
            <p:ph type="body" idx="1"/>
          </p:nvPr>
        </p:nvSpPr>
        <p:spPr>
          <a:xfrm>
            <a:off x="387900" y="925033"/>
            <a:ext cx="8368200" cy="3974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dirty="0" err="1">
                <a:latin typeface="Calibri"/>
                <a:ea typeface="Calibri"/>
                <a:cs typeface="Calibri"/>
                <a:sym typeface="Calibri"/>
              </a:rPr>
              <a:t>Obowiązkowe</a:t>
            </a:r>
            <a:r>
              <a:rPr lang="en-GB" sz="19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latin typeface="Calibri"/>
                <a:ea typeface="Calibri"/>
                <a:cs typeface="Calibri"/>
                <a:sym typeface="Calibri"/>
              </a:rPr>
              <a:t>szkolenie</a:t>
            </a:r>
            <a:r>
              <a:rPr lang="en-GB" sz="1900" dirty="0">
                <a:latin typeface="Calibri"/>
                <a:ea typeface="Calibri"/>
                <a:cs typeface="Calibri"/>
                <a:sym typeface="Calibri"/>
              </a:rPr>
              <a:t> BHP </a:t>
            </a:r>
            <a:r>
              <a:rPr lang="en-GB" sz="1900" dirty="0" err="1">
                <a:latin typeface="Calibri"/>
                <a:ea typeface="Calibri"/>
                <a:cs typeface="Calibri"/>
                <a:sym typeface="Calibri"/>
              </a:rPr>
              <a:t>odbędzie</a:t>
            </a:r>
            <a:r>
              <a:rPr lang="en-GB" sz="19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sz="1900" dirty="0"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GB" sz="1900" dirty="0" err="1">
                <a:latin typeface="Calibri"/>
                <a:ea typeface="Calibri"/>
                <a:cs typeface="Calibri"/>
                <a:sym typeface="Calibri"/>
              </a:rPr>
              <a:t>formie</a:t>
            </a:r>
            <a:r>
              <a:rPr lang="en-GB" sz="1900" dirty="0">
                <a:latin typeface="Calibri"/>
                <a:ea typeface="Calibri"/>
                <a:cs typeface="Calibri"/>
                <a:sym typeface="Calibri"/>
              </a:rPr>
              <a:t> e-</a:t>
            </a:r>
            <a:r>
              <a:rPr lang="en-GB" sz="1900" dirty="0" err="1">
                <a:latin typeface="Calibri"/>
                <a:ea typeface="Calibri"/>
                <a:cs typeface="Calibri"/>
                <a:sym typeface="Calibri"/>
              </a:rPr>
              <a:t>learningu</a:t>
            </a:r>
            <a:r>
              <a:rPr lang="en-GB" sz="1900" dirty="0"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GB" sz="1900" dirty="0" err="1">
                <a:latin typeface="Calibri"/>
                <a:ea typeface="Calibri"/>
                <a:cs typeface="Calibri"/>
                <a:sym typeface="Calibri"/>
              </a:rPr>
              <a:t>terminie</a:t>
            </a:r>
            <a:r>
              <a:rPr lang="en-GB" sz="19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od 1</a:t>
            </a:r>
            <a:r>
              <a:rPr lang="pl-PL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 września </a:t>
            </a:r>
            <a:r>
              <a:rPr lang="en-GB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 3</a:t>
            </a:r>
            <a:r>
              <a:rPr lang="pl-PL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GB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października</a:t>
            </a:r>
            <a:r>
              <a:rPr lang="en-GB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202</a:t>
            </a:r>
            <a:r>
              <a:rPr lang="pl-PL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GB" sz="19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19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BRAK ZALICZENIA SZKOLENIA SKUTKUJE NIEZALICZENIEM PIERWSZEGO SEMESTRU STUDIÓW.</a:t>
            </a:r>
            <a:endParaRPr sz="19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Szkolenie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jest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dostępne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pod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adresem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n-GB" sz="1900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https://e-edu.cko.uni.wroc.pl</a:t>
            </a:r>
            <a:r>
              <a:rPr lang="pl-PL" sz="1900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pl-PL" sz="19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Klucz dostępu: BHP_2024/25PL</a:t>
            </a:r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Wszelkich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informacji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sprawie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szkolenia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udziela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Dział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Bezpieczeństwa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Higieny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Pracy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oraz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Ochrony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Przeciwpożarowej</a:t>
            </a:r>
            <a:r>
              <a:rPr lang="en-GB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– tel.: (71) 375-24-89.</a:t>
            </a:r>
            <a:endParaRPr lang="pl-PL" sz="19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-PL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Pomoc techniczna: </a:t>
            </a:r>
            <a:r>
              <a:rPr lang="pl-PL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cko@uwr.edu.pl</a:t>
            </a:r>
            <a:r>
              <a:rPr lang="pl-PL" sz="1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9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90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Oceny</a:t>
            </a:r>
            <a:r>
              <a:rPr lang="en-GB" sz="19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ze</a:t>
            </a:r>
            <a:r>
              <a:rPr lang="en-GB" sz="19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szkolenia</a:t>
            </a:r>
            <a:r>
              <a:rPr lang="en-GB" sz="19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BHP </a:t>
            </a:r>
            <a:r>
              <a:rPr lang="en-GB" sz="190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nie</a:t>
            </a:r>
            <a:r>
              <a:rPr lang="en-GB" sz="19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można</a:t>
            </a:r>
            <a:r>
              <a:rPr lang="en-GB" sz="19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90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przepisać</a:t>
            </a:r>
            <a:r>
              <a:rPr lang="en-GB" sz="19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8. The library</a:t>
            </a:r>
            <a:endParaRPr dirty="0"/>
          </a:p>
        </p:txBody>
      </p:sp>
      <p:sp>
        <p:nvSpPr>
          <p:cNvPr id="239" name="Google Shape;239;p4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GB" dirty="0"/>
              <a:t>The online library training is available at </a:t>
            </a:r>
            <a:endParaRPr lang="pl-PL" dirty="0"/>
          </a:p>
          <a:p>
            <a:pPr marL="0" lvl="0" indent="0">
              <a:buNone/>
            </a:pPr>
            <a:r>
              <a:rPr lang="en-GB" dirty="0">
                <a:hlinkClick r:id="rId3"/>
              </a:rPr>
              <a:t>https://e-edu.uwr.edu.pl/course/view.php?id=19041</a:t>
            </a:r>
            <a:endParaRPr lang="pl-PL" dirty="0"/>
          </a:p>
          <a:p>
            <a:pPr marL="0" lvl="0" indent="0">
              <a:buNone/>
            </a:pPr>
            <a:r>
              <a:rPr lang="en-GB" dirty="0"/>
              <a:t>from </a:t>
            </a:r>
            <a:r>
              <a:rPr lang="pl-PL" b="1" dirty="0">
                <a:solidFill>
                  <a:srgbClr val="FFFF00"/>
                </a:solidFill>
              </a:rPr>
              <a:t>14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pl-PL" b="1" dirty="0" err="1">
                <a:solidFill>
                  <a:srgbClr val="FFFF00"/>
                </a:solidFill>
              </a:rPr>
              <a:t>October</a:t>
            </a:r>
            <a:r>
              <a:rPr lang="en-GB" b="1" dirty="0">
                <a:solidFill>
                  <a:srgbClr val="FFFF00"/>
                </a:solidFill>
              </a:rPr>
              <a:t> until 1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November 202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dirty="0"/>
              <a:t>. The training is obligatory for all first year students.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to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to the </a:t>
            </a:r>
            <a:r>
              <a:rPr lang="pl-PL" dirty="0" err="1"/>
              <a:t>library</a:t>
            </a:r>
            <a:r>
              <a:rPr lang="pl-PL" dirty="0"/>
              <a:t> to </a:t>
            </a:r>
            <a:r>
              <a:rPr lang="pl-PL" dirty="0" err="1"/>
              <a:t>complete</a:t>
            </a:r>
            <a:r>
              <a:rPr lang="pl-PL" dirty="0"/>
              <a:t> the </a:t>
            </a:r>
            <a:r>
              <a:rPr lang="pl-PL" dirty="0" err="1"/>
              <a:t>training</a:t>
            </a:r>
            <a:r>
              <a:rPr lang="pl-PL" dirty="0"/>
              <a:t>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The information on how to use the library is also available at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500" u="sng" dirty="0">
                <a:solidFill>
                  <a:schemeClr val="hlink"/>
                </a:solidFill>
                <a:hlinkClick r:id="rId4"/>
              </a:rPr>
              <a:t>https://ifa.uwr.edu.pl/biblioteka/</a:t>
            </a:r>
            <a:r>
              <a:rPr lang="en-GB" sz="2500" dirty="0">
                <a:solidFill>
                  <a:schemeClr val="accent6"/>
                </a:solidFill>
              </a:rPr>
              <a:t> </a:t>
            </a:r>
            <a:endParaRPr sz="25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/>
              <a:t>9. The library training login instructions</a:t>
            </a:r>
            <a:endParaRPr sz="2300" dirty="0">
              <a:solidFill>
                <a:srgbClr val="FF0000"/>
              </a:solidFill>
            </a:endParaRPr>
          </a:p>
        </p:txBody>
      </p:sp>
      <p:sp>
        <p:nvSpPr>
          <p:cNvPr id="245" name="Google Shape;245;p4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>
              <a:buAutoNum type="arabicPeriod"/>
            </a:pPr>
            <a:r>
              <a:rPr lang="en-GB" sz="1700" dirty="0"/>
              <a:t>Go to the platform:</a:t>
            </a:r>
            <a:r>
              <a:rPr lang="pl-PL" sz="1700" dirty="0"/>
              <a:t> </a:t>
            </a:r>
            <a:r>
              <a:rPr lang="pl-PL" sz="1700" dirty="0">
                <a:solidFill>
                  <a:srgbClr val="FFFF00"/>
                </a:solidFill>
              </a:rPr>
              <a:t>https://e-edu.uwr.edu.pl/course/view.php?id=190412</a:t>
            </a:r>
            <a:endParaRPr lang="pl-PL" sz="1700" dirty="0"/>
          </a:p>
          <a:p>
            <a:pPr marL="342900" lvl="0">
              <a:buAutoNum type="arabicPeriod"/>
            </a:pPr>
            <a:r>
              <a:rPr lang="en-GB" sz="1700" dirty="0"/>
              <a:t>Sign up for the course using the access key: </a:t>
            </a:r>
            <a:r>
              <a:rPr lang="pl-PL" b="1" dirty="0"/>
              <a:t>SzkBibIFA24/25</a:t>
            </a:r>
            <a:endParaRPr lang="pl-PL" dirty="0"/>
          </a:p>
          <a:p>
            <a:pPr marL="342900" lvl="0">
              <a:buAutoNum type="arabicPeriod"/>
            </a:pPr>
            <a:r>
              <a:rPr lang="en-GB" sz="1700" dirty="0"/>
              <a:t>Read the materials and complete the test. </a:t>
            </a:r>
            <a:endParaRPr sz="1700" dirty="0"/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 startAt="4"/>
            </a:pPr>
            <a:r>
              <a:rPr lang="en-GB" sz="1700" dirty="0"/>
              <a:t>Check your result after completing the test.</a:t>
            </a:r>
            <a:endParaRPr lang="pl-PL" sz="17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700" dirty="0" err="1"/>
              <a:t>Please</a:t>
            </a:r>
            <a:r>
              <a:rPr lang="pl-PL" sz="1700" dirty="0"/>
              <a:t> do not </a:t>
            </a:r>
            <a:r>
              <a:rPr lang="pl-PL" sz="1700" dirty="0" err="1"/>
              <a:t>forget</a:t>
            </a:r>
            <a:r>
              <a:rPr lang="pl-PL" sz="1700" dirty="0"/>
              <a:t> to </a:t>
            </a:r>
            <a:r>
              <a:rPr lang="pl-PL" sz="1700" dirty="0" err="1"/>
              <a:t>sign</a:t>
            </a:r>
            <a:r>
              <a:rPr lang="pl-PL" sz="1700" dirty="0"/>
              <a:t> </a:t>
            </a:r>
            <a:r>
              <a:rPr lang="pl-PL" sz="1700" dirty="0" err="1"/>
              <a:t>up</a:t>
            </a:r>
            <a:r>
              <a:rPr lang="pl-PL" sz="1700" dirty="0"/>
              <a:t> to the </a:t>
            </a:r>
            <a:r>
              <a:rPr lang="pl-PL" sz="1700" dirty="0" err="1"/>
              <a:t>library</a:t>
            </a:r>
            <a:r>
              <a:rPr lang="pl-PL" sz="1700" dirty="0"/>
              <a:t>.</a:t>
            </a:r>
            <a:endParaRPr sz="1700" dirty="0"/>
          </a:p>
          <a:p>
            <a:pPr marL="0" lvl="0" indent="0">
              <a:buNone/>
            </a:pPr>
            <a:r>
              <a:rPr lang="en-GB" sz="1700" b="1" dirty="0"/>
              <a:t>You have time to complete the training </a:t>
            </a:r>
            <a:r>
              <a:rPr lang="en-GB" sz="1700" b="1" dirty="0">
                <a:solidFill>
                  <a:srgbClr val="FFFF00"/>
                </a:solidFill>
              </a:rPr>
              <a:t>from</a:t>
            </a:r>
            <a:r>
              <a:rPr lang="pl-PL" sz="1700" b="1" dirty="0"/>
              <a:t> </a:t>
            </a:r>
            <a:r>
              <a:rPr lang="pl-PL" sz="1600" b="1" dirty="0">
                <a:solidFill>
                  <a:srgbClr val="FFFF00"/>
                </a:solidFill>
              </a:rPr>
              <a:t>14</a:t>
            </a:r>
            <a:r>
              <a:rPr lang="en-GB" sz="1600" b="1" dirty="0" err="1">
                <a:solidFill>
                  <a:srgbClr val="FFFF00"/>
                </a:solidFill>
              </a:rPr>
              <a:t>th</a:t>
            </a:r>
            <a:r>
              <a:rPr lang="en-GB" sz="1600" b="1" dirty="0">
                <a:solidFill>
                  <a:srgbClr val="FFFF00"/>
                </a:solidFill>
              </a:rPr>
              <a:t> </a:t>
            </a:r>
            <a:r>
              <a:rPr lang="pl-PL" sz="1600" b="1" dirty="0" err="1">
                <a:solidFill>
                  <a:srgbClr val="FFFF00"/>
                </a:solidFill>
              </a:rPr>
              <a:t>October</a:t>
            </a:r>
            <a:r>
              <a:rPr lang="en-GB" sz="1600" b="1" dirty="0">
                <a:solidFill>
                  <a:srgbClr val="FFFF00"/>
                </a:solidFill>
              </a:rPr>
              <a:t> until 1</a:t>
            </a:r>
            <a:r>
              <a:rPr lang="pl-PL" sz="1600" b="1" dirty="0">
                <a:solidFill>
                  <a:srgbClr val="FFFF00"/>
                </a:solidFill>
              </a:rPr>
              <a:t>4</a:t>
            </a:r>
            <a:r>
              <a:rPr lang="en-GB" sz="1600" b="1" dirty="0" err="1">
                <a:solidFill>
                  <a:srgbClr val="FFFF00"/>
                </a:solidFill>
              </a:rPr>
              <a:t>th</a:t>
            </a:r>
            <a:r>
              <a:rPr lang="en-GB" sz="1600" b="1" dirty="0">
                <a:solidFill>
                  <a:srgbClr val="FFFF00"/>
                </a:solidFill>
              </a:rPr>
              <a:t> November 202</a:t>
            </a:r>
            <a:r>
              <a:rPr lang="pl-PL" sz="1600" b="1" dirty="0">
                <a:solidFill>
                  <a:srgbClr val="FFFF00"/>
                </a:solidFill>
              </a:rPr>
              <a:t>4</a:t>
            </a:r>
            <a:r>
              <a:rPr lang="en-GB" sz="1600" dirty="0"/>
              <a:t>.</a:t>
            </a:r>
            <a:endParaRPr sz="17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/>
              <a:t>If you have any questions about the library training please contact </a:t>
            </a:r>
            <a:r>
              <a:rPr lang="en-GB" sz="1700" dirty="0">
                <a:solidFill>
                  <a:srgbClr val="FFFF00"/>
                </a:solidFill>
              </a:rPr>
              <a:t>Ms </a:t>
            </a:r>
            <a:r>
              <a:rPr lang="en-GB" sz="1700" dirty="0" err="1">
                <a:solidFill>
                  <a:srgbClr val="FFFF00"/>
                </a:solidFill>
              </a:rPr>
              <a:t>Ewa</a:t>
            </a:r>
            <a:r>
              <a:rPr lang="en-GB" sz="1700" dirty="0">
                <a:solidFill>
                  <a:srgbClr val="FFFF00"/>
                </a:solidFill>
              </a:rPr>
              <a:t> </a:t>
            </a:r>
            <a:r>
              <a:rPr lang="en-GB" sz="1700" dirty="0" err="1">
                <a:solidFill>
                  <a:srgbClr val="FFFF00"/>
                </a:solidFill>
              </a:rPr>
              <a:t>Jangas</a:t>
            </a:r>
            <a:r>
              <a:rPr lang="en-GB" sz="1700" dirty="0"/>
              <a:t> at IFA’s library.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5449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10. About our website: </a:t>
            </a:r>
            <a:r>
              <a:rPr lang="en-GB" sz="27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https://</a:t>
            </a:r>
            <a:r>
              <a:rPr lang="en-GB" sz="2700" dirty="0" err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ifa.uwr.edu.pl</a:t>
            </a:r>
            <a:r>
              <a:rPr lang="en-GB" sz="27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endParaRPr sz="2700" dirty="0">
              <a:solidFill>
                <a:srgbClr val="FFFF00"/>
              </a:solidFill>
            </a:endParaRPr>
          </a:p>
        </p:txBody>
      </p:sp>
      <p:sp>
        <p:nvSpPr>
          <p:cNvPr id="257" name="Google Shape;257;p45"/>
          <p:cNvSpPr txBox="1">
            <a:spLocks noGrp="1"/>
          </p:cNvSpPr>
          <p:nvPr>
            <p:ph type="body" idx="1"/>
          </p:nvPr>
        </p:nvSpPr>
        <p:spPr>
          <a:xfrm>
            <a:off x="387900" y="1306550"/>
            <a:ext cx="8368200" cy="326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Wszystkie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najważniejsze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informacje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dydaktyczne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zamieszczone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są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stronie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Instytutu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https://ifa.uwr.edu.pl/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oraz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stronie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Wydziału</a:t>
            </a:r>
            <a:r>
              <a:rPr lang="pl-PL" dirty="0">
                <a:latin typeface="Calibri"/>
                <a:ea typeface="Calibri"/>
                <a:cs typeface="Calibri"/>
                <a:sym typeface="Calibri"/>
              </a:rPr>
              <a:t> Neofilologii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</a:t>
            </a:r>
            <a:r>
              <a:rPr lang="pl-PL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neofilologia.uwr.edu.pl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Między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innymi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regulamin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studiów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informacje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przepisywaniu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uznawaniu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ocen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zaliczeniu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semestru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z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deficytem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punktowym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reaktywacji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studia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dyplomowaniu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czy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organizacji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roku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akademickiego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. Na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stronie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IFA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oraz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stronie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Wydziału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znajdują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też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wzory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podań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Dziekana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(w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razie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latin typeface="Calibri"/>
                <a:ea typeface="Calibri"/>
                <a:cs typeface="Calibri"/>
                <a:sym typeface="Calibri"/>
              </a:rPr>
              <a:t>potrzeby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).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87900" y="170121"/>
            <a:ext cx="8368200" cy="97400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GB" dirty="0" err="1"/>
              <a:t>Wydział</a:t>
            </a:r>
            <a:r>
              <a:rPr lang="en-GB" dirty="0"/>
              <a:t> </a:t>
            </a:r>
            <a:r>
              <a:rPr lang="pl-PL" dirty="0"/>
              <a:t>Neofilologii</a:t>
            </a:r>
            <a:r>
              <a:rPr lang="en-GB" dirty="0"/>
              <a:t> (</a:t>
            </a:r>
            <a:r>
              <a:rPr lang="en-US" dirty="0"/>
              <a:t>Faculty of Languages, Literatures and Cultures</a:t>
            </a:r>
            <a:r>
              <a:rPr lang="en-GB" dirty="0"/>
              <a:t>)</a:t>
            </a:r>
            <a:endParaRPr dirty="0"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3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dr</a:t>
            </a:r>
            <a:r>
              <a:rPr lang="en-GB" dirty="0"/>
              <a:t> hab. </a:t>
            </a:r>
            <a:r>
              <a:rPr lang="pl-PL" dirty="0"/>
              <a:t>Justyna Ziarkowska</a:t>
            </a:r>
            <a:r>
              <a:rPr lang="en-GB" dirty="0"/>
              <a:t>, prof. U</a:t>
            </a:r>
            <a:r>
              <a:rPr lang="pl-PL" dirty="0" err="1"/>
              <a:t>Wr</a:t>
            </a:r>
            <a:r>
              <a:rPr lang="en-GB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p.o.</a:t>
            </a:r>
            <a:r>
              <a:rPr lang="en-GB" dirty="0"/>
              <a:t> </a:t>
            </a:r>
            <a:r>
              <a:rPr lang="en-GB" dirty="0" err="1"/>
              <a:t>Dziekana</a:t>
            </a:r>
            <a:r>
              <a:rPr lang="en-GB" dirty="0"/>
              <a:t> </a:t>
            </a:r>
            <a:r>
              <a:rPr lang="en-GB" dirty="0" err="1"/>
              <a:t>Wydziału</a:t>
            </a:r>
            <a:r>
              <a:rPr lang="en-GB" dirty="0"/>
              <a:t> </a:t>
            </a:r>
            <a:r>
              <a:rPr lang="en-GB" dirty="0" err="1"/>
              <a:t>Filologicznego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err="1"/>
              <a:t>Acting</a:t>
            </a:r>
            <a:r>
              <a:rPr lang="en-GB" dirty="0"/>
              <a:t> Dean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d</a:t>
            </a:r>
            <a:r>
              <a:rPr lang="en-US" dirty="0"/>
              <a:t>r hab. Mateusz </a:t>
            </a:r>
            <a:r>
              <a:rPr lang="en-US" dirty="0" err="1"/>
              <a:t>Świetlicki</a:t>
            </a:r>
            <a:endParaRPr lang="en-US" dirty="0"/>
          </a:p>
          <a:p>
            <a:pPr marL="0" indent="0">
              <a:buNone/>
            </a:pP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p.o.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prodziekana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ds. 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studenckich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dydaktyki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niestacjonarnej</a:t>
            </a:r>
            <a:endParaRPr lang="en-GB" i="0" u="none" strike="noStrike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en-US" dirty="0"/>
              <a:t>Acting Vice-Dean for Student Affairs and Extramural Teaching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(scholarships, social issues)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6"/>
          <p:cNvSpPr txBox="1">
            <a:spLocks noGrp="1"/>
          </p:cNvSpPr>
          <p:nvPr>
            <p:ph type="title"/>
          </p:nvPr>
        </p:nvSpPr>
        <p:spPr>
          <a:xfrm>
            <a:off x="387900" y="615781"/>
            <a:ext cx="8368200" cy="7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11. Log in to your university e-mail account</a:t>
            </a:r>
            <a:endParaRPr dirty="0"/>
          </a:p>
        </p:txBody>
      </p:sp>
      <p:sp>
        <p:nvSpPr>
          <p:cNvPr id="263" name="Google Shape;263;p46"/>
          <p:cNvSpPr txBox="1">
            <a:spLocks noGrp="1"/>
          </p:cNvSpPr>
          <p:nvPr>
            <p:ph type="body" idx="1"/>
          </p:nvPr>
        </p:nvSpPr>
        <p:spPr>
          <a:xfrm>
            <a:off x="387900" y="1768900"/>
            <a:ext cx="8368200" cy="27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 err="1"/>
              <a:t>Każdy</a:t>
            </a:r>
            <a:r>
              <a:rPr lang="en-GB" sz="2000" dirty="0"/>
              <a:t> student </a:t>
            </a:r>
            <a:r>
              <a:rPr lang="en-GB" sz="2000" dirty="0" err="1"/>
              <a:t>otrzymuje</a:t>
            </a:r>
            <a:r>
              <a:rPr lang="en-GB" sz="2000" dirty="0"/>
              <a:t> </a:t>
            </a:r>
            <a:r>
              <a:rPr lang="en-GB" sz="2000" dirty="0" err="1"/>
              <a:t>dostęp</a:t>
            </a:r>
            <a:r>
              <a:rPr lang="en-GB" sz="2000" dirty="0"/>
              <a:t> do </a:t>
            </a:r>
            <a:r>
              <a:rPr lang="en-GB" sz="2000" dirty="0" err="1"/>
              <a:t>konta</a:t>
            </a:r>
            <a:r>
              <a:rPr lang="en-GB" sz="2000" dirty="0"/>
              <a:t> </a:t>
            </a:r>
            <a:r>
              <a:rPr lang="en-GB" sz="2000" dirty="0" err="1"/>
              <a:t>pocztowego</a:t>
            </a:r>
            <a:r>
              <a:rPr lang="en-GB" sz="2000" dirty="0"/>
              <a:t> w </a:t>
            </a:r>
            <a:r>
              <a:rPr lang="en-GB" sz="2000" dirty="0" err="1"/>
              <a:t>domenie</a:t>
            </a:r>
            <a:r>
              <a:rPr lang="en-GB" sz="2000" dirty="0"/>
              <a:t> </a:t>
            </a:r>
            <a:r>
              <a:rPr lang="en-GB" sz="2000" dirty="0" err="1"/>
              <a:t>uwr.edu</a:t>
            </a:r>
            <a:r>
              <a:rPr lang="en-GB" sz="2000" dirty="0"/>
              <a:t> pl </a:t>
            </a:r>
            <a:r>
              <a:rPr lang="en-GB" sz="2000" dirty="0" err="1"/>
              <a:t>oraz</a:t>
            </a:r>
            <a:r>
              <a:rPr lang="en-GB" sz="2000" dirty="0"/>
              <a:t> </a:t>
            </a:r>
            <a:r>
              <a:rPr lang="en-GB" sz="2000" dirty="0" err="1"/>
              <a:t>usług</a:t>
            </a:r>
            <a:r>
              <a:rPr lang="en-GB" sz="2000" dirty="0"/>
              <a:t> office 365. </a:t>
            </a:r>
            <a:r>
              <a:rPr lang="en-GB" sz="2000" dirty="0" err="1"/>
              <a:t>Logowanie</a:t>
            </a:r>
            <a:r>
              <a:rPr lang="en-GB" sz="2000" dirty="0"/>
              <a:t> do </a:t>
            </a:r>
            <a:r>
              <a:rPr lang="en-GB" sz="2000" dirty="0" err="1"/>
              <a:t>usług</a:t>
            </a:r>
            <a:r>
              <a:rPr lang="en-GB" sz="2000" dirty="0"/>
              <a:t> </a:t>
            </a:r>
            <a:r>
              <a:rPr lang="en-GB" sz="2000" dirty="0" err="1"/>
              <a:t>odbywa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za </a:t>
            </a:r>
            <a:r>
              <a:rPr lang="en-GB" sz="2000" dirty="0" err="1"/>
              <a:t>pomocą</a:t>
            </a:r>
            <a:r>
              <a:rPr lang="en-GB" sz="2000" dirty="0"/>
              <a:t> </a:t>
            </a:r>
            <a:r>
              <a:rPr lang="en-GB" sz="2000" dirty="0" err="1"/>
              <a:t>loginu</a:t>
            </a:r>
            <a:r>
              <a:rPr lang="en-GB" sz="2000" dirty="0"/>
              <a:t> </a:t>
            </a:r>
            <a:r>
              <a:rPr lang="en-GB" sz="2000" u="sng" dirty="0">
                <a:solidFill>
                  <a:schemeClr val="hlink"/>
                </a:solidFill>
                <a:hlinkClick r:id="rId3"/>
              </a:rPr>
              <a:t>nr_albumu@uwr.edu.pl</a:t>
            </a:r>
            <a:r>
              <a:rPr lang="en-GB" sz="2000" dirty="0"/>
              <a:t> </a:t>
            </a:r>
            <a:r>
              <a:rPr lang="en-GB" sz="2000" dirty="0" err="1"/>
              <a:t>Instrukcja</a:t>
            </a:r>
            <a:r>
              <a:rPr lang="en-GB" sz="2000" dirty="0"/>
              <a:t> </a:t>
            </a:r>
            <a:r>
              <a:rPr lang="en-GB" sz="2000" dirty="0" err="1"/>
              <a:t>logowania</a:t>
            </a:r>
            <a:r>
              <a:rPr lang="en-GB" sz="2000" dirty="0"/>
              <a:t> </a:t>
            </a:r>
            <a:r>
              <a:rPr lang="en-GB" sz="2000" dirty="0" err="1"/>
              <a:t>oraz</a:t>
            </a:r>
            <a:r>
              <a:rPr lang="en-GB" sz="2000" dirty="0"/>
              <a:t> </a:t>
            </a:r>
            <a:r>
              <a:rPr lang="en-GB" sz="2000" dirty="0" err="1"/>
              <a:t>resetowania</a:t>
            </a:r>
            <a:r>
              <a:rPr lang="en-GB" sz="2000" dirty="0"/>
              <a:t> </a:t>
            </a:r>
            <a:r>
              <a:rPr lang="en-GB" sz="2000" dirty="0" err="1"/>
              <a:t>czy</a:t>
            </a:r>
            <a:r>
              <a:rPr lang="en-GB" sz="2000" dirty="0"/>
              <a:t> </a:t>
            </a:r>
            <a:r>
              <a:rPr lang="en-GB" sz="2000" dirty="0" err="1"/>
              <a:t>zmiany</a:t>
            </a:r>
            <a:r>
              <a:rPr lang="en-GB" sz="2000" dirty="0"/>
              <a:t> </a:t>
            </a:r>
            <a:r>
              <a:rPr lang="en-GB" sz="2000" dirty="0" err="1"/>
              <a:t>hasła</a:t>
            </a:r>
            <a:r>
              <a:rPr lang="en-GB" sz="2000" dirty="0"/>
              <a:t> </a:t>
            </a:r>
            <a:r>
              <a:rPr lang="en-GB" sz="2000" dirty="0" err="1"/>
              <a:t>znajduje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u="sng" dirty="0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https://portal.uwr.edu.pl</a:t>
            </a:r>
            <a:r>
              <a:rPr lang="en-GB" sz="2000" dirty="0"/>
              <a:t> . </a:t>
            </a:r>
            <a:r>
              <a:rPr lang="en-GB" sz="2000" dirty="0" err="1"/>
              <a:t>Prosimy</a:t>
            </a:r>
            <a:r>
              <a:rPr lang="en-GB" sz="2000" dirty="0"/>
              <a:t> o </a:t>
            </a:r>
            <a:r>
              <a:rPr lang="en-GB" sz="2000" dirty="0" err="1"/>
              <a:t>regularne</a:t>
            </a:r>
            <a:r>
              <a:rPr lang="en-GB" sz="2000" dirty="0"/>
              <a:t> </a:t>
            </a:r>
            <a:r>
              <a:rPr lang="en-GB" sz="2000" dirty="0" err="1"/>
              <a:t>sprawdzanie</a:t>
            </a:r>
            <a:r>
              <a:rPr lang="en-GB" sz="2000" dirty="0"/>
              <a:t> </a:t>
            </a:r>
            <a:r>
              <a:rPr lang="en-GB" sz="2000" dirty="0" err="1"/>
              <a:t>swoich</a:t>
            </a:r>
            <a:r>
              <a:rPr lang="en-GB" sz="2000" dirty="0"/>
              <a:t> </a:t>
            </a:r>
            <a:r>
              <a:rPr lang="en-GB" sz="2000" dirty="0" err="1"/>
              <a:t>kont</a:t>
            </a:r>
            <a:r>
              <a:rPr lang="en-GB" sz="2000" dirty="0"/>
              <a:t>, </a:t>
            </a:r>
            <a:r>
              <a:rPr lang="en-GB" sz="2000" dirty="0" err="1"/>
              <a:t>gdyż</a:t>
            </a:r>
            <a:r>
              <a:rPr lang="en-GB" sz="2000" dirty="0"/>
              <a:t> </a:t>
            </a:r>
            <a:r>
              <a:rPr lang="en-GB" sz="2000" dirty="0" err="1"/>
              <a:t>prowadzący</a:t>
            </a:r>
            <a:r>
              <a:rPr lang="en-GB" sz="2000" dirty="0"/>
              <a:t> </a:t>
            </a:r>
            <a:r>
              <a:rPr lang="en-GB" sz="2000" dirty="0" err="1"/>
              <a:t>zajęcia</a:t>
            </a:r>
            <a:r>
              <a:rPr lang="en-GB" sz="2000" dirty="0"/>
              <a:t> </a:t>
            </a:r>
            <a:r>
              <a:rPr lang="en-GB" sz="2000" dirty="0" err="1"/>
              <a:t>mogą</a:t>
            </a:r>
            <a:r>
              <a:rPr lang="en-GB" sz="2000" dirty="0"/>
              <a:t> </a:t>
            </a:r>
            <a:r>
              <a:rPr lang="en-GB" sz="2000" dirty="0" err="1"/>
              <a:t>wysyłać</a:t>
            </a:r>
            <a:r>
              <a:rPr lang="en-GB" sz="2000" dirty="0"/>
              <a:t> </a:t>
            </a:r>
            <a:r>
              <a:rPr lang="en-GB" sz="2000" dirty="0" err="1"/>
              <a:t>Państwu</a:t>
            </a:r>
            <a:r>
              <a:rPr lang="en-GB" sz="2000" dirty="0"/>
              <a:t> </a:t>
            </a:r>
            <a:r>
              <a:rPr lang="en-GB" sz="2000" dirty="0" err="1"/>
              <a:t>wiadomości</a:t>
            </a:r>
            <a:r>
              <a:rPr lang="en-GB" sz="2000" dirty="0"/>
              <a:t> </a:t>
            </a:r>
            <a:r>
              <a:rPr lang="en-GB" sz="2000" dirty="0" err="1"/>
              <a:t>oraz</a:t>
            </a:r>
            <a:r>
              <a:rPr lang="en-GB" sz="2000" dirty="0"/>
              <a:t> </a:t>
            </a:r>
            <a:r>
              <a:rPr lang="en-GB" sz="2000" dirty="0" err="1"/>
              <a:t>materiały</a:t>
            </a:r>
            <a:r>
              <a:rPr lang="en-GB" sz="2000" dirty="0"/>
              <a:t> do </a:t>
            </a:r>
            <a:r>
              <a:rPr lang="en-GB" sz="2000" dirty="0" err="1"/>
              <a:t>zajęć</a:t>
            </a:r>
            <a:r>
              <a:rPr lang="en-GB" sz="2000" dirty="0"/>
              <a:t> </a:t>
            </a:r>
            <a:r>
              <a:rPr lang="en-GB" sz="2000" dirty="0" err="1"/>
              <a:t>tylko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te</a:t>
            </a:r>
            <a:r>
              <a:rPr lang="en-GB" sz="2000" dirty="0"/>
              <a:t> </a:t>
            </a:r>
            <a:r>
              <a:rPr lang="en-GB" sz="2000" dirty="0" err="1"/>
              <a:t>konta</a:t>
            </a:r>
            <a:r>
              <a:rPr lang="en-GB" sz="2000" dirty="0"/>
              <a:t>. </a:t>
            </a:r>
            <a:endParaRPr sz="2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7"/>
          <p:cNvSpPr txBox="1">
            <a:spLocks noGrp="1"/>
          </p:cNvSpPr>
          <p:nvPr>
            <p:ph type="title"/>
          </p:nvPr>
        </p:nvSpPr>
        <p:spPr>
          <a:xfrm>
            <a:off x="387900" y="225113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12. </a:t>
            </a:r>
            <a:r>
              <a:rPr lang="en-GB" dirty="0" err="1"/>
              <a:t>Wykłady</a:t>
            </a:r>
            <a:r>
              <a:rPr lang="en-GB" dirty="0"/>
              <a:t>/</a:t>
            </a:r>
            <a:r>
              <a:rPr lang="en-GB" dirty="0" err="1"/>
              <a:t>zajęcia</a:t>
            </a:r>
            <a:r>
              <a:rPr lang="en-GB" dirty="0"/>
              <a:t> w </a:t>
            </a:r>
            <a:r>
              <a:rPr lang="en-GB" dirty="0" err="1"/>
              <a:t>formie</a:t>
            </a:r>
            <a:r>
              <a:rPr lang="en-GB" dirty="0"/>
              <a:t> </a:t>
            </a:r>
            <a:r>
              <a:rPr lang="en-GB" dirty="0" err="1"/>
              <a:t>zdalnej</a:t>
            </a:r>
            <a:endParaRPr dirty="0"/>
          </a:p>
        </p:txBody>
      </p:sp>
      <p:sp>
        <p:nvSpPr>
          <p:cNvPr id="269" name="Google Shape;269;p47"/>
          <p:cNvSpPr txBox="1">
            <a:spLocks noGrp="1"/>
          </p:cNvSpPr>
          <p:nvPr>
            <p:ph type="body" idx="1"/>
          </p:nvPr>
        </p:nvSpPr>
        <p:spPr>
          <a:xfrm>
            <a:off x="505775" y="1083107"/>
            <a:ext cx="8368200" cy="35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 </a:t>
            </a:r>
            <a:r>
              <a:rPr lang="en-GB" dirty="0" err="1"/>
              <a:t>semestrze</a:t>
            </a:r>
            <a:r>
              <a:rPr lang="en-GB" dirty="0"/>
              <a:t> </a:t>
            </a:r>
            <a:r>
              <a:rPr lang="en-GB" dirty="0" err="1"/>
              <a:t>zimowym</a:t>
            </a:r>
            <a:r>
              <a:rPr lang="en-GB" dirty="0"/>
              <a:t> 202</a:t>
            </a:r>
            <a:r>
              <a:rPr lang="pl-PL" dirty="0"/>
              <a:t>4</a:t>
            </a:r>
            <a:r>
              <a:rPr lang="en-GB" dirty="0"/>
              <a:t>/2</a:t>
            </a:r>
            <a:r>
              <a:rPr lang="pl-PL" dirty="0"/>
              <a:t>5</a:t>
            </a:r>
            <a:r>
              <a:rPr lang="en-GB" dirty="0"/>
              <a:t> </a:t>
            </a:r>
            <a:r>
              <a:rPr lang="en-GB" dirty="0" err="1"/>
              <a:t>wybrane</a:t>
            </a:r>
            <a:r>
              <a:rPr lang="en-GB" dirty="0"/>
              <a:t> </a:t>
            </a:r>
            <a:r>
              <a:rPr lang="en-GB" dirty="0" err="1"/>
              <a:t>wykłady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zajęcia</a:t>
            </a:r>
            <a:r>
              <a:rPr lang="en-GB" dirty="0"/>
              <a:t> </a:t>
            </a:r>
            <a:r>
              <a:rPr lang="en-GB" dirty="0" err="1"/>
              <a:t>będą</a:t>
            </a:r>
            <a:r>
              <a:rPr lang="en-GB" dirty="0"/>
              <a:t> </a:t>
            </a:r>
            <a:r>
              <a:rPr lang="en-GB" dirty="0" err="1"/>
              <a:t>prowadzone</a:t>
            </a:r>
            <a:r>
              <a:rPr lang="en-GB" dirty="0"/>
              <a:t> </a:t>
            </a:r>
            <a:r>
              <a:rPr lang="en-GB" dirty="0" err="1"/>
              <a:t>zdalnie</a:t>
            </a:r>
            <a:r>
              <a:rPr lang="en-GB" dirty="0"/>
              <a:t> </a:t>
            </a:r>
            <a:r>
              <a:rPr lang="en-GB" dirty="0" err="1"/>
              <a:t>przy</a:t>
            </a:r>
            <a:r>
              <a:rPr lang="en-GB" dirty="0"/>
              <a:t> </a:t>
            </a:r>
            <a:r>
              <a:rPr lang="en-GB" dirty="0" err="1"/>
              <a:t>użyciu</a:t>
            </a:r>
            <a:r>
              <a:rPr lang="en-GB" dirty="0"/>
              <a:t> </a:t>
            </a:r>
            <a:r>
              <a:rPr lang="en-GB" dirty="0" err="1"/>
              <a:t>aplikacji</a:t>
            </a:r>
            <a:r>
              <a:rPr lang="en-GB" dirty="0"/>
              <a:t> Microsoft TEAMS. </a:t>
            </a:r>
            <a:r>
              <a:rPr lang="en-GB" dirty="0" err="1"/>
              <a:t>Należy</a:t>
            </a:r>
            <a:r>
              <a:rPr lang="en-GB" dirty="0"/>
              <a:t> </a:t>
            </a:r>
            <a:r>
              <a:rPr lang="en-GB" dirty="0" err="1"/>
              <a:t>ściągnąć</a:t>
            </a:r>
            <a:r>
              <a:rPr lang="en-GB" dirty="0"/>
              <a:t> </a:t>
            </a:r>
            <a:r>
              <a:rPr lang="en-GB" dirty="0" err="1"/>
              <a:t>aplikację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swoje</a:t>
            </a:r>
            <a:r>
              <a:rPr lang="en-GB" dirty="0"/>
              <a:t> </a:t>
            </a:r>
            <a:r>
              <a:rPr lang="en-GB" dirty="0" err="1"/>
              <a:t>urządzenie</a:t>
            </a:r>
            <a:r>
              <a:rPr lang="en-GB" dirty="0"/>
              <a:t> </a:t>
            </a:r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strony</a:t>
            </a:r>
            <a:r>
              <a:rPr lang="en-GB" dirty="0"/>
              <a:t> Microsoft: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 dirty="0">
                <a:solidFill>
                  <a:schemeClr val="hlink"/>
                </a:solidFill>
                <a:hlinkClick r:id="rId3"/>
              </a:rPr>
              <a:t>https://www.microsoft.com/pl-pl/microsoft-365/microsoft-teams/download-app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Do MS TEAMS </a:t>
            </a:r>
            <a:r>
              <a:rPr lang="en-GB" dirty="0" err="1"/>
              <a:t>należy</a:t>
            </a:r>
            <a:r>
              <a:rPr lang="en-GB" dirty="0"/>
              <a:t> </a:t>
            </a:r>
            <a:r>
              <a:rPr lang="en-GB" dirty="0" err="1"/>
              <a:t>się</a:t>
            </a:r>
            <a:r>
              <a:rPr lang="en-GB" dirty="0"/>
              <a:t> </a:t>
            </a:r>
            <a:r>
              <a:rPr lang="en-GB" dirty="0" err="1"/>
              <a:t>zalogować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jak</a:t>
            </a:r>
            <a:r>
              <a:rPr lang="en-GB" dirty="0"/>
              <a:t> do </a:t>
            </a:r>
            <a:r>
              <a:rPr lang="en-GB" dirty="0" err="1"/>
              <a:t>poczty</a:t>
            </a:r>
            <a:r>
              <a:rPr lang="en-GB" dirty="0"/>
              <a:t> w </a:t>
            </a:r>
            <a:r>
              <a:rPr lang="en-GB" dirty="0" err="1"/>
              <a:t>domenie</a:t>
            </a:r>
            <a:r>
              <a:rPr lang="en-GB" dirty="0"/>
              <a:t> uwr.edu.pl (</a:t>
            </a:r>
            <a:r>
              <a:rPr lang="en-GB" dirty="0" err="1"/>
              <a:t>przy</a:t>
            </a:r>
            <a:r>
              <a:rPr lang="en-GB" dirty="0"/>
              <a:t> </a:t>
            </a:r>
            <a:r>
              <a:rPr lang="en-GB" dirty="0" err="1"/>
              <a:t>użyciu</a:t>
            </a:r>
            <a:r>
              <a:rPr lang="en-GB" dirty="0"/>
              <a:t> </a:t>
            </a:r>
            <a:r>
              <a:rPr lang="en-GB" dirty="0" err="1"/>
              <a:t>tego</a:t>
            </a:r>
            <a:r>
              <a:rPr lang="en-GB" dirty="0"/>
              <a:t> </a:t>
            </a:r>
            <a:r>
              <a:rPr lang="en-GB" dirty="0" err="1"/>
              <a:t>samego</a:t>
            </a:r>
            <a:r>
              <a:rPr lang="en-GB" dirty="0"/>
              <a:t> </a:t>
            </a:r>
            <a:r>
              <a:rPr lang="en-GB" dirty="0" err="1"/>
              <a:t>loginu</a:t>
            </a:r>
            <a:r>
              <a:rPr lang="en-GB" dirty="0"/>
              <a:t> (nr_ablumu@uwr.edu.pl)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hasła</a:t>
            </a:r>
            <a:r>
              <a:rPr lang="en-GB" dirty="0"/>
              <a:t>).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/>
              <a:t>Na </a:t>
            </a:r>
            <a:r>
              <a:rPr lang="en-GB" dirty="0" err="1"/>
              <a:t>Państwa</a:t>
            </a:r>
            <a:r>
              <a:rPr lang="en-GB" dirty="0"/>
              <a:t> </a:t>
            </a:r>
            <a:r>
              <a:rPr lang="en-GB" dirty="0" err="1"/>
              <a:t>uniwersyteckie</a:t>
            </a:r>
            <a:r>
              <a:rPr lang="en-GB" dirty="0"/>
              <a:t> </a:t>
            </a:r>
            <a:r>
              <a:rPr lang="en-GB" dirty="0" err="1"/>
              <a:t>adresy</a:t>
            </a:r>
            <a:r>
              <a:rPr lang="en-GB" dirty="0"/>
              <a:t> </a:t>
            </a:r>
            <a:r>
              <a:rPr lang="en-GB" dirty="0" err="1"/>
              <a:t>mailowe</a:t>
            </a:r>
            <a:r>
              <a:rPr lang="en-GB" dirty="0"/>
              <a:t> </a:t>
            </a:r>
            <a:r>
              <a:rPr lang="en-GB" dirty="0" err="1"/>
              <a:t>Prowadzący</a:t>
            </a:r>
            <a:r>
              <a:rPr lang="en-GB" dirty="0"/>
              <a:t> </a:t>
            </a:r>
            <a:r>
              <a:rPr lang="en-GB" dirty="0" err="1"/>
              <a:t>zajęcia</a:t>
            </a:r>
            <a:r>
              <a:rPr lang="en-GB" dirty="0"/>
              <a:t> </a:t>
            </a:r>
            <a:r>
              <a:rPr lang="en-GB" dirty="0" err="1"/>
              <a:t>prześlą</a:t>
            </a:r>
            <a:r>
              <a:rPr lang="en-GB" dirty="0"/>
              <a:t> </a:t>
            </a:r>
            <a:r>
              <a:rPr lang="en-GB" dirty="0" err="1"/>
              <a:t>informacje</a:t>
            </a:r>
            <a:r>
              <a:rPr lang="en-GB" dirty="0"/>
              <a:t> dot. </a:t>
            </a:r>
            <a:r>
              <a:rPr lang="en-GB" dirty="0" err="1"/>
              <a:t>prowadzenia</a:t>
            </a:r>
            <a:r>
              <a:rPr lang="en-GB" dirty="0"/>
              <a:t> </a:t>
            </a:r>
            <a:r>
              <a:rPr lang="en-GB" dirty="0" err="1"/>
              <a:t>zajęć</a:t>
            </a:r>
            <a:r>
              <a:rPr lang="en-GB" dirty="0"/>
              <a:t>. </a:t>
            </a:r>
            <a:r>
              <a:rPr lang="en-GB" dirty="0" err="1"/>
              <a:t>Utworzone</a:t>
            </a:r>
            <a:r>
              <a:rPr lang="en-GB" dirty="0"/>
              <a:t> </a:t>
            </a:r>
            <a:r>
              <a:rPr lang="en-GB" dirty="0" err="1"/>
              <a:t>grupy</a:t>
            </a:r>
            <a:r>
              <a:rPr lang="en-GB" dirty="0"/>
              <a:t> </a:t>
            </a:r>
            <a:r>
              <a:rPr lang="en-GB" dirty="0" err="1"/>
              <a:t>zajęciowe</a:t>
            </a:r>
            <a:r>
              <a:rPr lang="en-GB" dirty="0"/>
              <a:t> </a:t>
            </a:r>
            <a:r>
              <a:rPr lang="en-GB" dirty="0" err="1"/>
              <a:t>zobaczycie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swoich</a:t>
            </a:r>
            <a:r>
              <a:rPr lang="en-GB" dirty="0"/>
              <a:t> </a:t>
            </a:r>
            <a:r>
              <a:rPr lang="en-GB" dirty="0" err="1"/>
              <a:t>kontach</a:t>
            </a:r>
            <a:r>
              <a:rPr lang="en-GB" dirty="0"/>
              <a:t> w TEAMS.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9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Dziękuję</a:t>
            </a:r>
            <a:r>
              <a:rPr lang="en-GB" dirty="0"/>
              <a:t> za </a:t>
            </a:r>
            <a:r>
              <a:rPr lang="en-GB"/>
              <a:t>uwagę!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Dziekanat</a:t>
            </a:r>
            <a:endParaRPr dirty="0"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387900" y="1307250"/>
            <a:ext cx="8368200" cy="32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pl-PL" dirty="0"/>
              <a:t>ul. św. Jadwigi 3/4 </a:t>
            </a:r>
            <a:br>
              <a:rPr lang="pl-PL" dirty="0"/>
            </a:br>
            <a:r>
              <a:rPr lang="pl-PL" dirty="0"/>
              <a:t>50-266 Wrocław </a:t>
            </a:r>
            <a:br>
              <a:rPr lang="pl-PL" dirty="0"/>
            </a:br>
            <a:r>
              <a:rPr lang="pl-PL" dirty="0"/>
              <a:t>2nd </a:t>
            </a:r>
            <a:r>
              <a:rPr lang="pl-PL" dirty="0" err="1"/>
              <a:t>floor</a:t>
            </a:r>
            <a:r>
              <a:rPr lang="pl-PL" dirty="0"/>
              <a:t>, </a:t>
            </a:r>
            <a:r>
              <a:rPr lang="pl-PL" dirty="0" err="1"/>
              <a:t>rooms</a:t>
            </a:r>
            <a:r>
              <a:rPr lang="pl-PL" dirty="0"/>
              <a:t> 201-203 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/>
              <a:t>osoba do kontaktu: Magdalena Turowska, MA</a:t>
            </a:r>
            <a:endParaRPr lang="en-GB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tel. +48 71 375 21 51 (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poniedziałek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–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piątek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 </a:t>
            </a:r>
            <a:br>
              <a:rPr lang="en-GB" sz="16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tel. +48 71 375 24 41 (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soboty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zjazdowe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br>
              <a:rPr lang="en-GB" sz="16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e-mail: 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magdalena.turowska@uwr.edu.pl</a:t>
            </a:r>
            <a:br>
              <a:rPr lang="en-GB" sz="16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pok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201, II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piętro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ul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św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Jadwigi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3/4)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/>
              <a:t>(</a:t>
            </a:r>
            <a:r>
              <a:rPr lang="en-GB" sz="1600" dirty="0" err="1"/>
              <a:t>legitymacje</a:t>
            </a:r>
            <a:r>
              <a:rPr lang="en-GB" sz="1600" dirty="0"/>
              <a:t>, </a:t>
            </a:r>
            <a:r>
              <a:rPr lang="en-GB" sz="1600" dirty="0" err="1"/>
              <a:t>umowy</a:t>
            </a:r>
            <a:r>
              <a:rPr lang="en-GB" sz="1600" dirty="0"/>
              <a:t>, </a:t>
            </a:r>
            <a:r>
              <a:rPr lang="en-GB" sz="1600" dirty="0" err="1"/>
              <a:t>płatności</a:t>
            </a:r>
            <a:r>
              <a:rPr lang="en-GB" sz="1600" dirty="0"/>
              <a:t>, </a:t>
            </a:r>
            <a:r>
              <a:rPr lang="en-GB" sz="1600" dirty="0" err="1"/>
              <a:t>podania</a:t>
            </a:r>
            <a:r>
              <a:rPr lang="en-GB" sz="1600" dirty="0"/>
              <a:t> do </a:t>
            </a:r>
            <a:r>
              <a:rPr lang="en-GB" sz="1600" dirty="0" err="1"/>
              <a:t>Dziekana</a:t>
            </a:r>
            <a:r>
              <a:rPr lang="en-GB" sz="1600" dirty="0"/>
              <a:t>, </a:t>
            </a:r>
            <a:r>
              <a:rPr lang="en-GB" sz="1600" dirty="0" err="1"/>
              <a:t>dyplomy</a:t>
            </a:r>
            <a:r>
              <a:rPr lang="en-GB" sz="1600" dirty="0"/>
              <a:t>)</a:t>
            </a:r>
            <a:endParaRPr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Dziekanat</a:t>
            </a:r>
            <a:r>
              <a:rPr lang="en-GB" dirty="0"/>
              <a:t>: </a:t>
            </a:r>
            <a:r>
              <a:rPr lang="en-GB" dirty="0" err="1"/>
              <a:t>godziny</a:t>
            </a:r>
            <a:r>
              <a:rPr lang="en-GB" dirty="0"/>
              <a:t> </a:t>
            </a:r>
            <a:r>
              <a:rPr lang="en-GB" dirty="0" err="1"/>
              <a:t>otwarcia</a:t>
            </a:r>
            <a:endParaRPr dirty="0"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2978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Poniedziałek</a:t>
            </a:r>
            <a:r>
              <a:rPr lang="en-GB" dirty="0"/>
              <a:t> 10:00-14:00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Wtorek</a:t>
            </a:r>
            <a:r>
              <a:rPr lang="en-GB" dirty="0"/>
              <a:t> 10:00-14:00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Środa</a:t>
            </a:r>
            <a:r>
              <a:rPr lang="en-GB" dirty="0"/>
              <a:t> </a:t>
            </a:r>
            <a:r>
              <a:rPr lang="en-GB" dirty="0" err="1"/>
              <a:t>zamkniete</a:t>
            </a:r>
            <a:endParaRPr dirty="0">
              <a:solidFill>
                <a:srgbClr val="FFFF00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Czwartek</a:t>
            </a:r>
            <a:r>
              <a:rPr lang="en-GB" dirty="0"/>
              <a:t> 1</a:t>
            </a:r>
            <a:r>
              <a:rPr lang="pl-PL" dirty="0"/>
              <a:t>2</a:t>
            </a:r>
            <a:r>
              <a:rPr lang="en-GB" dirty="0"/>
              <a:t>:00-15:</a:t>
            </a:r>
            <a:r>
              <a:rPr lang="pl-PL" dirty="0"/>
              <a:t>0</a:t>
            </a:r>
            <a:r>
              <a:rPr lang="en-GB" dirty="0"/>
              <a:t>0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Piatek</a:t>
            </a:r>
            <a:r>
              <a:rPr lang="en-GB" dirty="0"/>
              <a:t> 10:00-14:00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oboty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zjazdowe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10:00–14:00 (w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Instytucie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Filologii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Angielskiej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pokój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nr 4)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 err="1"/>
              <a:t>Sobota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387900" y="35334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Instytut</a:t>
            </a:r>
            <a:r>
              <a:rPr lang="en-GB" dirty="0"/>
              <a:t> </a:t>
            </a:r>
            <a:r>
              <a:rPr lang="en-GB" dirty="0" err="1"/>
              <a:t>Filologii</a:t>
            </a:r>
            <a:r>
              <a:rPr lang="en-GB" dirty="0"/>
              <a:t> </a:t>
            </a:r>
            <a:r>
              <a:rPr lang="en-GB" dirty="0" err="1"/>
              <a:t>Angielskiej</a:t>
            </a:r>
            <a:endParaRPr dirty="0"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87900" y="730063"/>
            <a:ext cx="8368200" cy="44112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prof. d</a:t>
            </a:r>
            <a:r>
              <a:rPr lang="en-GB" dirty="0"/>
              <a:t>r hab. Marek </a:t>
            </a:r>
            <a:r>
              <a:rPr lang="en-GB" dirty="0" err="1"/>
              <a:t>Kuźniak</a:t>
            </a: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p.o.</a:t>
            </a:r>
            <a:r>
              <a:rPr lang="en-GB" dirty="0"/>
              <a:t> </a:t>
            </a:r>
            <a:r>
              <a:rPr lang="en-GB" dirty="0" err="1"/>
              <a:t>Dyrektora</a:t>
            </a:r>
            <a:r>
              <a:rPr lang="en-GB" dirty="0"/>
              <a:t> </a:t>
            </a:r>
            <a:r>
              <a:rPr lang="en-GB" dirty="0" err="1"/>
              <a:t>Instytutu</a:t>
            </a:r>
            <a:r>
              <a:rPr lang="en-GB" dirty="0"/>
              <a:t> </a:t>
            </a:r>
            <a:r>
              <a:rPr lang="en-GB" dirty="0" err="1"/>
              <a:t>Filologii</a:t>
            </a:r>
            <a:r>
              <a:rPr lang="en-GB" dirty="0"/>
              <a:t> </a:t>
            </a:r>
            <a:r>
              <a:rPr lang="en-GB" dirty="0" err="1"/>
              <a:t>Angilskiej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dr</a:t>
            </a:r>
            <a:r>
              <a:rPr lang="en-GB" dirty="0"/>
              <a:t> Katarzyna </a:t>
            </a:r>
            <a:r>
              <a:rPr lang="en-GB" dirty="0" err="1"/>
              <a:t>Sówka-Pietraszewska</a:t>
            </a: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z-ca </a:t>
            </a:r>
            <a:r>
              <a:rPr lang="en-GB" dirty="0" err="1"/>
              <a:t>Dyrektora</a:t>
            </a:r>
            <a:r>
              <a:rPr lang="en-GB" dirty="0"/>
              <a:t> ds. </a:t>
            </a:r>
            <a:r>
              <a:rPr lang="en-GB" dirty="0" err="1"/>
              <a:t>studiów</a:t>
            </a:r>
            <a:r>
              <a:rPr lang="en-GB" dirty="0"/>
              <a:t> </a:t>
            </a:r>
            <a:r>
              <a:rPr lang="en-GB" dirty="0" err="1"/>
              <a:t>niestacjonarnych</a:t>
            </a:r>
            <a:r>
              <a:rPr lang="en-GB" dirty="0"/>
              <a:t> (</a:t>
            </a:r>
            <a:r>
              <a:rPr lang="en-GB" dirty="0" err="1"/>
              <a:t>konsultacje</a:t>
            </a:r>
            <a:r>
              <a:rPr lang="en-GB" dirty="0"/>
              <a:t> w IFA </a:t>
            </a:r>
            <a:r>
              <a:rPr lang="en-GB" dirty="0" err="1"/>
              <a:t>lub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Teams)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Sekretariat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pokój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nr 4 w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Instytucie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Filologii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Angielskiej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sz="2000" u="sng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u="sng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telefon</a:t>
            </a:r>
            <a:r>
              <a:rPr lang="en-GB" sz="2000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en-PL" sz="2000" b="0" i="0" u="sng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</a:t>
            </a:r>
            <a:r>
              <a:rPr lang="en-PL" sz="2000" b="0" i="0" u="sng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71 375 24 41, </a:t>
            </a:r>
            <a:endParaRPr lang="en-GB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mgr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Joanna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Andrzejewska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3"/>
              </a:rPr>
              <a:t>joanna.andrzejewska@uwr.edu.pl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pytania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dotczące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planu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zajęć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przynależności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do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grup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zajęciowych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składanych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podań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czy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innej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dokumentacji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oraz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wszelkie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inne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mgr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Ireneusz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Kuboń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4"/>
              </a:rPr>
              <a:t>ireneusz.kubon@uwr.edu.pl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zapisy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do USOS, </a:t>
            </a:r>
            <a:r>
              <a:rPr lang="en-GB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sprawy</a:t>
            </a:r>
            <a:r>
              <a:rPr lang="en-GB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USOS)</a:t>
            </a:r>
            <a:endParaRPr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977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387900" y="225113"/>
            <a:ext cx="8368200" cy="103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1. </a:t>
            </a:r>
            <a:r>
              <a:rPr lang="en-GB" dirty="0" err="1"/>
              <a:t>Wybory</a:t>
            </a:r>
            <a:r>
              <a:rPr lang="en-GB" dirty="0"/>
              <a:t> </a:t>
            </a:r>
            <a:r>
              <a:rPr lang="en-GB" dirty="0" err="1"/>
              <a:t>Starosty</a:t>
            </a:r>
            <a:r>
              <a:rPr lang="en-GB" dirty="0"/>
              <a:t> </a:t>
            </a:r>
            <a:r>
              <a:rPr lang="en-GB" dirty="0" err="1"/>
              <a:t>pierwszego</a:t>
            </a:r>
            <a:r>
              <a:rPr lang="en-GB" dirty="0"/>
              <a:t> </a:t>
            </a:r>
            <a:r>
              <a:rPr lang="en-GB" dirty="0" err="1"/>
              <a:t>roku</a:t>
            </a:r>
            <a:endParaRPr dirty="0"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87900" y="1722474"/>
            <a:ext cx="8368200" cy="2846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dirty="0" err="1"/>
              <a:t>Podczas</a:t>
            </a:r>
            <a:r>
              <a:rPr lang="en-GB" sz="1900" dirty="0"/>
              <a:t> </a:t>
            </a:r>
            <a:r>
              <a:rPr lang="en-GB" sz="1900" dirty="0" err="1"/>
              <a:t>zebrania</a:t>
            </a:r>
            <a:r>
              <a:rPr lang="en-GB" sz="1900" dirty="0"/>
              <a:t> </a:t>
            </a:r>
            <a:r>
              <a:rPr lang="en-GB" sz="1900" dirty="0" err="1"/>
              <a:t>organizacyjnego</a:t>
            </a:r>
            <a:r>
              <a:rPr lang="en-GB" sz="1900" dirty="0"/>
              <a:t> </a:t>
            </a:r>
            <a:r>
              <a:rPr lang="en-GB" sz="1900" dirty="0" err="1"/>
              <a:t>nastąpi</a:t>
            </a:r>
            <a:r>
              <a:rPr lang="en-GB" sz="1900" dirty="0"/>
              <a:t> </a:t>
            </a:r>
            <a:r>
              <a:rPr lang="en-GB" sz="1900" dirty="0" err="1"/>
              <a:t>wybór</a:t>
            </a:r>
            <a:r>
              <a:rPr lang="en-GB" sz="1900" dirty="0"/>
              <a:t> STAROSTY ROKU. Z </a:t>
            </a:r>
            <a:r>
              <a:rPr lang="en-GB" sz="1900" dirty="0" err="1"/>
              <a:t>osobą</a:t>
            </a:r>
            <a:r>
              <a:rPr lang="en-GB" sz="1900" dirty="0"/>
              <a:t> </a:t>
            </a:r>
            <a:r>
              <a:rPr lang="en-GB" sz="1900" dirty="0" err="1"/>
              <a:t>tą</a:t>
            </a:r>
            <a:r>
              <a:rPr lang="en-GB" sz="1900" dirty="0"/>
              <a:t> </a:t>
            </a:r>
            <a:r>
              <a:rPr lang="en-GB" sz="1900" dirty="0" err="1"/>
              <a:t>mogą</a:t>
            </a:r>
            <a:r>
              <a:rPr lang="en-GB" sz="1900" dirty="0"/>
              <a:t> </a:t>
            </a:r>
            <a:r>
              <a:rPr lang="en-GB" sz="1900" dirty="0" err="1"/>
              <a:t>kontaktować</a:t>
            </a:r>
            <a:r>
              <a:rPr lang="en-GB" sz="1900" dirty="0"/>
              <a:t> </a:t>
            </a:r>
            <a:r>
              <a:rPr lang="en-GB" sz="1900" dirty="0" err="1"/>
              <a:t>się</a:t>
            </a:r>
            <a:r>
              <a:rPr lang="en-GB" sz="1900" dirty="0"/>
              <a:t> </a:t>
            </a:r>
            <a:r>
              <a:rPr lang="en-GB" sz="1900" dirty="0" err="1"/>
              <a:t>prodziekani</a:t>
            </a:r>
            <a:r>
              <a:rPr lang="en-GB" sz="1900" dirty="0"/>
              <a:t> w </a:t>
            </a:r>
            <a:r>
              <a:rPr lang="en-GB" sz="1900" dirty="0" err="1"/>
              <a:t>sprawach</a:t>
            </a:r>
            <a:r>
              <a:rPr lang="en-GB" sz="1900" dirty="0"/>
              <a:t> </a:t>
            </a:r>
            <a:r>
              <a:rPr lang="en-GB" sz="1900" dirty="0" err="1"/>
              <a:t>studenckich</a:t>
            </a:r>
            <a:r>
              <a:rPr lang="en-GB" sz="1900" dirty="0"/>
              <a:t> </a:t>
            </a:r>
            <a:r>
              <a:rPr lang="en-GB" sz="1900" dirty="0" err="1"/>
              <a:t>lub</a:t>
            </a:r>
            <a:r>
              <a:rPr lang="en-GB" sz="1900" dirty="0"/>
              <a:t> </a:t>
            </a:r>
            <a:r>
              <a:rPr lang="en-GB" sz="1900" dirty="0" err="1"/>
              <a:t>dyrekcja</a:t>
            </a:r>
            <a:r>
              <a:rPr lang="en-GB" sz="1900" dirty="0"/>
              <a:t> IFA/</a:t>
            </a:r>
            <a:r>
              <a:rPr lang="en-GB" sz="1900" dirty="0" err="1"/>
              <a:t>opiekun</a:t>
            </a:r>
            <a:r>
              <a:rPr lang="en-GB" sz="1900" dirty="0"/>
              <a:t> </a:t>
            </a:r>
            <a:r>
              <a:rPr lang="en-GB" sz="1900" dirty="0" err="1"/>
              <a:t>roku</a:t>
            </a:r>
            <a:r>
              <a:rPr lang="en-GB" sz="1900" dirty="0"/>
              <a:t> w </a:t>
            </a:r>
            <a:r>
              <a:rPr lang="en-GB" sz="1900" dirty="0" err="1"/>
              <a:t>celu</a:t>
            </a:r>
            <a:r>
              <a:rPr lang="en-GB" sz="1900" dirty="0"/>
              <a:t> </a:t>
            </a:r>
            <a:r>
              <a:rPr lang="en-GB" sz="1900" dirty="0" err="1"/>
              <a:t>przekazywania</a:t>
            </a:r>
            <a:r>
              <a:rPr lang="en-GB" sz="1900" dirty="0"/>
              <a:t> </a:t>
            </a:r>
            <a:r>
              <a:rPr lang="en-GB" sz="1900" dirty="0" err="1"/>
              <a:t>informacji</a:t>
            </a:r>
            <a:r>
              <a:rPr lang="en-GB" sz="1900" dirty="0"/>
              <a:t> </a:t>
            </a:r>
            <a:r>
              <a:rPr lang="en-GB" sz="1900" dirty="0" err="1"/>
              <a:t>dla</a:t>
            </a:r>
            <a:r>
              <a:rPr lang="en-GB" sz="1900" dirty="0"/>
              <a:t> </a:t>
            </a:r>
            <a:r>
              <a:rPr lang="en-GB" sz="1900" dirty="0" err="1"/>
              <a:t>całego</a:t>
            </a:r>
            <a:r>
              <a:rPr lang="en-GB" sz="1900" dirty="0"/>
              <a:t> </a:t>
            </a:r>
            <a:r>
              <a:rPr lang="en-GB" sz="1900" dirty="0" err="1"/>
              <a:t>roku</a:t>
            </a:r>
            <a:r>
              <a:rPr lang="en-GB" sz="1900" dirty="0"/>
              <a:t>.</a:t>
            </a: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900" dirty="0"/>
              <a:t>Please, note that the head person must speak Polish fluently because he or she will be the contact person for various university authorities (communication usually conducted in Polish).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247800" y="445600"/>
            <a:ext cx="8648400" cy="97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/>
              <a:t>2. </a:t>
            </a:r>
            <a:r>
              <a:rPr lang="en-GB" sz="2800" dirty="0" err="1"/>
              <a:t>Regulamin</a:t>
            </a:r>
            <a:r>
              <a:rPr lang="en-GB" sz="2800" dirty="0"/>
              <a:t> </a:t>
            </a:r>
            <a:r>
              <a:rPr lang="en-GB" sz="2800" dirty="0" err="1"/>
              <a:t>Studiów</a:t>
            </a:r>
            <a:r>
              <a:rPr lang="en-GB" sz="2800" dirty="0"/>
              <a:t> w </a:t>
            </a:r>
            <a:r>
              <a:rPr lang="en-GB" sz="2800" dirty="0" err="1"/>
              <a:t>Uniwersytecie</a:t>
            </a:r>
            <a:r>
              <a:rPr lang="en-GB" sz="2800" dirty="0"/>
              <a:t> </a:t>
            </a:r>
            <a:r>
              <a:rPr lang="en-GB" sz="2800" dirty="0" err="1"/>
              <a:t>Wrocławskim</a:t>
            </a:r>
            <a:endParaRPr sz="2800" dirty="0"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315075" y="1509699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GB" dirty="0" err="1"/>
              <a:t>Wszystkich</a:t>
            </a:r>
            <a:r>
              <a:rPr lang="en-GB" dirty="0"/>
              <a:t> </a:t>
            </a:r>
            <a:r>
              <a:rPr lang="en-GB" dirty="0" err="1"/>
              <a:t>studentów</a:t>
            </a:r>
            <a:r>
              <a:rPr lang="en-GB" dirty="0"/>
              <a:t> </a:t>
            </a:r>
            <a:r>
              <a:rPr lang="en-GB" dirty="0" err="1"/>
              <a:t>obowiązuje</a:t>
            </a:r>
            <a:r>
              <a:rPr lang="en-GB" dirty="0"/>
              <a:t> REGULAMIN STUDIÓW. </a:t>
            </a:r>
            <a:r>
              <a:rPr lang="en-GB" dirty="0" err="1"/>
              <a:t>Zachęcamy</a:t>
            </a:r>
            <a:r>
              <a:rPr lang="en-GB" dirty="0"/>
              <a:t> do </a:t>
            </a:r>
            <a:r>
              <a:rPr lang="en-GB" dirty="0" err="1"/>
              <a:t>zapoznania</a:t>
            </a:r>
            <a:r>
              <a:rPr lang="en-GB" dirty="0"/>
              <a:t> </a:t>
            </a:r>
            <a:r>
              <a:rPr lang="en-GB" dirty="0" err="1"/>
              <a:t>się</a:t>
            </a:r>
            <a:r>
              <a:rPr lang="en-GB" dirty="0"/>
              <a:t> z </a:t>
            </a:r>
            <a:r>
              <a:rPr lang="en-GB" dirty="0" err="1"/>
              <a:t>nim</a:t>
            </a:r>
            <a:r>
              <a:rPr lang="en-GB" dirty="0"/>
              <a:t>, </a:t>
            </a:r>
            <a:r>
              <a:rPr lang="en-GB" dirty="0" err="1"/>
              <a:t>gdyż</a:t>
            </a:r>
            <a:r>
              <a:rPr lang="en-GB" dirty="0"/>
              <a:t> </a:t>
            </a:r>
            <a:r>
              <a:rPr lang="en-GB" dirty="0" err="1"/>
              <a:t>są</a:t>
            </a:r>
            <a:r>
              <a:rPr lang="en-GB" dirty="0"/>
              <a:t> tam </a:t>
            </a:r>
            <a:r>
              <a:rPr lang="en-GB" dirty="0" err="1"/>
              <a:t>zawarte</a:t>
            </a:r>
            <a:r>
              <a:rPr lang="en-GB" dirty="0"/>
              <a:t> </a:t>
            </a:r>
            <a:r>
              <a:rPr lang="en-GB" dirty="0" err="1"/>
              <a:t>wszystkie</a:t>
            </a:r>
            <a:r>
              <a:rPr lang="en-GB" dirty="0"/>
              <a:t> </a:t>
            </a:r>
            <a:r>
              <a:rPr lang="en-GB" dirty="0" err="1"/>
              <a:t>informacje</a:t>
            </a:r>
            <a:r>
              <a:rPr lang="en-GB" dirty="0"/>
              <a:t> </a:t>
            </a:r>
            <a:r>
              <a:rPr lang="en-GB" dirty="0" err="1"/>
              <a:t>dotyczące</a:t>
            </a:r>
            <a:r>
              <a:rPr lang="en-GB" dirty="0"/>
              <a:t> </a:t>
            </a:r>
            <a:r>
              <a:rPr lang="en-GB" dirty="0" err="1"/>
              <a:t>studiowania</a:t>
            </a:r>
            <a:r>
              <a:rPr lang="en-GB" dirty="0"/>
              <a:t> – </a:t>
            </a:r>
            <a:r>
              <a:rPr lang="en-GB" dirty="0" err="1"/>
              <a:t>prawa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obowiązki</a:t>
            </a:r>
            <a:r>
              <a:rPr lang="en-GB" dirty="0"/>
              <a:t> </a:t>
            </a:r>
            <a:r>
              <a:rPr lang="en-GB" dirty="0" err="1"/>
              <a:t>studenta</a:t>
            </a:r>
            <a:r>
              <a:rPr lang="en-GB" dirty="0"/>
              <a:t>, a </a:t>
            </a:r>
            <a:r>
              <a:rPr lang="en-GB" dirty="0" err="1"/>
              <a:t>także</a:t>
            </a:r>
            <a:r>
              <a:rPr lang="en-GB" dirty="0"/>
              <a:t> np. </a:t>
            </a:r>
            <a:r>
              <a:rPr lang="en-GB" dirty="0" err="1"/>
              <a:t>warunki</a:t>
            </a:r>
            <a:r>
              <a:rPr lang="en-GB" dirty="0"/>
              <a:t> </a:t>
            </a:r>
            <a:r>
              <a:rPr lang="en-GB" dirty="0" err="1"/>
              <a:t>ukończenia</a:t>
            </a:r>
            <a:r>
              <a:rPr lang="en-GB" dirty="0"/>
              <a:t> </a:t>
            </a:r>
            <a:r>
              <a:rPr lang="en-GB" dirty="0" err="1"/>
              <a:t>studiów</a:t>
            </a:r>
            <a:r>
              <a:rPr lang="en-GB" dirty="0"/>
              <a:t>. </a:t>
            </a:r>
            <a:r>
              <a:rPr lang="en-GB" dirty="0" err="1"/>
              <a:t>Regulamin</a:t>
            </a:r>
            <a:r>
              <a:rPr lang="en-GB" dirty="0"/>
              <a:t> </a:t>
            </a:r>
            <a:r>
              <a:rPr lang="en-GB" dirty="0" err="1"/>
              <a:t>studiów</a:t>
            </a:r>
            <a:r>
              <a:rPr lang="en-GB" dirty="0"/>
              <a:t> </a:t>
            </a:r>
            <a:r>
              <a:rPr lang="en-GB" dirty="0" err="1"/>
              <a:t>dostępny</a:t>
            </a:r>
            <a:r>
              <a:rPr lang="en-GB" dirty="0"/>
              <a:t> jest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stronie</a:t>
            </a:r>
            <a:r>
              <a:rPr lang="en-GB" dirty="0"/>
              <a:t> </a:t>
            </a:r>
            <a:r>
              <a:rPr lang="en-GB" dirty="0" err="1"/>
              <a:t>internetowej</a:t>
            </a:r>
            <a:r>
              <a:rPr lang="en-GB" dirty="0"/>
              <a:t> </a:t>
            </a:r>
            <a:r>
              <a:rPr lang="en-GB" dirty="0" err="1"/>
              <a:t>Uniwersytetu</a:t>
            </a:r>
            <a:r>
              <a:rPr lang="pl-PL" dirty="0"/>
              <a:t> </a:t>
            </a:r>
            <a:r>
              <a:rPr lang="pl-PL" dirty="0">
                <a:solidFill>
                  <a:schemeClr val="tx1"/>
                </a:solidFill>
              </a:rPr>
              <a:t>(https://</a:t>
            </a:r>
            <a:r>
              <a:rPr lang="pl-PL" dirty="0">
                <a:solidFill>
                  <a:schemeClr val="tx1"/>
                </a:solidFill>
                <a:hlinkClick r:id="rId3"/>
              </a:rPr>
              <a:t>uwr.edu.pl)</a:t>
            </a:r>
            <a:r>
              <a:rPr lang="en-GB" dirty="0"/>
              <a:t>,  </a:t>
            </a:r>
            <a:r>
              <a:rPr lang="en-GB" dirty="0" err="1"/>
              <a:t>oraz</a:t>
            </a:r>
            <a:r>
              <a:rPr lang="en-GB" dirty="0"/>
              <a:t> </a:t>
            </a:r>
            <a:r>
              <a:rPr lang="en-GB" dirty="0" err="1"/>
              <a:t>Instytutu</a:t>
            </a:r>
            <a:r>
              <a:rPr lang="en-GB" dirty="0"/>
              <a:t> (</a:t>
            </a:r>
            <a:r>
              <a:rPr lang="en-GB" u="sng" dirty="0">
                <a:solidFill>
                  <a:schemeClr val="hlink"/>
                </a:solidFill>
                <a:hlinkClick r:id="rId4"/>
              </a:rPr>
              <a:t>https://ifa.uwr.edu.pl/</a:t>
            </a:r>
            <a:r>
              <a:rPr lang="en-GB" u="sng" dirty="0">
                <a:solidFill>
                  <a:schemeClr val="hlink"/>
                </a:solidFill>
                <a:hlinkClick r:id="rId5"/>
              </a:rPr>
              <a:t>l</a:t>
            </a:r>
            <a:r>
              <a:rPr lang="en-GB" dirty="0"/>
              <a:t>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87900" y="261725"/>
            <a:ext cx="8368200" cy="6633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/>
              <a:t>2. </a:t>
            </a:r>
            <a:r>
              <a:rPr lang="en-GB" sz="2800" dirty="0" err="1"/>
              <a:t>Regulamin</a:t>
            </a:r>
            <a:r>
              <a:rPr lang="en-GB" sz="2800" dirty="0"/>
              <a:t> </a:t>
            </a:r>
            <a:r>
              <a:rPr lang="en-GB" sz="2800" dirty="0" err="1"/>
              <a:t>studiów</a:t>
            </a:r>
            <a:r>
              <a:rPr lang="en-GB" sz="2800" dirty="0"/>
              <a:t> – </a:t>
            </a:r>
            <a:r>
              <a:rPr lang="en-GB" sz="2800" dirty="0" err="1"/>
              <a:t>najważniejsze</a:t>
            </a:r>
            <a:r>
              <a:rPr lang="en-GB" sz="2800" dirty="0"/>
              <a:t> </a:t>
            </a:r>
            <a:r>
              <a:rPr lang="en-GB" sz="2800" dirty="0" err="1"/>
              <a:t>punkty</a:t>
            </a:r>
            <a:endParaRPr sz="2800" dirty="0"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87900" y="1075125"/>
            <a:ext cx="8368200" cy="37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just"/>
            <a:r>
              <a:rPr lang="en-GB" dirty="0"/>
              <a:t>Aby </a:t>
            </a:r>
            <a:r>
              <a:rPr lang="en-GB" dirty="0" err="1"/>
              <a:t>ukończyć</a:t>
            </a:r>
            <a:r>
              <a:rPr lang="en-GB" dirty="0"/>
              <a:t> </a:t>
            </a:r>
            <a:r>
              <a:rPr lang="en-GB" dirty="0" err="1"/>
              <a:t>studia</a:t>
            </a:r>
            <a:r>
              <a:rPr lang="en-GB" dirty="0"/>
              <a:t> </a:t>
            </a:r>
            <a:r>
              <a:rPr lang="en-GB" dirty="0" err="1"/>
              <a:t>licencjackie</a:t>
            </a:r>
            <a:r>
              <a:rPr lang="en-GB" dirty="0"/>
              <a:t> </a:t>
            </a:r>
            <a:r>
              <a:rPr lang="en-GB" dirty="0" err="1"/>
              <a:t>należy</a:t>
            </a:r>
            <a:r>
              <a:rPr lang="en-GB" dirty="0"/>
              <a:t> </a:t>
            </a:r>
            <a:r>
              <a:rPr lang="en-GB" dirty="0" err="1"/>
              <a:t>zdobyć</a:t>
            </a:r>
            <a:r>
              <a:rPr lang="en-GB" dirty="0"/>
              <a:t> 180 </a:t>
            </a:r>
            <a:r>
              <a:rPr lang="en-GB" dirty="0" err="1"/>
              <a:t>punktów</a:t>
            </a:r>
            <a:r>
              <a:rPr lang="en-GB" dirty="0"/>
              <a:t> ECTS, </a:t>
            </a:r>
            <a:r>
              <a:rPr lang="en-GB" dirty="0" err="1"/>
              <a:t>po</a:t>
            </a:r>
            <a:r>
              <a:rPr lang="en-GB" dirty="0"/>
              <a:t> 60 ECTS w </a:t>
            </a:r>
            <a:r>
              <a:rPr lang="en-GB" dirty="0" err="1"/>
              <a:t>roku</a:t>
            </a:r>
            <a:r>
              <a:rPr lang="en-GB" dirty="0"/>
              <a:t>, (±) 30 w </a:t>
            </a:r>
            <a:r>
              <a:rPr lang="en-GB" dirty="0" err="1"/>
              <a:t>semestrze</a:t>
            </a:r>
            <a:r>
              <a:rPr lang="en-GB" dirty="0"/>
              <a:t> (</a:t>
            </a:r>
            <a:r>
              <a:rPr lang="en-GB" dirty="0" err="1"/>
              <a:t>może</a:t>
            </a:r>
            <a:r>
              <a:rPr lang="en-GB" dirty="0"/>
              <a:t> </a:t>
            </a:r>
            <a:r>
              <a:rPr lang="en-GB" dirty="0" err="1"/>
              <a:t>być</a:t>
            </a:r>
            <a:r>
              <a:rPr lang="en-GB" dirty="0"/>
              <a:t>, np. </a:t>
            </a:r>
            <a:r>
              <a:rPr lang="en-GB" dirty="0" err="1"/>
              <a:t>semestr</a:t>
            </a:r>
            <a:r>
              <a:rPr lang="en-GB" dirty="0"/>
              <a:t> </a:t>
            </a:r>
            <a:r>
              <a:rPr lang="en-GB" dirty="0" err="1"/>
              <a:t>zimowy</a:t>
            </a:r>
            <a:r>
              <a:rPr lang="en-GB" dirty="0"/>
              <a:t> 28, a </a:t>
            </a:r>
            <a:r>
              <a:rPr lang="en-GB" dirty="0" err="1"/>
              <a:t>letni</a:t>
            </a:r>
            <a:r>
              <a:rPr lang="en-GB" dirty="0"/>
              <a:t> 32). </a:t>
            </a:r>
          </a:p>
          <a:p>
            <a:pPr marL="285750" indent="-285750" algn="just"/>
            <a:r>
              <a:rPr lang="pl-PL" dirty="0"/>
              <a:t>W każdym</a:t>
            </a:r>
            <a:r>
              <a:rPr lang="en-GB" dirty="0"/>
              <a:t> </a:t>
            </a:r>
            <a:r>
              <a:rPr lang="en-GB" dirty="0" err="1"/>
              <a:t>semestr</a:t>
            </a:r>
            <a:r>
              <a:rPr lang="pl-PL" dirty="0"/>
              <a:t>ze</a:t>
            </a:r>
            <a:r>
              <a:rPr lang="en-GB" dirty="0"/>
              <a:t> </a:t>
            </a:r>
            <a:r>
              <a:rPr lang="en-GB" dirty="0" err="1"/>
              <a:t>studentowi</a:t>
            </a:r>
            <a:r>
              <a:rPr lang="en-GB" dirty="0"/>
              <a:t> </a:t>
            </a:r>
            <a:r>
              <a:rPr lang="en-GB" dirty="0" err="1"/>
              <a:t>przysługuje</a:t>
            </a:r>
            <a:r>
              <a:rPr lang="en-GB" dirty="0"/>
              <a:t> </a:t>
            </a:r>
            <a:r>
              <a:rPr lang="en-GB" dirty="0" err="1"/>
              <a:t>dopuszczalny</a:t>
            </a:r>
            <a:r>
              <a:rPr lang="en-GB" dirty="0"/>
              <a:t> </a:t>
            </a:r>
            <a:r>
              <a:rPr lang="en-GB" dirty="0" err="1">
                <a:solidFill>
                  <a:srgbClr val="FFFF00"/>
                </a:solidFill>
              </a:rPr>
              <a:t>deficyt</a:t>
            </a:r>
            <a:r>
              <a:rPr lang="en-GB" dirty="0">
                <a:solidFill>
                  <a:srgbClr val="FFFF00"/>
                </a:solidFill>
              </a:rPr>
              <a:t> 6 </a:t>
            </a:r>
            <a:r>
              <a:rPr lang="en-GB" dirty="0" err="1">
                <a:solidFill>
                  <a:srgbClr val="FFFF00"/>
                </a:solidFill>
              </a:rPr>
              <a:t>punktów</a:t>
            </a:r>
            <a:r>
              <a:rPr lang="en-GB" dirty="0">
                <a:solidFill>
                  <a:srgbClr val="FFFF00"/>
                </a:solidFill>
              </a:rPr>
              <a:t> ECTS </a:t>
            </a:r>
            <a:r>
              <a:rPr lang="en-GB" b="1" dirty="0">
                <a:solidFill>
                  <a:srgbClr val="FFFF00"/>
                </a:solidFill>
              </a:rPr>
              <a:t>z </a:t>
            </a:r>
            <a:r>
              <a:rPr lang="en-GB" b="1" dirty="0" err="1">
                <a:solidFill>
                  <a:srgbClr val="FFFF00"/>
                </a:solidFill>
              </a:rPr>
              <a:t>przedmiotów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b="1" dirty="0" err="1">
                <a:solidFill>
                  <a:srgbClr val="FFFF00"/>
                </a:solidFill>
              </a:rPr>
              <a:t>niekontynuowanych</a:t>
            </a:r>
            <a:r>
              <a:rPr lang="en-GB" dirty="0"/>
              <a:t>. </a:t>
            </a:r>
            <a:r>
              <a:rPr lang="en-GB" dirty="0" err="1"/>
              <a:t>Oznacza</a:t>
            </a:r>
            <a:r>
              <a:rPr lang="en-GB" dirty="0"/>
              <a:t> to, </a:t>
            </a:r>
            <a:r>
              <a:rPr lang="en-GB" dirty="0" err="1"/>
              <a:t>że</a:t>
            </a:r>
            <a:r>
              <a:rPr lang="en-GB" dirty="0"/>
              <a:t> </a:t>
            </a:r>
            <a:r>
              <a:rPr lang="en-GB" dirty="0" err="1"/>
              <a:t>może</a:t>
            </a:r>
            <a:r>
              <a:rPr lang="en-GB" dirty="0"/>
              <a:t> </a:t>
            </a:r>
            <a:r>
              <a:rPr lang="en-GB" dirty="0" err="1"/>
              <a:t>przejść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kolejny</a:t>
            </a:r>
            <a:r>
              <a:rPr lang="en-GB" dirty="0"/>
              <a:t> </a:t>
            </a:r>
            <a:r>
              <a:rPr lang="en-GB" dirty="0" err="1"/>
              <a:t>semestr</a:t>
            </a:r>
            <a:r>
              <a:rPr lang="en-GB" dirty="0"/>
              <a:t> z </a:t>
            </a:r>
            <a:r>
              <a:rPr lang="en-GB" dirty="0" err="1"/>
              <a:t>brakiem</a:t>
            </a:r>
            <a:r>
              <a:rPr lang="en-GB" dirty="0"/>
              <a:t> 6 ECTS, </a:t>
            </a:r>
            <a:r>
              <a:rPr lang="en-GB" dirty="0" err="1"/>
              <a:t>który</a:t>
            </a:r>
            <a:r>
              <a:rPr lang="en-GB" dirty="0"/>
              <a:t> </a:t>
            </a:r>
            <a:r>
              <a:rPr lang="en-GB" dirty="0" err="1"/>
              <a:t>trzeba</a:t>
            </a:r>
            <a:r>
              <a:rPr lang="en-GB" dirty="0"/>
              <a:t> </a:t>
            </a:r>
            <a:r>
              <a:rPr lang="en-GB" dirty="0" err="1"/>
              <a:t>nadrobić</a:t>
            </a:r>
            <a:r>
              <a:rPr lang="en-GB" dirty="0"/>
              <a:t> w </a:t>
            </a:r>
            <a:r>
              <a:rPr lang="en-GB" dirty="0" err="1"/>
              <a:t>kolejnym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</a:t>
            </a:r>
            <a:r>
              <a:rPr lang="en-GB" dirty="0" err="1"/>
              <a:t>akademickim</a:t>
            </a:r>
            <a:r>
              <a:rPr lang="en-GB" dirty="0"/>
              <a:t>. </a:t>
            </a:r>
          </a:p>
          <a:p>
            <a:pPr marL="285750" indent="-285750" algn="just"/>
            <a:r>
              <a:rPr lang="pl-PL" dirty="0"/>
              <a:t>Gdy student nie zalicza przedmiotu kontynuowanego jest ponownie wpisywany na ten sam semestr i może realizować maksymalnie 3 przedmioty z wyższego semestru. </a:t>
            </a:r>
          </a:p>
          <a:p>
            <a:pPr marL="285750" indent="-285750" algn="just"/>
            <a:r>
              <a:rPr lang="pl-PL" dirty="0"/>
              <a:t>W każdym z wymienionych przypadków konieczne jest </a:t>
            </a:r>
            <a:r>
              <a:rPr lang="pl-PL" dirty="0">
                <a:solidFill>
                  <a:srgbClr val="FFFF00"/>
                </a:solidFill>
              </a:rPr>
              <a:t>złożenie podania o powtarzanie </a:t>
            </a:r>
            <a:r>
              <a:rPr lang="pl-PL" dirty="0"/>
              <a:t>do końca sesji poprawkowej.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l-PL" sz="1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2. </a:t>
            </a:r>
            <a:r>
              <a:rPr lang="en-GB" dirty="0" err="1"/>
              <a:t>Podania</a:t>
            </a:r>
            <a:endParaRPr dirty="0"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 </a:t>
            </a:r>
            <a:r>
              <a:rPr lang="en-GB" dirty="0" err="1"/>
              <a:t>przypadku</a:t>
            </a:r>
            <a:r>
              <a:rPr lang="en-GB" dirty="0"/>
              <a:t> </a:t>
            </a:r>
            <a:r>
              <a:rPr lang="en-GB" dirty="0" err="1"/>
              <a:t>niezaliczenia</a:t>
            </a:r>
            <a:r>
              <a:rPr lang="en-GB" dirty="0"/>
              <a:t> </a:t>
            </a:r>
            <a:r>
              <a:rPr lang="en-GB" dirty="0" err="1"/>
              <a:t>przedmiotu</a:t>
            </a:r>
            <a:r>
              <a:rPr lang="en-GB" dirty="0"/>
              <a:t> </a:t>
            </a:r>
            <a:r>
              <a:rPr lang="en-GB" dirty="0" err="1"/>
              <a:t>lub</a:t>
            </a:r>
            <a:r>
              <a:rPr lang="en-GB" dirty="0"/>
              <a:t> </a:t>
            </a:r>
            <a:r>
              <a:rPr lang="en-GB" dirty="0" err="1"/>
              <a:t>niezdania</a:t>
            </a:r>
            <a:r>
              <a:rPr lang="en-GB" dirty="0"/>
              <a:t> </a:t>
            </a:r>
            <a:r>
              <a:rPr lang="en-GB" dirty="0" err="1"/>
              <a:t>egzaminu</a:t>
            </a:r>
            <a:r>
              <a:rPr lang="en-GB" dirty="0"/>
              <a:t> </a:t>
            </a:r>
            <a:r>
              <a:rPr lang="en-GB" dirty="0" err="1"/>
              <a:t>należy</a:t>
            </a:r>
            <a:r>
              <a:rPr lang="en-GB" dirty="0"/>
              <a:t> </a:t>
            </a:r>
            <a:r>
              <a:rPr lang="en-GB" dirty="0" err="1"/>
              <a:t>złożyć</a:t>
            </a:r>
            <a:r>
              <a:rPr lang="en-GB" dirty="0"/>
              <a:t> w </a:t>
            </a:r>
            <a:r>
              <a:rPr lang="en-GB" dirty="0" err="1"/>
              <a:t>Dziekanacie</a:t>
            </a:r>
            <a:r>
              <a:rPr lang="en-GB" dirty="0"/>
              <a:t> </a:t>
            </a:r>
            <a:r>
              <a:rPr lang="pl-PL" dirty="0"/>
              <a:t>wniosek </a:t>
            </a:r>
            <a:r>
              <a:rPr lang="en-GB" dirty="0"/>
              <a:t>o</a:t>
            </a:r>
            <a:r>
              <a:rPr lang="pl-PL" dirty="0"/>
              <a:t> powtarzanie przedmiotu. Wniosek musi być w pierwszej kolejności zaopiniowany przez zastępcę Dyrektora ds. studiów niestacjonarnych.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PODANIE NALEŻY ZŁOŻYĆ NAJPÓŹNIEJ DO KOŃCA SESJI POPRAWKOWEJ.</a:t>
            </a:r>
            <a:endParaRPr lang="pl-PL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>
              <a:buNone/>
            </a:pPr>
            <a:r>
              <a:rPr lang="en-GB" dirty="0" err="1"/>
              <a:t>Wzory</a:t>
            </a:r>
            <a:r>
              <a:rPr lang="en-GB" dirty="0"/>
              <a:t> </a:t>
            </a:r>
            <a:r>
              <a:rPr lang="en-GB" dirty="0" err="1"/>
              <a:t>podań</a:t>
            </a:r>
            <a:r>
              <a:rPr lang="en-GB" dirty="0"/>
              <a:t>  </a:t>
            </a:r>
            <a:r>
              <a:rPr lang="en-GB" dirty="0" err="1"/>
              <a:t>znajdują</a:t>
            </a:r>
            <a:r>
              <a:rPr lang="en-GB" dirty="0"/>
              <a:t> </a:t>
            </a:r>
            <a:r>
              <a:rPr lang="en-GB" dirty="0" err="1"/>
              <a:t>się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stronie</a:t>
            </a:r>
            <a:r>
              <a:rPr lang="pl-PL" dirty="0"/>
              <a:t>: </a:t>
            </a:r>
            <a:r>
              <a:rPr lang="pl-PL" dirty="0">
                <a:hlinkClick r:id="rId3"/>
              </a:rPr>
              <a:t>https://neofilologia.uwr.edu.pl/studenci/wzory-wnioskow/</a:t>
            </a:r>
            <a:r>
              <a:rPr lang="pl-PL" dirty="0"/>
              <a:t>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1809</Words>
  <Application>Microsoft Macintosh PowerPoint</Application>
  <PresentationFormat>On-screen Show (16:9)</PresentationFormat>
  <Paragraphs>108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Roboto</vt:lpstr>
      <vt:lpstr>Roboto Slab</vt:lpstr>
      <vt:lpstr>Marina</vt:lpstr>
      <vt:lpstr>Witamy w Instytucie Filologii Angielskiej Welcome to the Institute of English Studies </vt:lpstr>
      <vt:lpstr>Wydział Neofilologii (Faculty of Languages, Literatures and Cultures)</vt:lpstr>
      <vt:lpstr>Dziekanat</vt:lpstr>
      <vt:lpstr>Dziekanat: godziny otwarcia</vt:lpstr>
      <vt:lpstr>Instytut Filologii Angielskiej</vt:lpstr>
      <vt:lpstr>1. Wybory Starosty pierwszego roku</vt:lpstr>
      <vt:lpstr>2. Regulamin Studiów w Uniwersytecie Wrocławskim</vt:lpstr>
      <vt:lpstr>2. Regulamin studiów – najważniejsze punkty</vt:lpstr>
      <vt:lpstr>2. Podania</vt:lpstr>
      <vt:lpstr>2. Regulamin studiów – najważniejsze sprawy</vt:lpstr>
      <vt:lpstr>3. Programy studiów i specjalnosci (available at https://ifa.uwr.edu.pl/)</vt:lpstr>
      <vt:lpstr>4. Lektorat  </vt:lpstr>
      <vt:lpstr>   5. USOS - zapisy na zajęcia</vt:lpstr>
      <vt:lpstr>5. Zapisy w semestrze zimowym 2024/25</vt:lpstr>
      <vt:lpstr>6. Sylabusy (the syllabi)</vt:lpstr>
      <vt:lpstr>7. Obowiązkowe szkolenie BHP (on-line)</vt:lpstr>
      <vt:lpstr>8. The library</vt:lpstr>
      <vt:lpstr>9. The library training login instructions</vt:lpstr>
      <vt:lpstr>10. About our website: https://ifa.uwr.edu.pl/</vt:lpstr>
      <vt:lpstr>11. Log in to your university e-mail account</vt:lpstr>
      <vt:lpstr>12. Wykłady/zajęcia w formie zdalnej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Witamy w IFA Welcome to our Institute </dc:title>
  <cp:lastModifiedBy>Katarzyna Sówka-Pietraszewska</cp:lastModifiedBy>
  <cp:revision>37</cp:revision>
  <dcterms:modified xsi:type="dcterms:W3CDTF">2024-10-04T10:42:54Z</dcterms:modified>
</cp:coreProperties>
</file>