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96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1" r:id="rId13"/>
    <p:sldId id="275" r:id="rId14"/>
    <p:sldId id="278" r:id="rId15"/>
    <p:sldId id="298" r:id="rId16"/>
    <p:sldId id="280" r:id="rId17"/>
    <p:sldId id="299" r:id="rId18"/>
    <p:sldId id="282" r:id="rId19"/>
    <p:sldId id="284" r:id="rId20"/>
    <p:sldId id="287" r:id="rId21"/>
    <p:sldId id="288" r:id="rId22"/>
    <p:sldId id="290" r:id="rId23"/>
    <p:sldId id="291" r:id="rId24"/>
    <p:sldId id="292" r:id="rId25"/>
    <p:sldId id="293" r:id="rId26"/>
    <p:sldId id="294" r:id="rId27"/>
    <p:sldId id="295" r:id="rId2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30"/>
      <p:bold r:id="rId31"/>
      <p:italic r:id="rId32"/>
      <p:boldItalic r:id="rId33"/>
    </p:embeddedFont>
    <p:embeddedFont>
      <p:font typeface="Roboto Slab" pitchFamily="2" charset="0"/>
      <p:regular r:id="rId34"/>
      <p:bold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3235"/>
  </p:normalViewPr>
  <p:slideViewPr>
    <p:cSldViewPr snapToGrid="0">
      <p:cViewPr varScale="1">
        <p:scale>
          <a:sx n="146" d="100"/>
          <a:sy n="146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6c6cb6c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6c6cb6c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5e97ee87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5e97ee870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5792fe9d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5792fe9d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002748969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002748969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59258878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59258878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f137c7520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f137c7520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36c6cb6c3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36c6cb6c3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7e632b356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7e632b356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36c6cb6c3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36c6cb6c3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36c6cb6c3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36c6cb6c3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5795f4eea0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5795f4eea0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83429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9dac9fc3bc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9dac9fc3bc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f5305d9739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f5305d9739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36c6cb6c3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36c6cb6c3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36c6cb6c3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136c6cb6c3_0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136c6cb6c3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136c6cb6c3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57d6eb811b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57d6eb811b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57d6eb811b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57d6eb811b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e97ee87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e97ee87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7d6eb811b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57d6eb811b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af208c42a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af208c42a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9af208c42a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9af208c42a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6c6cb6c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36c6cb6c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6c6cb6c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6c6cb6c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eofilologia.uwr.edu.pl/studenci/wzory-wnioskow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-edu.cko.uni.wroc.pl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cko@uwr.edu.p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-edu.cko.uni.wroc.pl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fa.uwr.edu.pl/biblioteka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wroc.pl/informacje-dydaktyczn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joanna.andrzejewska@uwr.edu.p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agdalena.turowska@uwr.edu.p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nr_albumu@uwr.edu.p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your_album_number@uwr.edu.pl" TargetMode="External"/><Relationship Id="rId4" Type="http://schemas.openxmlformats.org/officeDocument/2006/relationships/hyperlink" Target="https://portal.uwr.edu.p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gdalena.turowska@uwr.edu.p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anna.andrzejewska@uwr.edu.p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ireneusz.kubo&#324;@uwr.edu.p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sosweb.uwr.edu.p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fa.uwr.edu.p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584791" y="714300"/>
            <a:ext cx="7921256" cy="21584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dirty="0" err="1"/>
              <a:t>Witamy</a:t>
            </a:r>
            <a:r>
              <a:rPr lang="en-GB" sz="3600" dirty="0"/>
              <a:t> w I</a:t>
            </a:r>
            <a:r>
              <a:rPr lang="pl-PL" sz="3600" dirty="0" err="1"/>
              <a:t>nstytucie</a:t>
            </a:r>
            <a:r>
              <a:rPr lang="pl-PL" sz="3600" dirty="0"/>
              <a:t> </a:t>
            </a:r>
            <a:r>
              <a:rPr lang="en-GB" sz="3600" dirty="0"/>
              <a:t>F</a:t>
            </a:r>
            <a:r>
              <a:rPr lang="pl-PL" sz="3600" dirty="0" err="1"/>
              <a:t>ilologii</a:t>
            </a:r>
            <a:r>
              <a:rPr lang="pl-PL" sz="3600" dirty="0"/>
              <a:t> </a:t>
            </a:r>
            <a:r>
              <a:rPr lang="en-GB" sz="3600" dirty="0"/>
              <a:t>A</a:t>
            </a:r>
            <a:r>
              <a:rPr lang="pl-PL" sz="3600" dirty="0" err="1"/>
              <a:t>ngielskiej</a:t>
            </a:r>
            <a:endParaRPr sz="3600" dirty="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861237" y="3020755"/>
            <a:ext cx="6876663" cy="7110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err="1"/>
              <a:t>Informacje</a:t>
            </a:r>
            <a:r>
              <a:rPr lang="en-GB" sz="2800" dirty="0"/>
              <a:t> </a:t>
            </a:r>
            <a:r>
              <a:rPr lang="en-GB" sz="2800" dirty="0" err="1"/>
              <a:t>dla</a:t>
            </a:r>
            <a:r>
              <a:rPr lang="en-GB" sz="2800" dirty="0"/>
              <a:t> </a:t>
            </a:r>
            <a:r>
              <a:rPr lang="en-GB" sz="2800" dirty="0" err="1"/>
              <a:t>studentów</a:t>
            </a:r>
            <a:r>
              <a:rPr lang="en-GB" sz="2800" dirty="0"/>
              <a:t> </a:t>
            </a:r>
            <a:r>
              <a:rPr lang="en-GB" sz="2800" dirty="0" err="1"/>
              <a:t>pierwszego</a:t>
            </a:r>
            <a:r>
              <a:rPr lang="en-GB" sz="2800" dirty="0"/>
              <a:t> </a:t>
            </a:r>
            <a:r>
              <a:rPr lang="en-GB" sz="2800" dirty="0" err="1"/>
              <a:t>roku</a:t>
            </a:r>
            <a:r>
              <a:rPr lang="en-GB" sz="2800" dirty="0"/>
              <a:t> </a:t>
            </a:r>
            <a:r>
              <a:rPr lang="en-GB" sz="2800" dirty="0" err="1"/>
              <a:t>niestacjonarnych</a:t>
            </a:r>
            <a:r>
              <a:rPr lang="en-GB" sz="2800" dirty="0"/>
              <a:t> </a:t>
            </a:r>
            <a:r>
              <a:rPr lang="en-GB" sz="2800" dirty="0" err="1"/>
              <a:t>studiów</a:t>
            </a:r>
            <a:r>
              <a:rPr lang="en-GB" sz="2800" dirty="0"/>
              <a:t> </a:t>
            </a:r>
            <a:r>
              <a:rPr lang="en-GB" sz="2800" dirty="0" err="1"/>
              <a:t>magisterskich</a:t>
            </a:r>
            <a:r>
              <a:rPr lang="en-GB" sz="2800" dirty="0"/>
              <a:t>, 202</a:t>
            </a:r>
            <a:r>
              <a:rPr lang="pl-PL" sz="2800" dirty="0"/>
              <a:t>4</a:t>
            </a:r>
            <a:endParaRPr sz="2800" dirty="0"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875" y="659218"/>
            <a:ext cx="5610225" cy="733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387900" y="227600"/>
            <a:ext cx="8368200" cy="72933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/>
              <a:t>3. </a:t>
            </a:r>
            <a:r>
              <a:rPr lang="pl-PL" sz="2400" dirty="0"/>
              <a:t>Regulamin studiów – ważne informacje</a:t>
            </a:r>
            <a:endParaRPr sz="2400" dirty="0"/>
          </a:p>
        </p:txBody>
      </p:sp>
      <p:sp>
        <p:nvSpPr>
          <p:cNvPr id="131" name="Google Shape;131;p24"/>
          <p:cNvSpPr txBox="1">
            <a:spLocks noGrp="1"/>
          </p:cNvSpPr>
          <p:nvPr>
            <p:ph type="body" idx="1"/>
          </p:nvPr>
        </p:nvSpPr>
        <p:spPr>
          <a:xfrm>
            <a:off x="387900" y="1105786"/>
            <a:ext cx="8368200" cy="37213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GB" sz="1400" b="1" dirty="0" err="1">
                <a:solidFill>
                  <a:srgbClr val="FFFF00"/>
                </a:solidFill>
              </a:rPr>
              <a:t>Wg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regulaminu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studenci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mają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obowiązek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zaliczyć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ćwiczenia</a:t>
            </a:r>
            <a:r>
              <a:rPr lang="en-GB" sz="1400" b="1" dirty="0">
                <a:solidFill>
                  <a:srgbClr val="FFFF00"/>
                </a:solidFill>
              </a:rPr>
              <a:t>/</a:t>
            </a:r>
            <a:r>
              <a:rPr lang="en-GB" sz="1400" b="1" dirty="0" err="1">
                <a:solidFill>
                  <a:srgbClr val="FFFF00"/>
                </a:solidFill>
              </a:rPr>
              <a:t>konwersatoria</a:t>
            </a:r>
            <a:r>
              <a:rPr lang="en-GB" sz="1400" b="1" dirty="0">
                <a:solidFill>
                  <a:srgbClr val="FFFF00"/>
                </a:solidFill>
              </a:rPr>
              <a:t> /</a:t>
            </a:r>
            <a:r>
              <a:rPr lang="en-GB" sz="1400" b="1" dirty="0" err="1">
                <a:solidFill>
                  <a:srgbClr val="FFFF00"/>
                </a:solidFill>
              </a:rPr>
              <a:t>wykłady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niekończące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się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egzaminem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przed</a:t>
            </a:r>
            <a:r>
              <a:rPr lang="en-GB" sz="1400" b="1" dirty="0">
                <a:solidFill>
                  <a:srgbClr val="FFFF00"/>
                </a:solidFill>
              </a:rPr>
              <a:t> </a:t>
            </a:r>
            <a:r>
              <a:rPr lang="en-GB" sz="1400" b="1" dirty="0" err="1">
                <a:solidFill>
                  <a:srgbClr val="FFFF00"/>
                </a:solidFill>
              </a:rPr>
              <a:t>sesją</a:t>
            </a:r>
            <a:r>
              <a:rPr lang="en-GB" sz="1400" b="1" dirty="0">
                <a:solidFill>
                  <a:srgbClr val="FFFF00"/>
                </a:solidFill>
              </a:rPr>
              <a:t>.</a:t>
            </a:r>
            <a:r>
              <a:rPr lang="en-GB" sz="1400" dirty="0">
                <a:solidFill>
                  <a:srgbClr val="FFFF00"/>
                </a:solidFill>
              </a:rPr>
              <a:t> </a:t>
            </a:r>
            <a:r>
              <a:rPr lang="en-GB" sz="1400" dirty="0" err="1"/>
              <a:t>Wpis</a:t>
            </a:r>
            <a:r>
              <a:rPr lang="en-GB" sz="1400" dirty="0"/>
              <a:t> do </a:t>
            </a:r>
            <a:r>
              <a:rPr lang="en-GB" sz="1400" dirty="0" err="1"/>
              <a:t>protokołu</a:t>
            </a:r>
            <a:r>
              <a:rPr lang="en-GB" sz="1400" dirty="0"/>
              <a:t> </a:t>
            </a:r>
            <a:r>
              <a:rPr lang="en-GB" sz="1400" dirty="0" err="1"/>
              <a:t>musi</a:t>
            </a:r>
            <a:r>
              <a:rPr lang="en-GB" sz="1400" dirty="0"/>
              <a:t> </a:t>
            </a:r>
            <a:r>
              <a:rPr lang="en-GB" sz="1400" dirty="0" err="1"/>
              <a:t>być</a:t>
            </a:r>
            <a:r>
              <a:rPr lang="en-GB" sz="1400" dirty="0"/>
              <a:t> </a:t>
            </a:r>
            <a:r>
              <a:rPr lang="en-GB" sz="1400" dirty="0" err="1"/>
              <a:t>zrobiony</a:t>
            </a:r>
            <a:r>
              <a:rPr lang="en-GB" sz="1400" dirty="0"/>
              <a:t> </a:t>
            </a:r>
            <a:r>
              <a:rPr lang="en-GB" sz="1400" dirty="0" err="1"/>
              <a:t>przez</a:t>
            </a:r>
            <a:r>
              <a:rPr lang="en-GB" sz="1400" dirty="0"/>
              <a:t> </a:t>
            </a:r>
            <a:r>
              <a:rPr lang="en-GB" sz="1400" dirty="0" err="1"/>
              <a:t>prowadzącego</a:t>
            </a:r>
            <a:r>
              <a:rPr lang="en-GB" sz="1400" dirty="0"/>
              <a:t> </a:t>
            </a:r>
            <a:r>
              <a:rPr lang="en-GB" sz="1400" dirty="0" err="1"/>
              <a:t>zajęcia</a:t>
            </a:r>
            <a:r>
              <a:rPr lang="en-GB" sz="1400" dirty="0"/>
              <a:t> do </a:t>
            </a:r>
            <a:r>
              <a:rPr lang="en-GB" sz="1400" dirty="0" err="1"/>
              <a:t>końca</a:t>
            </a:r>
            <a:r>
              <a:rPr lang="en-GB" sz="1400" dirty="0"/>
              <a:t> </a:t>
            </a:r>
            <a:r>
              <a:rPr lang="en-GB" sz="1400" dirty="0" err="1"/>
              <a:t>okresu</a:t>
            </a:r>
            <a:r>
              <a:rPr lang="en-GB" sz="1400" dirty="0"/>
              <a:t> </a:t>
            </a:r>
            <a:r>
              <a:rPr lang="en-GB" sz="1400" dirty="0" err="1"/>
              <a:t>zajęć</a:t>
            </a:r>
            <a:r>
              <a:rPr lang="en-GB" sz="1400" dirty="0"/>
              <a:t> </a:t>
            </a:r>
            <a:r>
              <a:rPr lang="en-GB" sz="1400" dirty="0" err="1"/>
              <a:t>dydaktycznych</a:t>
            </a:r>
            <a:r>
              <a:rPr lang="en-GB" sz="1400" dirty="0"/>
              <a:t>. Na </a:t>
            </a:r>
            <a:r>
              <a:rPr lang="en-GB" sz="1400" dirty="0" err="1"/>
              <a:t>zdobywanie</a:t>
            </a:r>
            <a:r>
              <a:rPr lang="en-GB" sz="1400" dirty="0"/>
              <a:t> </a:t>
            </a:r>
            <a:r>
              <a:rPr lang="en-GB" sz="1400" dirty="0" err="1"/>
              <a:t>zaliczeń</a:t>
            </a:r>
            <a:r>
              <a:rPr lang="en-GB" sz="1400" dirty="0"/>
              <a:t> </a:t>
            </a:r>
            <a:r>
              <a:rPr lang="en-GB" sz="1400" dirty="0" err="1"/>
              <a:t>po</a:t>
            </a:r>
            <a:r>
              <a:rPr lang="en-GB" sz="1400" dirty="0"/>
              <a:t> </a:t>
            </a:r>
            <a:r>
              <a:rPr lang="en-GB" sz="1400" dirty="0" err="1"/>
              <a:t>zakończeniu</a:t>
            </a:r>
            <a:r>
              <a:rPr lang="en-GB" sz="1400" dirty="0"/>
              <a:t> </a:t>
            </a:r>
            <a:r>
              <a:rPr lang="en-GB" sz="1400" dirty="0" err="1"/>
              <a:t>zajęć</a:t>
            </a:r>
            <a:r>
              <a:rPr lang="en-GB" sz="1400" dirty="0"/>
              <a:t> </a:t>
            </a:r>
            <a:r>
              <a:rPr lang="en-GB" sz="1400" dirty="0" err="1"/>
              <a:t>trzeba</a:t>
            </a:r>
            <a:r>
              <a:rPr lang="en-GB" sz="1400" dirty="0"/>
              <a:t> </a:t>
            </a:r>
            <a:r>
              <a:rPr lang="en-GB" sz="1400" dirty="0" err="1"/>
              <a:t>uzyskać</a:t>
            </a:r>
            <a:r>
              <a:rPr lang="en-GB" sz="1400" dirty="0"/>
              <a:t> </a:t>
            </a:r>
            <a:r>
              <a:rPr lang="en-GB" sz="1400" dirty="0" err="1"/>
              <a:t>zgodę</a:t>
            </a:r>
            <a:r>
              <a:rPr lang="en-GB" sz="1400" dirty="0"/>
              <a:t> </a:t>
            </a:r>
            <a:r>
              <a:rPr lang="en-GB" sz="1400" dirty="0" err="1"/>
              <a:t>prodziekan</a:t>
            </a:r>
            <a:r>
              <a:rPr lang="en-GB" sz="1400" dirty="0"/>
              <a:t> ds. </a:t>
            </a:r>
            <a:r>
              <a:rPr lang="en-GB" sz="1400" dirty="0" err="1"/>
              <a:t>dydaktyki</a:t>
            </a:r>
            <a:r>
              <a:rPr lang="en-GB" sz="1400" dirty="0"/>
              <a:t> </a:t>
            </a:r>
            <a:r>
              <a:rPr lang="en-GB" sz="1400" dirty="0" err="1"/>
              <a:t>niestacjonarnej</a:t>
            </a:r>
            <a:r>
              <a:rPr lang="en-GB" sz="1400" dirty="0"/>
              <a:t> </a:t>
            </a:r>
            <a:r>
              <a:rPr lang="en-GB" sz="1400" dirty="0" err="1"/>
              <a:t>dr</a:t>
            </a:r>
            <a:r>
              <a:rPr lang="en-GB" sz="1400" dirty="0"/>
              <a:t> hab. </a:t>
            </a:r>
            <a:r>
              <a:rPr lang="en-GB" sz="1400" dirty="0" err="1"/>
              <a:t>Mateusza</a:t>
            </a:r>
            <a:r>
              <a:rPr lang="en-GB" sz="1400" dirty="0"/>
              <a:t> </a:t>
            </a:r>
            <a:r>
              <a:rPr lang="en-GB" sz="1400" dirty="0" err="1"/>
              <a:t>Świetlickiego</a:t>
            </a:r>
            <a:r>
              <a:rPr lang="en-GB" sz="1400" dirty="0"/>
              <a:t>. O </a:t>
            </a:r>
            <a:r>
              <a:rPr lang="en-GB" sz="1400" dirty="0" err="1"/>
              <a:t>przedłużenie</a:t>
            </a:r>
            <a:r>
              <a:rPr lang="en-GB" sz="1400" dirty="0"/>
              <a:t> </a:t>
            </a:r>
            <a:r>
              <a:rPr lang="en-GB" sz="1400" dirty="0" err="1"/>
              <a:t>można</a:t>
            </a:r>
            <a:r>
              <a:rPr lang="en-GB" sz="1400" dirty="0"/>
              <a:t> </a:t>
            </a:r>
            <a:r>
              <a:rPr lang="en-GB" sz="1400" dirty="0" err="1"/>
              <a:t>się</a:t>
            </a:r>
            <a:r>
              <a:rPr lang="en-GB" sz="1400" dirty="0"/>
              <a:t> </a:t>
            </a:r>
            <a:r>
              <a:rPr lang="en-GB" sz="1400" dirty="0" err="1"/>
              <a:t>starać</a:t>
            </a:r>
            <a:r>
              <a:rPr lang="en-GB" sz="1400" dirty="0"/>
              <a:t> </a:t>
            </a:r>
            <a:r>
              <a:rPr lang="en-GB" sz="1400" dirty="0" err="1"/>
              <a:t>tylko</a:t>
            </a:r>
            <a:r>
              <a:rPr lang="en-GB" sz="1400" dirty="0"/>
              <a:t> w </a:t>
            </a:r>
            <a:r>
              <a:rPr lang="en-GB" sz="1400" dirty="0" err="1"/>
              <a:t>uzasadnionych</a:t>
            </a:r>
            <a:r>
              <a:rPr lang="en-GB" sz="1400" dirty="0"/>
              <a:t> </a:t>
            </a:r>
            <a:r>
              <a:rPr lang="en-GB" sz="1400" dirty="0" err="1"/>
              <a:t>przypadkach</a:t>
            </a:r>
            <a:r>
              <a:rPr lang="en-GB" sz="1400" dirty="0"/>
              <a:t> (np. </a:t>
            </a:r>
            <a:r>
              <a:rPr lang="en-GB" sz="1400" dirty="0" err="1"/>
              <a:t>długotrwała</a:t>
            </a:r>
            <a:r>
              <a:rPr lang="en-GB" sz="1400" dirty="0"/>
              <a:t> </a:t>
            </a:r>
            <a:r>
              <a:rPr lang="en-GB" sz="1400" dirty="0" err="1"/>
              <a:t>choroba</a:t>
            </a:r>
            <a:r>
              <a:rPr lang="en-GB" sz="1400" dirty="0"/>
              <a:t>, </a:t>
            </a:r>
            <a:r>
              <a:rPr lang="en-GB" sz="1400" dirty="0" err="1"/>
              <a:t>zwolnienie</a:t>
            </a:r>
            <a:r>
              <a:rPr lang="en-GB" sz="1400" dirty="0"/>
              <a:t> </a:t>
            </a:r>
            <a:r>
              <a:rPr lang="en-GB" sz="1400" dirty="0" err="1"/>
              <a:t>lekarskie</a:t>
            </a:r>
            <a:r>
              <a:rPr lang="en-GB" sz="1400" dirty="0"/>
              <a:t>, </a:t>
            </a:r>
            <a:r>
              <a:rPr lang="en-GB" sz="1400" dirty="0" err="1"/>
              <a:t>pobyt</a:t>
            </a:r>
            <a:r>
              <a:rPr lang="en-GB" sz="1400" dirty="0"/>
              <a:t> w </a:t>
            </a:r>
            <a:r>
              <a:rPr lang="en-GB" sz="1400" dirty="0" err="1"/>
              <a:t>szpitalu</a:t>
            </a:r>
            <a:r>
              <a:rPr lang="en-GB" sz="1400" dirty="0"/>
              <a:t>).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en-GB" sz="1400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4. </a:t>
            </a:r>
            <a:r>
              <a:rPr lang="en-GB" dirty="0" err="1"/>
              <a:t>Podania</a:t>
            </a:r>
            <a:endParaRPr dirty="0"/>
          </a:p>
        </p:txBody>
      </p:sp>
      <p:sp>
        <p:nvSpPr>
          <p:cNvPr id="143" name="Google Shape;143;p2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pl-PL" dirty="0"/>
              <a:t>W przypadku niezaliczenia przedmiotu lub niezdania egzaminu należy złożyć w Dziekanacie wniosek o powtarzanie przedmiotu. Wniosek musi być w pierwszej kolejności zaopiniowany przez zastępcę Dyrektora ds. studiów niestacjonarnych.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pl-PL" dirty="0"/>
              <a:t>PODANIE NALEŻY ZŁOŻYĆ NAJPÓŹNIEJ DO KOŃCA SESJI POPRAWKOWEJ.</a:t>
            </a:r>
          </a:p>
          <a:p>
            <a:pPr marL="0" lvl="0" indent="0">
              <a:spcBef>
                <a:spcPts val="1600"/>
              </a:spcBef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Wzory podań  znajdują się na stronie: </a:t>
            </a:r>
            <a:r>
              <a:rPr lang="pl-PL" dirty="0">
                <a:hlinkClick r:id="rId3"/>
              </a:rPr>
              <a:t>https://neofilologia.uwr.edu.pl/studenci/wzory-wnioskow/</a:t>
            </a:r>
            <a:r>
              <a:rPr lang="pl-PL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4. Lektorat / Foreign language</a:t>
            </a:r>
            <a:endParaRPr/>
          </a:p>
        </p:txBody>
      </p:sp>
      <p:sp>
        <p:nvSpPr>
          <p:cNvPr id="155" name="Google Shape;155;p28"/>
          <p:cNvSpPr txBox="1">
            <a:spLocks noGrp="1"/>
          </p:cNvSpPr>
          <p:nvPr>
            <p:ph type="body" idx="1"/>
          </p:nvPr>
        </p:nvSpPr>
        <p:spPr>
          <a:xfrm>
            <a:off x="387900" y="1297675"/>
            <a:ext cx="8368200" cy="36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Na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studiach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magisterskich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studenci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realizują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obowiązkowo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40h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lektoratu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języka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obcego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nowożytnego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drugim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semestrze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studiów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Zajęcia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prowadzą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uzyskania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umiejętności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językowych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poziomie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B2.I (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poziom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minimalny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), B2.II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lub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B2+ (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poziom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maksymalny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kończą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egzaminem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5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Lektorat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jest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prowadzony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przez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Studium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Praktycznej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Nauki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Języków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Obcych</a:t>
            </a:r>
            <a:r>
              <a:rPr lang="en-GB" sz="25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5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UWr</a:t>
            </a:r>
            <a:r>
              <a:rPr lang="en-GB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Lektorat</a:t>
            </a:r>
            <a:endParaRPr/>
          </a:p>
        </p:txBody>
      </p:sp>
      <p:sp>
        <p:nvSpPr>
          <p:cNvPr id="179" name="Google Shape;179;p32"/>
          <p:cNvSpPr txBox="1">
            <a:spLocks noGrp="1"/>
          </p:cNvSpPr>
          <p:nvPr>
            <p:ph type="body" idx="1"/>
          </p:nvPr>
        </p:nvSpPr>
        <p:spPr>
          <a:xfrm>
            <a:off x="387900" y="1341500"/>
            <a:ext cx="8368200" cy="322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1651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700"/>
              <a:t>Z lektoratu na studiach magisterskich zwalnia jedynie certyfikat poświadczający znajomość języka na poziomie B2+ (lub wyższym) lub egzamin z lektoratu zdany na poziomie studiów magisterskich na innym kierunku.</a:t>
            </a:r>
            <a:endParaRPr sz="2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6. </a:t>
            </a:r>
            <a:r>
              <a:rPr lang="en-GB" dirty="0" err="1"/>
              <a:t>Opcyjne</a:t>
            </a:r>
            <a:r>
              <a:rPr lang="en-GB" dirty="0"/>
              <a:t> </a:t>
            </a:r>
            <a:r>
              <a:rPr lang="en-GB" dirty="0" err="1"/>
              <a:t>moduły</a:t>
            </a:r>
            <a:r>
              <a:rPr lang="en-GB" dirty="0"/>
              <a:t> w </a:t>
            </a:r>
            <a:r>
              <a:rPr lang="en-GB" dirty="0" err="1"/>
              <a:t>programie</a:t>
            </a:r>
            <a:r>
              <a:rPr lang="en-GB" dirty="0"/>
              <a:t> </a:t>
            </a:r>
            <a:r>
              <a:rPr lang="en-GB" dirty="0" err="1"/>
              <a:t>studiów</a:t>
            </a:r>
            <a:endParaRPr dirty="0"/>
          </a:p>
        </p:txBody>
      </p:sp>
      <p:sp>
        <p:nvSpPr>
          <p:cNvPr id="197" name="Google Shape;197;p35"/>
          <p:cNvSpPr txBox="1">
            <a:spLocks noGrp="1"/>
          </p:cNvSpPr>
          <p:nvPr>
            <p:ph type="body" idx="1"/>
          </p:nvPr>
        </p:nvSpPr>
        <p:spPr>
          <a:xfrm>
            <a:off x="58975" y="1226900"/>
            <a:ext cx="9084900" cy="409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Poza </a:t>
            </a:r>
            <a:r>
              <a:rPr lang="en-GB" sz="2000" dirty="0" err="1"/>
              <a:t>obowiązkowym</a:t>
            </a:r>
            <a:r>
              <a:rPr lang="en-GB" sz="2000" dirty="0"/>
              <a:t> </a:t>
            </a:r>
            <a:r>
              <a:rPr lang="en-GB" sz="2000" dirty="0" err="1"/>
              <a:t>programem</a:t>
            </a:r>
            <a:r>
              <a:rPr lang="en-GB" sz="2000" dirty="0"/>
              <a:t> (120 ECTS)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studiach</a:t>
            </a:r>
            <a:r>
              <a:rPr lang="en-GB" sz="2000" dirty="0"/>
              <a:t> </a:t>
            </a:r>
            <a:r>
              <a:rPr lang="en-GB" sz="2000" dirty="0" err="1"/>
              <a:t>magisterskich</a:t>
            </a:r>
            <a:r>
              <a:rPr lang="en-GB" sz="2000" dirty="0"/>
              <a:t> student </a:t>
            </a:r>
            <a:r>
              <a:rPr lang="en-GB" sz="2000" dirty="0" err="1"/>
              <a:t>może</a:t>
            </a:r>
            <a:r>
              <a:rPr lang="en-GB" sz="2000" dirty="0"/>
              <a:t> </a:t>
            </a:r>
            <a:r>
              <a:rPr lang="en-GB" sz="2000" dirty="0" err="1"/>
              <a:t>dodatkowo</a:t>
            </a:r>
            <a:r>
              <a:rPr lang="en-GB" sz="2000" dirty="0"/>
              <a:t> / </a:t>
            </a:r>
            <a:r>
              <a:rPr lang="en-GB" sz="2000" dirty="0" err="1"/>
              <a:t>opcyjnie</a:t>
            </a:r>
            <a:r>
              <a:rPr lang="en-GB" sz="2000" dirty="0"/>
              <a:t> </a:t>
            </a:r>
            <a:r>
              <a:rPr lang="en-GB" sz="2000" dirty="0" err="1"/>
              <a:t>zrealizować</a:t>
            </a:r>
            <a:r>
              <a:rPr lang="en-GB" sz="2000" dirty="0"/>
              <a:t> </a:t>
            </a:r>
            <a:r>
              <a:rPr lang="en-GB" sz="2000" dirty="0" err="1"/>
              <a:t>moduł</a:t>
            </a:r>
            <a:r>
              <a:rPr lang="en-GB" sz="2000" dirty="0"/>
              <a:t> </a:t>
            </a:r>
            <a:r>
              <a:rPr lang="en-GB" sz="2000" dirty="0" err="1"/>
              <a:t>przygotowujący</a:t>
            </a:r>
            <a:r>
              <a:rPr lang="en-GB" sz="2000" dirty="0"/>
              <a:t> do </a:t>
            </a:r>
            <a:r>
              <a:rPr lang="en-GB" sz="2000" dirty="0" err="1"/>
              <a:t>wykonywania</a:t>
            </a:r>
            <a:r>
              <a:rPr lang="en-GB" sz="2000" dirty="0"/>
              <a:t> </a:t>
            </a:r>
            <a:r>
              <a:rPr lang="en-GB" sz="2000" dirty="0" err="1"/>
              <a:t>zawodu</a:t>
            </a:r>
            <a:r>
              <a:rPr lang="en-GB" sz="2000" dirty="0"/>
              <a:t> </a:t>
            </a:r>
            <a:r>
              <a:rPr lang="en-GB" sz="2000" dirty="0" err="1"/>
              <a:t>nauczyciela</a:t>
            </a:r>
            <a:r>
              <a:rPr lang="en-GB" sz="2000" dirty="0"/>
              <a:t>. Program </a:t>
            </a:r>
            <a:r>
              <a:rPr lang="pl-PL" sz="2000" dirty="0"/>
              <a:t>m</a:t>
            </a:r>
            <a:r>
              <a:rPr lang="en-GB" sz="2000" dirty="0" err="1"/>
              <a:t>oduł</a:t>
            </a:r>
            <a:r>
              <a:rPr lang="pl-PL" sz="2000" dirty="0"/>
              <a:t>u jest wpisany w program studiów, który jest</a:t>
            </a:r>
            <a:r>
              <a:rPr lang="en-GB" sz="2000" dirty="0"/>
              <a:t> </a:t>
            </a:r>
            <a:r>
              <a:rPr lang="pl-PL" sz="2000" dirty="0"/>
              <a:t>d</a:t>
            </a:r>
            <a:r>
              <a:rPr lang="en-GB" sz="2000" dirty="0" err="1"/>
              <a:t>ostępn</a:t>
            </a:r>
            <a:r>
              <a:rPr lang="pl-PL" sz="2000" dirty="0"/>
              <a:t>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stronie</a:t>
            </a:r>
            <a:r>
              <a:rPr lang="en-GB" sz="2000" dirty="0"/>
              <a:t> w </a:t>
            </a:r>
            <a:r>
              <a:rPr lang="en-GB" sz="2000" dirty="0" err="1"/>
              <a:t>zakładce</a:t>
            </a:r>
            <a:r>
              <a:rPr lang="en-GB" sz="2000" dirty="0"/>
              <a:t> “</a:t>
            </a:r>
            <a:r>
              <a:rPr lang="en-GB" sz="2000" dirty="0" err="1"/>
              <a:t>studia</a:t>
            </a:r>
            <a:r>
              <a:rPr lang="en-GB" sz="2000" dirty="0"/>
              <a:t>”.</a:t>
            </a:r>
            <a:endParaRPr sz="2000" dirty="0"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000" dirty="0" err="1">
                <a:solidFill>
                  <a:schemeClr val="tx1"/>
                </a:solidFill>
              </a:rPr>
              <a:t>Moduł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nauczycielski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studiach</a:t>
            </a:r>
            <a:r>
              <a:rPr lang="en-GB" sz="2000" dirty="0"/>
              <a:t> </a:t>
            </a:r>
            <a:r>
              <a:rPr lang="en-GB" sz="2000" dirty="0" err="1"/>
              <a:t>magisterskich</a:t>
            </a:r>
            <a:r>
              <a:rPr lang="en-GB" sz="2000" dirty="0"/>
              <a:t> </a:t>
            </a:r>
            <a:r>
              <a:rPr lang="en-GB" sz="2000" dirty="0" err="1"/>
              <a:t>przygotowuje</a:t>
            </a:r>
            <a:r>
              <a:rPr lang="en-GB" sz="2000" dirty="0"/>
              <a:t> do </a:t>
            </a:r>
            <a:r>
              <a:rPr lang="en-GB" sz="2000" dirty="0" err="1"/>
              <a:t>wykonywania</a:t>
            </a:r>
            <a:r>
              <a:rPr lang="en-GB" sz="2000" dirty="0"/>
              <a:t> </a:t>
            </a:r>
            <a:r>
              <a:rPr lang="en-GB" sz="2000" dirty="0" err="1"/>
              <a:t>zawodu</a:t>
            </a:r>
            <a:r>
              <a:rPr lang="en-GB" sz="2000" dirty="0"/>
              <a:t> </a:t>
            </a:r>
            <a:r>
              <a:rPr lang="en-GB" sz="2000" dirty="0" err="1"/>
              <a:t>nauczyciela</a:t>
            </a:r>
            <a:r>
              <a:rPr lang="en-GB" sz="2000" dirty="0"/>
              <a:t> w </a:t>
            </a:r>
            <a:r>
              <a:rPr lang="en-GB" sz="2000" dirty="0" err="1"/>
              <a:t>szkołach</a:t>
            </a:r>
            <a:r>
              <a:rPr lang="en-GB" sz="2000" dirty="0"/>
              <a:t> </a:t>
            </a:r>
            <a:r>
              <a:rPr lang="en-GB" sz="2000" dirty="0" err="1"/>
              <a:t>ponadpodstawowych</a:t>
            </a:r>
            <a:r>
              <a:rPr lang="en-GB" sz="2000" dirty="0"/>
              <a:t>. </a:t>
            </a:r>
            <a:r>
              <a:rPr lang="en-GB" sz="2000" dirty="0" err="1"/>
              <a:t>Osoby</a:t>
            </a:r>
            <a:r>
              <a:rPr lang="en-GB" sz="2000" dirty="0"/>
              <a:t> </a:t>
            </a:r>
            <a:r>
              <a:rPr lang="en-GB" sz="2000" dirty="0" err="1"/>
              <a:t>zainteresowane</a:t>
            </a:r>
            <a:r>
              <a:rPr lang="en-GB" sz="2000" dirty="0"/>
              <a:t> </a:t>
            </a:r>
            <a:r>
              <a:rPr lang="en-GB" sz="2000" dirty="0" err="1"/>
              <a:t>zdobyciem</a:t>
            </a:r>
            <a:r>
              <a:rPr lang="en-GB" sz="2000" dirty="0"/>
              <a:t> </a:t>
            </a:r>
            <a:r>
              <a:rPr lang="en-GB" sz="2000" dirty="0" err="1"/>
              <a:t>kwalifikacji</a:t>
            </a:r>
            <a:r>
              <a:rPr lang="en-GB" sz="2000" dirty="0"/>
              <a:t> </a:t>
            </a:r>
            <a:r>
              <a:rPr lang="en-GB" sz="2000" dirty="0" err="1"/>
              <a:t>muszą</a:t>
            </a:r>
            <a:r>
              <a:rPr lang="en-GB" sz="2000" dirty="0"/>
              <a:t> </a:t>
            </a:r>
            <a:r>
              <a:rPr lang="en-GB" sz="2000" dirty="0" err="1"/>
              <a:t>posiadać</a:t>
            </a:r>
            <a:r>
              <a:rPr lang="en-GB" sz="2000" dirty="0"/>
              <a:t> </a:t>
            </a:r>
            <a:r>
              <a:rPr lang="en-GB" sz="2000" dirty="0" err="1"/>
              <a:t>kwalifikacje</a:t>
            </a:r>
            <a:r>
              <a:rPr lang="en-GB" sz="2000" dirty="0"/>
              <a:t> do </a:t>
            </a:r>
            <a:r>
              <a:rPr lang="en-GB" sz="2000" dirty="0" err="1"/>
              <a:t>nauczania</a:t>
            </a:r>
            <a:r>
              <a:rPr lang="en-GB" sz="2000" dirty="0"/>
              <a:t> w </a:t>
            </a:r>
            <a:r>
              <a:rPr lang="en-GB" sz="2000" dirty="0" err="1"/>
              <a:t>szkole</a:t>
            </a:r>
            <a:r>
              <a:rPr lang="en-GB" sz="2000" dirty="0"/>
              <a:t> </a:t>
            </a:r>
            <a:r>
              <a:rPr lang="en-GB" sz="2000" dirty="0" err="1"/>
              <a:t>podstawowej</a:t>
            </a:r>
            <a:r>
              <a:rPr lang="en-GB" sz="2000" dirty="0"/>
              <a:t> </a:t>
            </a:r>
            <a:r>
              <a:rPr lang="en-GB" sz="2000" dirty="0" err="1"/>
              <a:t>uzyskane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studiach</a:t>
            </a:r>
            <a:r>
              <a:rPr lang="en-GB" sz="2000" dirty="0"/>
              <a:t> </a:t>
            </a:r>
            <a:r>
              <a:rPr lang="en-GB" sz="2000" dirty="0" err="1"/>
              <a:t>licencjackich</a:t>
            </a:r>
            <a:r>
              <a:rPr lang="en-GB" sz="2000" dirty="0"/>
              <a:t>. </a:t>
            </a:r>
            <a:endParaRPr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6. Moduł tłumaczeniowy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pl-PL" dirty="0"/>
              <a:t>W programie studiów są także uwzględnione przedmioty opcyjnie z zakresu tłumaczeń. Można je zrealizować dodatkowo lub zastąpić nimi zajęcia fakultatywne. Należy jednak pamiętać, że zajęcia fakultatywne na 1 roku mają wartość 4 punktów ECTS, a zajęcia tłumaczeniowe 2 ECTS. Należy zrealizować DWA zajęcia tłumaczeniowe w semestrze aby zastąpić JEDNE zajęcia fakultatywne w pierwszym i drugim semestrze studiów. Na drugim roku nie można zastąpić zajęć fakultatywnych zajęciami tłumaczeniowymi.</a:t>
            </a:r>
          </a:p>
        </p:txBody>
      </p:sp>
    </p:spTree>
    <p:extLst>
      <p:ext uri="{BB962C8B-B14F-4D97-AF65-F5344CB8AC3E}">
        <p14:creationId xmlns:p14="http://schemas.microsoft.com/office/powerpoint/2010/main" val="1902150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</a:rPr>
              <a:t>7. Przedmioty o treściach z nauk społecznych</a:t>
            </a:r>
            <a:endParaRPr/>
          </a:p>
        </p:txBody>
      </p:sp>
      <p:sp>
        <p:nvSpPr>
          <p:cNvPr id="209" name="Google Shape;209;p37"/>
          <p:cNvSpPr txBox="1">
            <a:spLocks noGrp="1"/>
          </p:cNvSpPr>
          <p:nvPr>
            <p:ph type="body" idx="1"/>
          </p:nvPr>
        </p:nvSpPr>
        <p:spPr>
          <a:xfrm>
            <a:off x="387900" y="1377500"/>
            <a:ext cx="8368200" cy="33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Zgodnie z przepisami dot. programów kształcenia, programy studiów na kierunkach humanistycznych muszą zawierać przedmioty realizujące treści z nauk społecznych za 5 ECTS. W programie Anglistyki jest to kurs „Przedsiębiorczość: Praca, biznes, kariera” (1 ECTS) oraz kurs “Tematy i metodologie nauk społecznych w humanistyce” (4 ECTS) </a:t>
            </a:r>
            <a:r>
              <a:rPr lang="en-GB" sz="2000"/>
              <a:t>w 2 semestrze studiów. “Tematy i metodologie …” są realizowane w dwóch wersjach: dla studentów zorientowanych na literaturoznawstwo oraz dla studentów zorientowanych na językoznawstwo (należy zapisać się na </a:t>
            </a:r>
            <a:r>
              <a:rPr lang="en-GB" sz="2000" u="sng"/>
              <a:t>jeden </a:t>
            </a:r>
            <a:r>
              <a:rPr lang="en-GB" sz="2000"/>
              <a:t>z dwóch kursów).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FFFF"/>
                </a:solidFill>
              </a:rPr>
              <a:t>Przedsiębiorczość</a:t>
            </a:r>
            <a:r>
              <a:rPr lang="en-GB" dirty="0">
                <a:solidFill>
                  <a:srgbClr val="FFFFFF"/>
                </a:solidFill>
              </a:rPr>
              <a:t>: </a:t>
            </a:r>
            <a:r>
              <a:rPr lang="en-GB" dirty="0" err="1">
                <a:solidFill>
                  <a:srgbClr val="FFFFFF"/>
                </a:solidFill>
              </a:rPr>
              <a:t>Praca</a:t>
            </a:r>
            <a:r>
              <a:rPr lang="en-GB" dirty="0">
                <a:solidFill>
                  <a:srgbClr val="FFFFFF"/>
                </a:solidFill>
              </a:rPr>
              <a:t>, </a:t>
            </a:r>
            <a:r>
              <a:rPr lang="en-GB" dirty="0" err="1">
                <a:solidFill>
                  <a:srgbClr val="FFFFFF"/>
                </a:solidFill>
              </a:rPr>
              <a:t>biznes</a:t>
            </a:r>
            <a:r>
              <a:rPr lang="en-GB" dirty="0">
                <a:solidFill>
                  <a:srgbClr val="FFFFFF"/>
                </a:solidFill>
              </a:rPr>
              <a:t>, </a:t>
            </a:r>
            <a:r>
              <a:rPr lang="en-GB" dirty="0" err="1">
                <a:solidFill>
                  <a:srgbClr val="FFFFFF"/>
                </a:solidFill>
              </a:rPr>
              <a:t>kariera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000" dirty="0"/>
              <a:t>Kurs ogólnowydziałowy w formie e-learningu</a:t>
            </a:r>
          </a:p>
          <a:p>
            <a:r>
              <a:rPr lang="pl-PL" sz="2000" dirty="0"/>
              <a:t>Szczegółowe informacje na temat kursu zostaną rozesłane przez koordynatora wydziałowego na początku semestru letniego, będą też umieszczone na stronie</a:t>
            </a:r>
          </a:p>
          <a:p>
            <a:r>
              <a:rPr lang="pl-PL" sz="2000" dirty="0"/>
              <a:t>Dziekanat zapisuje wszystkich studentów na roku</a:t>
            </a:r>
          </a:p>
          <a:p>
            <a:r>
              <a:rPr lang="pl-PL" sz="2000" dirty="0"/>
              <a:t>Kurs jest w j. polskim</a:t>
            </a:r>
          </a:p>
          <a:p>
            <a:r>
              <a:rPr lang="pl-PL" sz="2000" dirty="0"/>
              <a:t>Koordynator wydziałowy: mgr Marek Herda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4215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>
            <a:spLocks noGrp="1"/>
          </p:cNvSpPr>
          <p:nvPr>
            <p:ph type="title"/>
          </p:nvPr>
        </p:nvSpPr>
        <p:spPr>
          <a:xfrm>
            <a:off x="387900" y="113800"/>
            <a:ext cx="8368200" cy="112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7. USOS - </a:t>
            </a:r>
            <a:r>
              <a:rPr lang="en-GB" dirty="0" err="1"/>
              <a:t>zapisy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zajęcia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    </a:t>
            </a:r>
            <a:endParaRPr dirty="0"/>
          </a:p>
        </p:txBody>
      </p:sp>
      <p:sp>
        <p:nvSpPr>
          <p:cNvPr id="221" name="Google Shape;221;p39"/>
          <p:cNvSpPr txBox="1">
            <a:spLocks noGrp="1"/>
          </p:cNvSpPr>
          <p:nvPr>
            <p:ph type="body" idx="1"/>
          </p:nvPr>
        </p:nvSpPr>
        <p:spPr>
          <a:xfrm>
            <a:off x="387900" y="1240300"/>
            <a:ext cx="8368200" cy="36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Skrót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USOS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oznacza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‘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uniwersytecki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system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obsługi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studiów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’.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Każdy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student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musi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być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zapisany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wszystkie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zajęcia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w USOS (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tylko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wtedy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jego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nazwisko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znajdzie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protokole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zaliczeniowym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);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przedmiot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raz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wybrany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nawet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ponadprogramowy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staje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obowiązkowym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zaliczenia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, a w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razie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braku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zaliczenia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odpłatnego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powtórzenia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Nie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ma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możliwości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wypisania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z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przedmiotu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pod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koniec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semestru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Zapisy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w USOS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są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możliwe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konkretnym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terminie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potem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zajęcia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zapisuje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informatyk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tylko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wyłącznie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w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ramach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dostępnych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miejsc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).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err="1">
                <a:solidFill>
                  <a:srgbClr val="FF00FF"/>
                </a:solidFill>
              </a:rPr>
              <a:t>Zapisy</a:t>
            </a:r>
            <a:r>
              <a:rPr lang="en-GB" b="1" dirty="0">
                <a:solidFill>
                  <a:srgbClr val="FF00FF"/>
                </a:solidFill>
              </a:rPr>
              <a:t> w </a:t>
            </a:r>
            <a:r>
              <a:rPr lang="en-GB" b="1" dirty="0" err="1">
                <a:solidFill>
                  <a:srgbClr val="FF00FF"/>
                </a:solidFill>
              </a:rPr>
              <a:t>semestrze</a:t>
            </a:r>
            <a:r>
              <a:rPr lang="en-GB" b="1" dirty="0">
                <a:solidFill>
                  <a:srgbClr val="FF00FF"/>
                </a:solidFill>
              </a:rPr>
              <a:t> </a:t>
            </a:r>
            <a:r>
              <a:rPr lang="en-GB" b="1" dirty="0" err="1">
                <a:solidFill>
                  <a:srgbClr val="FF00FF"/>
                </a:solidFill>
              </a:rPr>
              <a:t>zimowym</a:t>
            </a:r>
            <a:r>
              <a:rPr lang="en-GB" b="1" dirty="0">
                <a:solidFill>
                  <a:srgbClr val="FF00FF"/>
                </a:solidFill>
              </a:rPr>
              <a:t> 202</a:t>
            </a:r>
            <a:r>
              <a:rPr lang="pl-PL" b="1" dirty="0">
                <a:solidFill>
                  <a:srgbClr val="FF00FF"/>
                </a:solidFill>
              </a:rPr>
              <a:t>4</a:t>
            </a:r>
            <a:r>
              <a:rPr lang="en-GB" b="1" dirty="0">
                <a:solidFill>
                  <a:srgbClr val="FF00FF"/>
                </a:solidFill>
              </a:rPr>
              <a:t>/2</a:t>
            </a:r>
            <a:r>
              <a:rPr lang="pl-PL" b="1" dirty="0">
                <a:solidFill>
                  <a:srgbClr val="FF00FF"/>
                </a:solidFill>
              </a:rPr>
              <a:t>5</a:t>
            </a:r>
            <a:endParaRPr b="1" dirty="0">
              <a:solidFill>
                <a:srgbClr val="FF00FF"/>
              </a:solidFill>
            </a:endParaRPr>
          </a:p>
        </p:txBody>
      </p:sp>
      <p:sp>
        <p:nvSpPr>
          <p:cNvPr id="233" name="Google Shape;233;p41"/>
          <p:cNvSpPr txBox="1">
            <a:spLocks noGrp="1"/>
          </p:cNvSpPr>
          <p:nvPr>
            <p:ph type="body" idx="1"/>
          </p:nvPr>
        </p:nvSpPr>
        <p:spPr>
          <a:xfrm>
            <a:off x="387900" y="1350334"/>
            <a:ext cx="8368200" cy="37180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dirty="0" err="1"/>
              <a:t>Zapisy</a:t>
            </a:r>
            <a:r>
              <a:rPr lang="en-GB" sz="2600" dirty="0"/>
              <a:t> </a:t>
            </a:r>
            <a:r>
              <a:rPr lang="pl-PL" sz="2600" dirty="0"/>
              <a:t>rozpoczynają się w piątek 7.10.</a:t>
            </a:r>
            <a:endParaRPr sz="2600" b="1" dirty="0">
              <a:solidFill>
                <a:srgbClr val="00FF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600" dirty="0"/>
              <a:t>W </a:t>
            </a:r>
            <a:r>
              <a:rPr lang="en-GB" sz="2600" dirty="0" err="1"/>
              <a:t>tym</a:t>
            </a:r>
            <a:r>
              <a:rPr lang="en-GB" sz="2600" dirty="0"/>
              <a:t> </a:t>
            </a:r>
            <a:r>
              <a:rPr lang="en-GB" sz="2600" dirty="0" err="1"/>
              <a:t>terminie</a:t>
            </a:r>
            <a:r>
              <a:rPr lang="en-GB" sz="2600" dirty="0"/>
              <a:t> </a:t>
            </a:r>
            <a:r>
              <a:rPr lang="en-GB" sz="2600" dirty="0" err="1"/>
              <a:t>należy</a:t>
            </a:r>
            <a:r>
              <a:rPr lang="en-GB" sz="2600" dirty="0"/>
              <a:t> </a:t>
            </a:r>
            <a:r>
              <a:rPr lang="en-GB" sz="2600" dirty="0" err="1"/>
              <a:t>zapisać</a:t>
            </a:r>
            <a:r>
              <a:rPr lang="en-GB" sz="2600" dirty="0"/>
              <a:t> </a:t>
            </a:r>
            <a:r>
              <a:rPr lang="en-GB" sz="2600" dirty="0" err="1"/>
              <a:t>się</a:t>
            </a:r>
            <a:r>
              <a:rPr lang="en-GB" sz="2600" dirty="0"/>
              <a:t> </a:t>
            </a:r>
            <a:r>
              <a:rPr lang="en-GB" sz="2600" dirty="0" err="1"/>
              <a:t>na</a:t>
            </a:r>
            <a:r>
              <a:rPr lang="en-GB" sz="2600" dirty="0"/>
              <a:t> </a:t>
            </a:r>
            <a:r>
              <a:rPr lang="en-GB" sz="2600" dirty="0" err="1"/>
              <a:t>wszystkie</a:t>
            </a:r>
            <a:r>
              <a:rPr lang="en-GB" sz="2600" dirty="0"/>
              <a:t> </a:t>
            </a:r>
            <a:r>
              <a:rPr lang="en-GB" sz="2600" dirty="0" err="1"/>
              <a:t>przedmioty</a:t>
            </a:r>
            <a:r>
              <a:rPr lang="en-GB" sz="2600" dirty="0"/>
              <a:t> </a:t>
            </a:r>
            <a:r>
              <a:rPr lang="en-GB" sz="2600" dirty="0" err="1"/>
              <a:t>wymagane</a:t>
            </a:r>
            <a:r>
              <a:rPr lang="en-GB" sz="2600" dirty="0"/>
              <a:t> </a:t>
            </a:r>
            <a:r>
              <a:rPr lang="en-GB" sz="2600" dirty="0" err="1"/>
              <a:t>programem</a:t>
            </a:r>
            <a:r>
              <a:rPr lang="en-GB" sz="2600" dirty="0"/>
              <a:t> </a:t>
            </a:r>
            <a:r>
              <a:rPr lang="en-GB" sz="2600" dirty="0" err="1"/>
              <a:t>studiów</a:t>
            </a:r>
            <a:r>
              <a:rPr lang="en-GB" sz="2600" dirty="0"/>
              <a:t> w </a:t>
            </a:r>
            <a:r>
              <a:rPr lang="en-GB" sz="2600" dirty="0" err="1"/>
              <a:t>pierwszym</a:t>
            </a:r>
            <a:r>
              <a:rPr lang="en-GB" sz="2600" dirty="0"/>
              <a:t> </a:t>
            </a:r>
            <a:r>
              <a:rPr lang="en-GB" sz="2600" dirty="0" err="1"/>
              <a:t>semestrze</a:t>
            </a:r>
            <a:r>
              <a:rPr lang="en-GB" sz="2600" dirty="0"/>
              <a:t>.</a:t>
            </a:r>
            <a:endParaRPr sz="26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600" dirty="0"/>
              <a:t>Program </a:t>
            </a:r>
            <a:r>
              <a:rPr lang="en-GB" sz="2600" dirty="0" err="1"/>
              <a:t>studiów</a:t>
            </a:r>
            <a:r>
              <a:rPr lang="en-GB" sz="2600" dirty="0"/>
              <a:t> </a:t>
            </a:r>
            <a:r>
              <a:rPr lang="en-GB" sz="2600" dirty="0" err="1"/>
              <a:t>oraz</a:t>
            </a:r>
            <a:r>
              <a:rPr lang="en-GB" sz="2600" dirty="0"/>
              <a:t> plan </a:t>
            </a:r>
            <a:r>
              <a:rPr lang="en-GB" sz="2600" dirty="0" err="1"/>
              <a:t>zajęć</a:t>
            </a:r>
            <a:r>
              <a:rPr lang="en-GB" sz="2600" dirty="0"/>
              <a:t> </a:t>
            </a:r>
            <a:r>
              <a:rPr lang="en-GB" sz="2600" dirty="0" err="1"/>
              <a:t>są</a:t>
            </a:r>
            <a:r>
              <a:rPr lang="en-GB" sz="2600" dirty="0"/>
              <a:t> </a:t>
            </a:r>
            <a:r>
              <a:rPr lang="en-GB" sz="2600" dirty="0" err="1"/>
              <a:t>dostępne</a:t>
            </a:r>
            <a:r>
              <a:rPr lang="en-GB" sz="2600" dirty="0"/>
              <a:t> </a:t>
            </a:r>
            <a:r>
              <a:rPr lang="en-GB" sz="2600" dirty="0" err="1"/>
              <a:t>na</a:t>
            </a:r>
            <a:r>
              <a:rPr lang="en-GB" sz="2600" dirty="0"/>
              <a:t> </a:t>
            </a:r>
            <a:r>
              <a:rPr lang="en-GB" sz="2600" dirty="0" err="1"/>
              <a:t>stronie</a:t>
            </a:r>
            <a:r>
              <a:rPr lang="en-GB" sz="2600" dirty="0"/>
              <a:t>.</a:t>
            </a:r>
            <a:endParaRPr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87900" y="372139"/>
            <a:ext cx="8368200" cy="9675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GB" dirty="0" err="1"/>
              <a:t>Wydział</a:t>
            </a:r>
            <a:r>
              <a:rPr lang="en-GB" dirty="0"/>
              <a:t> </a:t>
            </a:r>
            <a:r>
              <a:rPr lang="pl-PL" dirty="0"/>
              <a:t>Neofilologii</a:t>
            </a:r>
            <a:r>
              <a:rPr lang="en-GB" dirty="0"/>
              <a:t> (</a:t>
            </a:r>
            <a:r>
              <a:rPr lang="en-US" dirty="0"/>
              <a:t>Faculty of Languages, Literatures and Cultures</a:t>
            </a:r>
            <a:r>
              <a:rPr lang="en-GB" dirty="0"/>
              <a:t>)</a:t>
            </a:r>
            <a:endParaRPr dirty="0"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3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dr</a:t>
            </a:r>
            <a:r>
              <a:rPr lang="en-GB" dirty="0"/>
              <a:t> hab. Justyna </a:t>
            </a:r>
            <a:r>
              <a:rPr lang="en-GB" dirty="0" err="1"/>
              <a:t>Ziarkowska</a:t>
            </a:r>
            <a:r>
              <a:rPr lang="en-GB" dirty="0"/>
              <a:t>, prof. </a:t>
            </a:r>
            <a:r>
              <a:rPr lang="en-GB" dirty="0" err="1"/>
              <a:t>UWr</a:t>
            </a:r>
            <a:r>
              <a:rPr lang="en-GB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p.o.</a:t>
            </a:r>
            <a:r>
              <a:rPr lang="en-GB" dirty="0"/>
              <a:t> </a:t>
            </a:r>
            <a:r>
              <a:rPr lang="en-GB" dirty="0" err="1"/>
              <a:t>Dziekana</a:t>
            </a:r>
            <a:r>
              <a:rPr lang="en-GB" dirty="0"/>
              <a:t> </a:t>
            </a:r>
            <a:r>
              <a:rPr lang="en-GB" dirty="0" err="1"/>
              <a:t>Wydziału</a:t>
            </a:r>
            <a:r>
              <a:rPr lang="en-GB" dirty="0"/>
              <a:t> </a:t>
            </a:r>
            <a:r>
              <a:rPr lang="en-GB" dirty="0" err="1"/>
              <a:t>Filologicznego</a:t>
            </a: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Acting Dean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err="1"/>
              <a:t>dr</a:t>
            </a:r>
            <a:r>
              <a:rPr lang="en-GB" dirty="0"/>
              <a:t> hab. Mateusz </a:t>
            </a:r>
            <a:r>
              <a:rPr lang="en-GB" dirty="0" err="1"/>
              <a:t>Świetlicki</a:t>
            </a:r>
            <a:endParaRPr lang="en-GB" dirty="0"/>
          </a:p>
          <a:p>
            <a:pPr marL="0" indent="0">
              <a:buNone/>
            </a:pP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p.o.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prodziekana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ds. 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studenckich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dydaktyki</a:t>
            </a:r>
            <a:r>
              <a:rPr lang="en-GB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</a:t>
            </a:r>
            <a:r>
              <a:rPr lang="en-GB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niestacjonarnej</a:t>
            </a:r>
            <a:endParaRPr lang="en-GB" i="0" u="none" strike="noStrike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en-GB" dirty="0"/>
              <a:t>Acting Vice-Dean for Student Affairs and Extramural Teaching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(scholarships, social issues)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833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9. Sylabusy (syllabi)</a:t>
            </a:r>
            <a:endParaRPr/>
          </a:p>
        </p:txBody>
      </p:sp>
      <p:sp>
        <p:nvSpPr>
          <p:cNvPr id="251" name="Google Shape;251;p44"/>
          <p:cNvSpPr txBox="1">
            <a:spLocks noGrp="1"/>
          </p:cNvSpPr>
          <p:nvPr>
            <p:ph type="body" idx="1"/>
          </p:nvPr>
        </p:nvSpPr>
        <p:spPr>
          <a:xfrm>
            <a:off x="387900" y="1320025"/>
            <a:ext cx="8368200" cy="35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Na </a:t>
            </a:r>
            <a:r>
              <a:rPr lang="en-GB" sz="2000" dirty="0" err="1"/>
              <a:t>każdych</a:t>
            </a:r>
            <a:r>
              <a:rPr lang="en-GB" sz="2000" dirty="0"/>
              <a:t> </a:t>
            </a:r>
            <a:r>
              <a:rPr lang="en-GB" sz="2000" dirty="0" err="1"/>
              <a:t>zajęciach</a:t>
            </a:r>
            <a:r>
              <a:rPr lang="en-GB" sz="2000" dirty="0"/>
              <a:t> </a:t>
            </a:r>
            <a:r>
              <a:rPr lang="en-GB" sz="2000" dirty="0" err="1"/>
              <a:t>studenci</a:t>
            </a:r>
            <a:r>
              <a:rPr lang="en-GB" sz="2000" dirty="0"/>
              <a:t> </a:t>
            </a:r>
            <a:r>
              <a:rPr lang="en-GB" sz="2000" dirty="0" err="1"/>
              <a:t>zostaną</a:t>
            </a:r>
            <a:r>
              <a:rPr lang="en-GB" sz="2000" dirty="0"/>
              <a:t> </a:t>
            </a:r>
            <a:r>
              <a:rPr lang="en-GB" sz="2000" dirty="0" err="1"/>
              <a:t>zapoznani</a:t>
            </a:r>
            <a:r>
              <a:rPr lang="en-GB" sz="2000" dirty="0"/>
              <a:t> z </a:t>
            </a:r>
            <a:r>
              <a:rPr lang="en-GB" sz="2000" dirty="0" err="1"/>
              <a:t>sylabusami</a:t>
            </a:r>
            <a:r>
              <a:rPr lang="en-GB" sz="2000" dirty="0"/>
              <a:t>, </a:t>
            </a:r>
            <a:r>
              <a:rPr lang="en-GB" sz="2000" dirty="0" err="1"/>
              <a:t>sylabusy</a:t>
            </a:r>
            <a:r>
              <a:rPr lang="en-GB" sz="2000" dirty="0"/>
              <a:t> </a:t>
            </a:r>
            <a:r>
              <a:rPr lang="en-GB" sz="2000" dirty="0" err="1"/>
              <a:t>zostaną</a:t>
            </a:r>
            <a:r>
              <a:rPr lang="en-GB" sz="2000" dirty="0"/>
              <a:t> </a:t>
            </a:r>
            <a:r>
              <a:rPr lang="en-GB" sz="2000" dirty="0" err="1"/>
              <a:t>też</a:t>
            </a:r>
            <a:r>
              <a:rPr lang="en-GB" sz="2000" dirty="0"/>
              <a:t> </a:t>
            </a:r>
            <a:r>
              <a:rPr lang="en-GB" sz="2000" dirty="0" err="1"/>
              <a:t>umieszczone</a:t>
            </a:r>
            <a:r>
              <a:rPr lang="en-GB" sz="2000" dirty="0"/>
              <a:t> </a:t>
            </a:r>
            <a:r>
              <a:rPr lang="en-GB" sz="2000" dirty="0" err="1"/>
              <a:t>przez</a:t>
            </a:r>
            <a:r>
              <a:rPr lang="en-GB" sz="2000" dirty="0"/>
              <a:t> </a:t>
            </a:r>
            <a:r>
              <a:rPr lang="en-GB" sz="2000" dirty="0" err="1"/>
              <a:t>prowadzących</a:t>
            </a:r>
            <a:r>
              <a:rPr lang="en-GB" sz="2000" dirty="0"/>
              <a:t> w </a:t>
            </a:r>
            <a:r>
              <a:rPr lang="en-GB" sz="2000" dirty="0" err="1"/>
              <a:t>USOSie</a:t>
            </a:r>
            <a:r>
              <a:rPr lang="en-GB" sz="2000" dirty="0"/>
              <a:t>. </a:t>
            </a:r>
            <a:r>
              <a:rPr lang="en-GB" sz="2000" dirty="0" err="1"/>
              <a:t>Bardzo</a:t>
            </a:r>
            <a:r>
              <a:rPr lang="en-GB" sz="2000" dirty="0"/>
              <a:t> </a:t>
            </a:r>
            <a:r>
              <a:rPr lang="en-GB" sz="2000" dirty="0" err="1"/>
              <a:t>ważne</a:t>
            </a:r>
            <a:r>
              <a:rPr lang="en-GB" sz="2000" dirty="0"/>
              <a:t> jest, aby </a:t>
            </a:r>
            <a:r>
              <a:rPr lang="en-GB" sz="2000" dirty="0" err="1"/>
              <a:t>studenci</a:t>
            </a:r>
            <a:r>
              <a:rPr lang="en-GB" sz="2000" dirty="0"/>
              <a:t> </a:t>
            </a:r>
            <a:r>
              <a:rPr lang="en-GB" sz="2000" dirty="0" err="1"/>
              <a:t>zapoznali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z </a:t>
            </a:r>
            <a:r>
              <a:rPr lang="en-GB" sz="2000" dirty="0" err="1"/>
              <a:t>treścią</a:t>
            </a:r>
            <a:r>
              <a:rPr lang="en-GB" sz="2000" dirty="0"/>
              <a:t> </a:t>
            </a:r>
            <a:r>
              <a:rPr lang="en-GB" sz="2000" dirty="0" err="1"/>
              <a:t>sylabusów</a:t>
            </a:r>
            <a:r>
              <a:rPr lang="en-GB" sz="2000" dirty="0"/>
              <a:t>, </a:t>
            </a:r>
            <a:r>
              <a:rPr lang="en-GB" sz="2000" dirty="0" err="1"/>
              <a:t>znali</a:t>
            </a:r>
            <a:r>
              <a:rPr lang="en-GB" sz="2000" dirty="0"/>
              <a:t> </a:t>
            </a:r>
            <a:r>
              <a:rPr lang="en-GB" sz="2000" dirty="0" err="1"/>
              <a:t>zaplanowane</a:t>
            </a:r>
            <a:r>
              <a:rPr lang="en-GB" sz="2000" dirty="0"/>
              <a:t> </a:t>
            </a:r>
            <a:r>
              <a:rPr lang="en-GB" sz="2000" dirty="0" err="1"/>
              <a:t>efekty</a:t>
            </a:r>
            <a:r>
              <a:rPr lang="en-GB" sz="2000" dirty="0"/>
              <a:t> </a:t>
            </a:r>
            <a:r>
              <a:rPr lang="en-GB" sz="2000" dirty="0" err="1"/>
              <a:t>uczenia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wartość</a:t>
            </a:r>
            <a:r>
              <a:rPr lang="en-GB" sz="2000" dirty="0"/>
              <a:t> </a:t>
            </a:r>
            <a:r>
              <a:rPr lang="en-GB" sz="2000" dirty="0" err="1"/>
              <a:t>punktów</a:t>
            </a:r>
            <a:r>
              <a:rPr lang="en-GB" sz="2000" dirty="0"/>
              <a:t> ECTS </a:t>
            </a:r>
            <a:r>
              <a:rPr lang="en-GB" sz="2000" dirty="0" err="1"/>
              <a:t>przyznaną</a:t>
            </a:r>
            <a:r>
              <a:rPr lang="en-GB" sz="2000" dirty="0"/>
              <a:t> </a:t>
            </a:r>
            <a:r>
              <a:rPr lang="en-GB" sz="2000" dirty="0" err="1"/>
              <a:t>danemu</a:t>
            </a:r>
            <a:r>
              <a:rPr lang="en-GB" sz="2000" dirty="0"/>
              <a:t> </a:t>
            </a:r>
            <a:r>
              <a:rPr lang="en-GB" sz="2000" dirty="0" err="1"/>
              <a:t>kursowi</a:t>
            </a:r>
            <a:r>
              <a:rPr lang="en-GB" sz="2000" dirty="0"/>
              <a:t>, </a:t>
            </a:r>
            <a:r>
              <a:rPr lang="en-GB" sz="2000" dirty="0" err="1"/>
              <a:t>gdyż</a:t>
            </a:r>
            <a:r>
              <a:rPr lang="en-GB" sz="2000" dirty="0"/>
              <a:t> po </a:t>
            </a:r>
            <a:r>
              <a:rPr lang="en-GB" sz="2000" dirty="0" err="1"/>
              <a:t>każdym</a:t>
            </a:r>
            <a:r>
              <a:rPr lang="en-GB" sz="2000" dirty="0"/>
              <a:t> </a:t>
            </a:r>
            <a:r>
              <a:rPr lang="en-GB" sz="2000" dirty="0" err="1"/>
              <a:t>semestrze</a:t>
            </a:r>
            <a:r>
              <a:rPr lang="en-GB" sz="2000" dirty="0"/>
              <a:t> </a:t>
            </a:r>
            <a:r>
              <a:rPr lang="en-GB" sz="2000" dirty="0" err="1"/>
              <a:t>będą</a:t>
            </a:r>
            <a:r>
              <a:rPr lang="en-GB" sz="2000" dirty="0"/>
              <a:t> </a:t>
            </a:r>
            <a:r>
              <a:rPr lang="en-GB" sz="2000" dirty="0" err="1"/>
              <a:t>proszeni</a:t>
            </a:r>
            <a:r>
              <a:rPr lang="en-GB" sz="2000" dirty="0"/>
              <a:t> o </a:t>
            </a:r>
            <a:r>
              <a:rPr lang="en-GB" sz="2000" dirty="0" err="1"/>
              <a:t>ocenę</a:t>
            </a:r>
            <a:r>
              <a:rPr lang="en-GB" sz="2000" dirty="0"/>
              <a:t> </a:t>
            </a:r>
            <a:r>
              <a:rPr lang="en-GB" sz="2000" dirty="0" err="1"/>
              <a:t>zajęć</a:t>
            </a:r>
            <a:r>
              <a:rPr lang="en-GB" sz="2000" dirty="0"/>
              <a:t> (w </a:t>
            </a:r>
            <a:r>
              <a:rPr lang="en-GB" sz="2000" dirty="0" err="1"/>
              <a:t>formie</a:t>
            </a:r>
            <a:r>
              <a:rPr lang="en-GB" sz="2000" dirty="0"/>
              <a:t> </a:t>
            </a:r>
            <a:r>
              <a:rPr lang="en-GB" sz="2000" dirty="0" err="1"/>
              <a:t>ankiety</a:t>
            </a:r>
            <a:r>
              <a:rPr lang="en-GB" sz="2000" dirty="0"/>
              <a:t> </a:t>
            </a:r>
            <a:r>
              <a:rPr lang="en-GB" sz="2000" dirty="0" err="1"/>
              <a:t>dostępnej</a:t>
            </a:r>
            <a:r>
              <a:rPr lang="en-GB" sz="2000" dirty="0"/>
              <a:t> w USOS – </a:t>
            </a:r>
            <a:r>
              <a:rPr lang="en-GB" sz="2000" dirty="0" err="1"/>
              <a:t>zachęcamy</a:t>
            </a:r>
            <a:r>
              <a:rPr lang="en-GB" sz="2000" dirty="0"/>
              <a:t> do </a:t>
            </a:r>
            <a:r>
              <a:rPr lang="en-GB" sz="2000" dirty="0" err="1"/>
              <a:t>podzielenia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swoją</a:t>
            </a:r>
            <a:r>
              <a:rPr lang="en-GB" sz="2000" dirty="0"/>
              <a:t> </a:t>
            </a:r>
            <a:r>
              <a:rPr lang="en-GB" sz="2000" dirty="0" err="1"/>
              <a:t>opinią</a:t>
            </a:r>
            <a:r>
              <a:rPr lang="en-GB" sz="2000" dirty="0"/>
              <a:t>!).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97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10. Obowiązkowe szkolenie BHP (on-line)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</a:t>
            </a:r>
            <a:endParaRPr/>
          </a:p>
        </p:txBody>
      </p:sp>
      <p:sp>
        <p:nvSpPr>
          <p:cNvPr id="257" name="Google Shape;257;p45"/>
          <p:cNvSpPr txBox="1">
            <a:spLocks noGrp="1"/>
          </p:cNvSpPr>
          <p:nvPr>
            <p:ph type="body" idx="1"/>
          </p:nvPr>
        </p:nvSpPr>
        <p:spPr>
          <a:xfrm>
            <a:off x="387900" y="1342325"/>
            <a:ext cx="8368200" cy="35486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pl-PL" dirty="0">
                <a:latin typeface="Calibri"/>
                <a:ea typeface="Calibri"/>
                <a:cs typeface="Calibri"/>
                <a:sym typeface="Calibri"/>
              </a:rPr>
              <a:t>Obowiązkowe szkolenie BHP odbędzie się w formie e-learningu w terminie </a:t>
            </a:r>
            <a:r>
              <a:rPr lang="pl-PL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od 15 września do 31 października 2024. </a:t>
            </a:r>
            <a:r>
              <a:rPr lang="pl-PL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BRAK ZALICZENIA SZKOLENIA SKUTKUJE NIEZALICZENIEM PIERWSZEGO SEMESTRU STUDIÓW.</a:t>
            </a:r>
            <a:endParaRPr lang="pl-PL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pl-PL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Szkolenie jest dostępne pod adresem:  </a:t>
            </a:r>
            <a:r>
              <a:rPr lang="pl-PL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https://e-edu.cko.uni.wroc.pl</a:t>
            </a:r>
            <a:r>
              <a:rPr lang="pl-PL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pl-PL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Klucz dostępu: BHP_2024/25PL</a:t>
            </a:r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pl-PL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Wszelkich informacji w sprawie szkolenia udziela Dział Bezpieczeństwa i Higieny Pracy oraz Ochrony Przeciwpożarowej – tel.: (71) 375-24-89.</a:t>
            </a:r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Pomoc techniczna: </a:t>
            </a:r>
            <a:r>
              <a:rPr lang="pl-PL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cko@uwr.edu.pl</a:t>
            </a:r>
            <a:r>
              <a:rPr lang="pl-PL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Oceny ze szkolenia BHP nie można przepisać. </a:t>
            </a:r>
            <a:endParaRPr lang="pl-PL" dirty="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11. The library </a:t>
            </a:r>
            <a:endParaRPr/>
          </a:p>
        </p:txBody>
      </p:sp>
      <p:sp>
        <p:nvSpPr>
          <p:cNvPr id="269" name="Google Shape;269;p47"/>
          <p:cNvSpPr txBox="1">
            <a:spLocks noGrp="1"/>
          </p:cNvSpPr>
          <p:nvPr>
            <p:ph type="body" idx="1"/>
          </p:nvPr>
        </p:nvSpPr>
        <p:spPr>
          <a:xfrm>
            <a:off x="387900" y="15027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GB" dirty="0"/>
              <a:t>The online library training is available at </a:t>
            </a:r>
            <a:r>
              <a:rPr lang="en-GB" u="sng" dirty="0">
                <a:solidFill>
                  <a:schemeClr val="accent5"/>
                </a:solidFill>
                <a:hlinkClick r:id="rId3"/>
              </a:rPr>
              <a:t>https://e-edu.cko.uni.wroc.pl</a:t>
            </a:r>
            <a:r>
              <a:rPr lang="en-GB" dirty="0">
                <a:solidFill>
                  <a:schemeClr val="accent5"/>
                </a:solidFill>
                <a:hlinkClick r:id="rId3"/>
              </a:rPr>
              <a:t>/</a:t>
            </a:r>
            <a:r>
              <a:rPr lang="pl-PL" dirty="0">
                <a:solidFill>
                  <a:schemeClr val="accent5"/>
                </a:solidFill>
              </a:rPr>
              <a:t> </a:t>
            </a:r>
            <a:r>
              <a:rPr lang="pl-PL" b="1" dirty="0">
                <a:solidFill>
                  <a:srgbClr val="FFFF00"/>
                </a:solidFill>
              </a:rPr>
              <a:t>from</a:t>
            </a:r>
            <a:r>
              <a:rPr lang="pl-PL" dirty="0">
                <a:solidFill>
                  <a:schemeClr val="accent5"/>
                </a:solidFill>
              </a:rPr>
              <a:t> </a:t>
            </a:r>
            <a:r>
              <a:rPr lang="pl-PL" b="1" dirty="0">
                <a:solidFill>
                  <a:srgbClr val="FFFF00"/>
                </a:solidFill>
              </a:rPr>
              <a:t>14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pl-PL" b="1" dirty="0" err="1">
                <a:solidFill>
                  <a:srgbClr val="FFFF00"/>
                </a:solidFill>
              </a:rPr>
              <a:t>October</a:t>
            </a:r>
            <a:r>
              <a:rPr lang="en-GB" b="1" dirty="0">
                <a:solidFill>
                  <a:srgbClr val="FFFF00"/>
                </a:solidFill>
              </a:rPr>
              <a:t> until 1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November 202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dirty="0"/>
              <a:t>. The training is obligatory for the students who are graduates of BA studies at universities other than </a:t>
            </a:r>
            <a:r>
              <a:rPr lang="en-GB" dirty="0" err="1"/>
              <a:t>Wrocław</a:t>
            </a:r>
            <a:r>
              <a:rPr lang="en-GB" dirty="0"/>
              <a:t> University.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to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to the </a:t>
            </a:r>
            <a:r>
              <a:rPr lang="pl-PL" dirty="0" err="1"/>
              <a:t>library</a:t>
            </a:r>
            <a:r>
              <a:rPr lang="pl-PL" dirty="0"/>
              <a:t> to </a:t>
            </a:r>
            <a:r>
              <a:rPr lang="pl-PL" dirty="0" err="1"/>
              <a:t>complete</a:t>
            </a:r>
            <a:r>
              <a:rPr lang="pl-PL" dirty="0"/>
              <a:t> the </a:t>
            </a:r>
            <a:r>
              <a:rPr lang="pl-PL" dirty="0" err="1"/>
              <a:t>training</a:t>
            </a:r>
            <a:r>
              <a:rPr lang="pl-PL" dirty="0"/>
              <a:t>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The information on how to use the library is also available at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500" u="sng" dirty="0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https://ifa.uwr.edu.pl/biblioteka/</a:t>
            </a:r>
            <a:r>
              <a:rPr lang="en-GB" sz="2500" dirty="0">
                <a:solidFill>
                  <a:schemeClr val="accent6"/>
                </a:solidFill>
              </a:rPr>
              <a:t> </a:t>
            </a:r>
            <a:endParaRPr sz="2500" dirty="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/>
              <a:t>The library training login instructions</a:t>
            </a:r>
            <a:endParaRPr sz="2500">
              <a:solidFill>
                <a:srgbClr val="FF0000"/>
              </a:solidFill>
            </a:endParaRPr>
          </a:p>
        </p:txBody>
      </p:sp>
      <p:sp>
        <p:nvSpPr>
          <p:cNvPr id="275" name="Google Shape;275;p4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>
              <a:buAutoNum type="arabicPeriod"/>
            </a:pPr>
            <a:r>
              <a:rPr lang="en-US" dirty="0"/>
              <a:t>Go to the platform: </a:t>
            </a:r>
            <a:r>
              <a:rPr lang="en-US" dirty="0">
                <a:solidFill>
                  <a:srgbClr val="FFFF00"/>
                </a:solidFill>
              </a:rPr>
              <a:t>https://e-edu.uwr.edu.pl/course/view.php?id=190412</a:t>
            </a:r>
            <a:endParaRPr lang="en-US" dirty="0"/>
          </a:p>
          <a:p>
            <a:pPr marL="342900" lvl="0">
              <a:buAutoNum type="arabicPeriod"/>
            </a:pPr>
            <a:r>
              <a:rPr lang="en-US" dirty="0"/>
              <a:t>Sign up for the course using the access key: </a:t>
            </a:r>
            <a:r>
              <a:rPr lang="en-US" b="1" dirty="0">
                <a:solidFill>
                  <a:srgbClr val="FFFF00"/>
                </a:solidFill>
              </a:rPr>
              <a:t>SzkBibIFA24/25</a:t>
            </a:r>
            <a:endParaRPr lang="en-US" dirty="0">
              <a:solidFill>
                <a:srgbClr val="FFFF00"/>
              </a:solidFill>
            </a:endParaRPr>
          </a:p>
          <a:p>
            <a:pPr marL="342900" lvl="0">
              <a:buAutoNum type="arabicPeriod"/>
            </a:pPr>
            <a:r>
              <a:rPr lang="en-US" dirty="0"/>
              <a:t>Read the materials and complete the test. </a:t>
            </a:r>
          </a:p>
          <a:p>
            <a:pPr marL="342900" lvl="0">
              <a:buAutoNum type="arabicPeriod" startAt="4"/>
            </a:pPr>
            <a:r>
              <a:rPr lang="en-US" dirty="0"/>
              <a:t>Check your result after completing the test.</a:t>
            </a:r>
          </a:p>
          <a:p>
            <a:pPr marL="0" lvl="0" indent="0">
              <a:buNone/>
            </a:pPr>
            <a:r>
              <a:rPr lang="pl-PL" dirty="0" err="1"/>
              <a:t>Please</a:t>
            </a:r>
            <a:r>
              <a:rPr lang="pl-PL" dirty="0"/>
              <a:t> do not </a:t>
            </a:r>
            <a:r>
              <a:rPr lang="pl-PL" dirty="0" err="1"/>
              <a:t>forget</a:t>
            </a:r>
            <a:r>
              <a:rPr lang="pl-PL" dirty="0"/>
              <a:t> to s</a:t>
            </a:r>
            <a:r>
              <a:rPr lang="en-US" dirty="0" err="1"/>
              <a:t>ign</a:t>
            </a:r>
            <a:r>
              <a:rPr lang="en-US" dirty="0"/>
              <a:t> up to the library.</a:t>
            </a:r>
          </a:p>
          <a:p>
            <a:pPr marL="0" lvl="0" indent="0">
              <a:buNone/>
            </a:pPr>
            <a:r>
              <a:rPr lang="en-US" b="1" dirty="0"/>
              <a:t>You have time to complete the training </a:t>
            </a:r>
            <a:r>
              <a:rPr lang="en-US" b="1" dirty="0">
                <a:solidFill>
                  <a:srgbClr val="FFFF00"/>
                </a:solidFill>
              </a:rPr>
              <a:t>from</a:t>
            </a:r>
            <a:r>
              <a:rPr lang="en-US" b="1" dirty="0"/>
              <a:t> </a:t>
            </a:r>
            <a:r>
              <a:rPr lang="pl-PL" b="1" dirty="0">
                <a:solidFill>
                  <a:srgbClr val="FFFF00"/>
                </a:solidFill>
              </a:rPr>
              <a:t>14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pl-PL" b="1" dirty="0" err="1">
                <a:solidFill>
                  <a:srgbClr val="FFFF00"/>
                </a:solidFill>
              </a:rPr>
              <a:t>October</a:t>
            </a:r>
            <a:r>
              <a:rPr lang="en-GB" b="1" dirty="0">
                <a:solidFill>
                  <a:srgbClr val="FFFF00"/>
                </a:solidFill>
              </a:rPr>
              <a:t> until 1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November 202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If you have any questions about the library training please contact </a:t>
            </a:r>
            <a:r>
              <a:rPr lang="en-US" dirty="0" err="1">
                <a:solidFill>
                  <a:srgbClr val="FFFF00"/>
                </a:solidFill>
              </a:rPr>
              <a:t>Ms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Ewa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Jangas</a:t>
            </a:r>
            <a:r>
              <a:rPr lang="en-US" dirty="0"/>
              <a:t> at IFA’s library.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5449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00"/>
              <a:t>12. About our Internet site: </a:t>
            </a:r>
            <a:r>
              <a:rPr lang="en-GB" sz="27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https://ifa.uwr.edu.pl/</a:t>
            </a:r>
            <a:endParaRPr/>
          </a:p>
        </p:txBody>
      </p:sp>
      <p:sp>
        <p:nvSpPr>
          <p:cNvPr id="281" name="Google Shape;281;p4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dirty="0" err="1"/>
              <a:t>Wszystkie</a:t>
            </a:r>
            <a:r>
              <a:rPr lang="en-GB" sz="1500" dirty="0"/>
              <a:t> </a:t>
            </a:r>
            <a:r>
              <a:rPr lang="en-GB" sz="1500" dirty="0" err="1"/>
              <a:t>najważniejsze</a:t>
            </a:r>
            <a:r>
              <a:rPr lang="en-GB" sz="1500" dirty="0"/>
              <a:t> </a:t>
            </a:r>
            <a:r>
              <a:rPr lang="en-GB" sz="1500" dirty="0" err="1"/>
              <a:t>informacje</a:t>
            </a:r>
            <a:r>
              <a:rPr lang="en-GB" sz="1500" dirty="0"/>
              <a:t> </a:t>
            </a:r>
            <a:r>
              <a:rPr lang="en-GB" sz="1500" dirty="0" err="1"/>
              <a:t>dydaktyczne</a:t>
            </a:r>
            <a:r>
              <a:rPr lang="en-GB" sz="1500" dirty="0"/>
              <a:t> </a:t>
            </a:r>
            <a:r>
              <a:rPr lang="en-GB" sz="1500" dirty="0" err="1"/>
              <a:t>zamieszczone</a:t>
            </a:r>
            <a:r>
              <a:rPr lang="en-GB" sz="1500" dirty="0"/>
              <a:t> </a:t>
            </a:r>
            <a:r>
              <a:rPr lang="en-GB" sz="1500" dirty="0" err="1"/>
              <a:t>są</a:t>
            </a:r>
            <a:r>
              <a:rPr lang="en-GB" sz="1500" dirty="0"/>
              <a:t> </a:t>
            </a:r>
            <a:r>
              <a:rPr lang="en-GB" sz="1500" dirty="0" err="1"/>
              <a:t>na</a:t>
            </a:r>
            <a:r>
              <a:rPr lang="en-GB" sz="1500" dirty="0"/>
              <a:t> </a:t>
            </a:r>
            <a:r>
              <a:rPr lang="en-GB" sz="1500" dirty="0" err="1"/>
              <a:t>stronie</a:t>
            </a:r>
            <a:r>
              <a:rPr lang="en-GB" sz="1500" dirty="0"/>
              <a:t> </a:t>
            </a:r>
            <a:r>
              <a:rPr lang="en-GB" sz="1500" dirty="0" err="1"/>
              <a:t>Instytutu</a:t>
            </a:r>
            <a:r>
              <a:rPr lang="en-GB" sz="1500" dirty="0"/>
              <a:t> </a:t>
            </a:r>
            <a:r>
              <a:rPr lang="en-GB" sz="1500" dirty="0" err="1"/>
              <a:t>Filologii</a:t>
            </a:r>
            <a:r>
              <a:rPr lang="en-GB" sz="1500" dirty="0"/>
              <a:t> </a:t>
            </a:r>
            <a:r>
              <a:rPr lang="en-GB" sz="1500" dirty="0" err="1"/>
              <a:t>Angielskiej</a:t>
            </a:r>
            <a:r>
              <a:rPr lang="en-GB" sz="1500" dirty="0"/>
              <a:t> </a:t>
            </a:r>
            <a:r>
              <a:rPr lang="en-GB" sz="1500" dirty="0" err="1"/>
              <a:t>oraz</a:t>
            </a:r>
            <a:r>
              <a:rPr lang="en-GB" sz="1500" dirty="0"/>
              <a:t> </a:t>
            </a:r>
            <a:r>
              <a:rPr lang="en-GB" sz="1500" dirty="0" err="1"/>
              <a:t>na</a:t>
            </a:r>
            <a:r>
              <a:rPr lang="en-GB" sz="1500" dirty="0"/>
              <a:t> </a:t>
            </a:r>
            <a:r>
              <a:rPr lang="en-GB" sz="1500" dirty="0" err="1"/>
              <a:t>stronie</a:t>
            </a:r>
            <a:r>
              <a:rPr lang="en-GB" sz="1500" dirty="0"/>
              <a:t> </a:t>
            </a:r>
            <a:r>
              <a:rPr lang="en-GB" sz="1500" dirty="0" err="1"/>
              <a:t>Wydziału</a:t>
            </a:r>
            <a:r>
              <a:rPr lang="en-GB" sz="1500" dirty="0"/>
              <a:t> </a:t>
            </a:r>
            <a:r>
              <a:rPr lang="pl-PL" sz="1500" dirty="0"/>
              <a:t>Neofilologii</a:t>
            </a:r>
            <a:r>
              <a:rPr lang="en-GB" sz="1500" dirty="0"/>
              <a:t>: </a:t>
            </a:r>
            <a:r>
              <a:rPr lang="en-GB" sz="1500" u="sng" dirty="0">
                <a:solidFill>
                  <a:schemeClr val="hlink"/>
                </a:solidFill>
                <a:hlinkClick r:id="rId3"/>
              </a:rPr>
              <a:t>www.</a:t>
            </a:r>
            <a:r>
              <a:rPr lang="pl-PL" sz="1500" u="sng" dirty="0">
                <a:solidFill>
                  <a:schemeClr val="hlink"/>
                </a:solidFill>
                <a:hlinkClick r:id="rId3"/>
              </a:rPr>
              <a:t>neofilologia.uwr.edu</a:t>
            </a:r>
            <a:r>
              <a:rPr lang="en-GB" sz="1500" u="sng" dirty="0">
                <a:solidFill>
                  <a:schemeClr val="hlink"/>
                </a:solidFill>
                <a:hlinkClick r:id="rId3"/>
              </a:rPr>
              <a:t>.pl</a:t>
            </a:r>
            <a:r>
              <a:rPr lang="en-GB" sz="1500" dirty="0"/>
              <a:t>. </a:t>
            </a:r>
            <a:r>
              <a:rPr lang="en-GB" sz="1500" dirty="0" err="1"/>
              <a:t>Między</a:t>
            </a:r>
            <a:r>
              <a:rPr lang="en-GB" sz="1500" dirty="0"/>
              <a:t> </a:t>
            </a:r>
            <a:r>
              <a:rPr lang="en-GB" sz="1500" dirty="0" err="1"/>
              <a:t>innymi</a:t>
            </a:r>
            <a:r>
              <a:rPr lang="en-GB" sz="1500" dirty="0"/>
              <a:t>: </a:t>
            </a:r>
            <a:r>
              <a:rPr lang="en-GB" sz="1500" dirty="0" err="1"/>
              <a:t>Regulamin</a:t>
            </a:r>
            <a:r>
              <a:rPr lang="en-GB" sz="1500" dirty="0"/>
              <a:t> </a:t>
            </a:r>
            <a:r>
              <a:rPr lang="en-GB" sz="1500" dirty="0" err="1"/>
              <a:t>studiów</a:t>
            </a:r>
            <a:r>
              <a:rPr lang="en-GB" sz="1500" dirty="0"/>
              <a:t>, </a:t>
            </a:r>
            <a:r>
              <a:rPr lang="en-GB" sz="1500" dirty="0" err="1"/>
              <a:t>przepisywanie</a:t>
            </a:r>
            <a:r>
              <a:rPr lang="en-GB" sz="1500" dirty="0"/>
              <a:t> </a:t>
            </a:r>
            <a:r>
              <a:rPr lang="en-GB" sz="1500" dirty="0" err="1"/>
              <a:t>i</a:t>
            </a:r>
            <a:r>
              <a:rPr lang="en-GB" sz="1500" dirty="0"/>
              <a:t> </a:t>
            </a:r>
            <a:r>
              <a:rPr lang="en-GB" sz="1500" dirty="0" err="1"/>
              <a:t>uznawanie</a:t>
            </a:r>
            <a:r>
              <a:rPr lang="en-GB" sz="1500" dirty="0"/>
              <a:t> </a:t>
            </a:r>
            <a:r>
              <a:rPr lang="en-GB" sz="1500" dirty="0" err="1"/>
              <a:t>ocen</a:t>
            </a:r>
            <a:r>
              <a:rPr lang="en-GB" sz="1500" dirty="0"/>
              <a:t>, </a:t>
            </a:r>
            <a:r>
              <a:rPr lang="en-GB" sz="1500" dirty="0" err="1"/>
              <a:t>zaliczenie</a:t>
            </a:r>
            <a:r>
              <a:rPr lang="en-GB" sz="1500" dirty="0"/>
              <a:t> z </a:t>
            </a:r>
            <a:r>
              <a:rPr lang="en-GB" sz="1500" dirty="0" err="1"/>
              <a:t>deficytem</a:t>
            </a:r>
            <a:r>
              <a:rPr lang="en-GB" sz="1500" dirty="0"/>
              <a:t> </a:t>
            </a:r>
            <a:r>
              <a:rPr lang="en-GB" sz="1500" dirty="0" err="1"/>
              <a:t>punktowym</a:t>
            </a:r>
            <a:r>
              <a:rPr lang="en-GB" sz="1500" dirty="0"/>
              <a:t>, </a:t>
            </a:r>
            <a:r>
              <a:rPr lang="en-GB" sz="1500" dirty="0" err="1"/>
              <a:t>reaktywacja</a:t>
            </a:r>
            <a:r>
              <a:rPr lang="en-GB" sz="1500" dirty="0"/>
              <a:t> </a:t>
            </a:r>
            <a:r>
              <a:rPr lang="en-GB" sz="1500" dirty="0" err="1"/>
              <a:t>na</a:t>
            </a:r>
            <a:r>
              <a:rPr lang="en-GB" sz="1500" dirty="0"/>
              <a:t> </a:t>
            </a:r>
            <a:r>
              <a:rPr lang="en-GB" sz="1500" dirty="0" err="1"/>
              <a:t>studia</a:t>
            </a:r>
            <a:r>
              <a:rPr lang="en-GB" sz="1500" dirty="0"/>
              <a:t>, </a:t>
            </a:r>
            <a:r>
              <a:rPr lang="en-GB" sz="1500" dirty="0" err="1"/>
              <a:t>dyplomowanie</a:t>
            </a:r>
            <a:r>
              <a:rPr lang="en-GB" sz="1500" dirty="0"/>
              <a:t>, </a:t>
            </a:r>
            <a:r>
              <a:rPr lang="en-GB" sz="1500" dirty="0" err="1"/>
              <a:t>organizacja</a:t>
            </a:r>
            <a:r>
              <a:rPr lang="en-GB" sz="1500" dirty="0"/>
              <a:t> </a:t>
            </a:r>
            <a:r>
              <a:rPr lang="en-GB" sz="1500" dirty="0" err="1"/>
              <a:t>roku</a:t>
            </a:r>
            <a:r>
              <a:rPr lang="en-GB" sz="1500" dirty="0"/>
              <a:t> </a:t>
            </a:r>
            <a:r>
              <a:rPr lang="en-GB" sz="1500" dirty="0" err="1"/>
              <a:t>akademickiego</a:t>
            </a:r>
            <a:r>
              <a:rPr lang="en-GB" sz="1500" dirty="0"/>
              <a:t>. Na </a:t>
            </a:r>
            <a:r>
              <a:rPr lang="en-GB" sz="1500" dirty="0" err="1"/>
              <a:t>stronie</a:t>
            </a:r>
            <a:r>
              <a:rPr lang="en-GB" sz="1500" dirty="0"/>
              <a:t> IFA </a:t>
            </a:r>
            <a:r>
              <a:rPr lang="en-GB" sz="1500" dirty="0" err="1"/>
              <a:t>oraz</a:t>
            </a:r>
            <a:r>
              <a:rPr lang="en-GB" sz="1500" dirty="0"/>
              <a:t> </a:t>
            </a:r>
            <a:r>
              <a:rPr lang="en-GB" sz="1500" dirty="0" err="1"/>
              <a:t>na</a:t>
            </a:r>
            <a:r>
              <a:rPr lang="en-GB" sz="1500" dirty="0"/>
              <a:t> </a:t>
            </a:r>
            <a:r>
              <a:rPr lang="en-GB" sz="1500" dirty="0" err="1"/>
              <a:t>stronie</a:t>
            </a:r>
            <a:r>
              <a:rPr lang="en-GB" sz="1500" dirty="0"/>
              <a:t> </a:t>
            </a:r>
            <a:r>
              <a:rPr lang="en-GB" sz="1500" dirty="0" err="1"/>
              <a:t>Wydziału</a:t>
            </a:r>
            <a:r>
              <a:rPr lang="en-GB" sz="1500" dirty="0"/>
              <a:t> </a:t>
            </a:r>
            <a:r>
              <a:rPr lang="en-GB" sz="1500" dirty="0" err="1"/>
              <a:t>znajdują</a:t>
            </a:r>
            <a:r>
              <a:rPr lang="en-GB" sz="1500" dirty="0"/>
              <a:t> </a:t>
            </a:r>
            <a:r>
              <a:rPr lang="en-GB" sz="1500" dirty="0" err="1"/>
              <a:t>się</a:t>
            </a:r>
            <a:r>
              <a:rPr lang="en-GB" sz="1500" dirty="0"/>
              <a:t> </a:t>
            </a:r>
            <a:r>
              <a:rPr lang="en-GB" sz="1500" dirty="0" err="1"/>
              <a:t>też</a:t>
            </a:r>
            <a:r>
              <a:rPr lang="en-GB" sz="1500" dirty="0"/>
              <a:t> </a:t>
            </a:r>
            <a:r>
              <a:rPr lang="en-GB" sz="1500" dirty="0" err="1"/>
              <a:t>wzory</a:t>
            </a:r>
            <a:r>
              <a:rPr lang="en-GB" sz="1500" dirty="0"/>
              <a:t> </a:t>
            </a:r>
            <a:r>
              <a:rPr lang="en-GB" sz="1500" dirty="0" err="1"/>
              <a:t>podań</a:t>
            </a:r>
            <a:r>
              <a:rPr lang="en-GB" sz="1500" dirty="0"/>
              <a:t> do </a:t>
            </a:r>
            <a:r>
              <a:rPr lang="en-GB" sz="1500" dirty="0" err="1"/>
              <a:t>Dziekana</a:t>
            </a:r>
            <a:r>
              <a:rPr lang="en-GB" sz="1500" dirty="0"/>
              <a:t>.</a:t>
            </a:r>
            <a:endParaRPr sz="1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dirty="0"/>
              <a:t>Our Internet site contains information concerning all the formal and practical aspects of the studies, including: The regulations of studies, credit transfer, passing a semester with credit deficit, reapplying for studies (after a gap period), obtaining a diploma procedure, organization of the academic year, and application forms.</a:t>
            </a:r>
            <a:endParaRPr sz="15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0"/>
          <p:cNvSpPr txBox="1">
            <a:spLocks noGrp="1"/>
          </p:cNvSpPr>
          <p:nvPr>
            <p:ph type="title"/>
          </p:nvPr>
        </p:nvSpPr>
        <p:spPr>
          <a:xfrm>
            <a:off x="387900" y="193450"/>
            <a:ext cx="8368200" cy="84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13. Kontakt / Contact</a:t>
            </a:r>
            <a:endParaRPr sz="2400"/>
          </a:p>
        </p:txBody>
      </p:sp>
      <p:sp>
        <p:nvSpPr>
          <p:cNvPr id="287" name="Google Shape;287;p5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/>
              <a:t>W </a:t>
            </a:r>
            <a:r>
              <a:rPr lang="en-GB" sz="1700" dirty="0" err="1"/>
              <a:t>razie</a:t>
            </a:r>
            <a:r>
              <a:rPr lang="en-GB" sz="1700" dirty="0"/>
              <a:t> </a:t>
            </a:r>
            <a:r>
              <a:rPr lang="en-GB" sz="1700" dirty="0" err="1"/>
              <a:t>sytuacji</a:t>
            </a:r>
            <a:r>
              <a:rPr lang="en-GB" sz="1700" dirty="0"/>
              <a:t> </a:t>
            </a:r>
            <a:r>
              <a:rPr lang="en-GB" sz="1700" dirty="0" err="1"/>
              <a:t>problemowej</a:t>
            </a:r>
            <a:r>
              <a:rPr lang="en-GB" sz="1700" dirty="0"/>
              <a:t> </a:t>
            </a:r>
            <a:r>
              <a:rPr lang="en-GB" sz="1700" dirty="0" err="1"/>
              <a:t>studenci</a:t>
            </a:r>
            <a:r>
              <a:rPr lang="en-GB" sz="1700" dirty="0"/>
              <a:t> </a:t>
            </a:r>
            <a:r>
              <a:rPr lang="en-GB" sz="1700" dirty="0" err="1"/>
              <a:t>niestacjonarni</a:t>
            </a:r>
            <a:r>
              <a:rPr lang="en-GB" sz="1700" dirty="0"/>
              <a:t> </a:t>
            </a:r>
            <a:r>
              <a:rPr lang="en-GB" sz="1700" dirty="0" err="1"/>
              <a:t>kierują</a:t>
            </a:r>
            <a:r>
              <a:rPr lang="en-GB" sz="1700" dirty="0"/>
              <a:t> </a:t>
            </a:r>
            <a:r>
              <a:rPr lang="en-GB" sz="1700" dirty="0" err="1"/>
              <a:t>się</a:t>
            </a:r>
            <a:r>
              <a:rPr lang="en-GB" sz="1700" dirty="0"/>
              <a:t> w </a:t>
            </a:r>
            <a:r>
              <a:rPr lang="en-GB" sz="1700" dirty="0" err="1"/>
              <a:t>pierwszej</a:t>
            </a:r>
            <a:r>
              <a:rPr lang="en-GB" sz="1700" dirty="0"/>
              <a:t> </a:t>
            </a:r>
            <a:r>
              <a:rPr lang="en-GB" sz="1700" dirty="0" err="1"/>
              <a:t>kolejności</a:t>
            </a:r>
            <a:r>
              <a:rPr lang="en-GB" sz="1700" dirty="0"/>
              <a:t> do </a:t>
            </a:r>
            <a:r>
              <a:rPr lang="en-GB" sz="1700" dirty="0" err="1"/>
              <a:t>sekretariatu</a:t>
            </a:r>
            <a:r>
              <a:rPr lang="en-GB" sz="1700" dirty="0"/>
              <a:t> </a:t>
            </a:r>
            <a:r>
              <a:rPr lang="en-GB" sz="1700" dirty="0" err="1"/>
              <a:t>studiów</a:t>
            </a:r>
            <a:r>
              <a:rPr lang="en-GB" sz="1700" dirty="0"/>
              <a:t> </a:t>
            </a:r>
            <a:r>
              <a:rPr lang="en-GB" sz="1700" dirty="0" err="1"/>
              <a:t>niestacjonarnych</a:t>
            </a:r>
            <a:r>
              <a:rPr lang="en-GB" sz="1700" dirty="0"/>
              <a:t> w IFA (</a:t>
            </a:r>
            <a:r>
              <a:rPr lang="en-GB" sz="1700" dirty="0" err="1"/>
              <a:t>mgr</a:t>
            </a:r>
            <a:r>
              <a:rPr lang="en-GB" sz="1700" dirty="0"/>
              <a:t> Joanna </a:t>
            </a:r>
            <a:r>
              <a:rPr lang="en-GB" sz="1700" dirty="0" err="1"/>
              <a:t>Andrzejewska</a:t>
            </a:r>
            <a:r>
              <a:rPr lang="en-GB" sz="1700" dirty="0"/>
              <a:t>), </a:t>
            </a:r>
            <a:r>
              <a:rPr lang="en-GB" sz="1700" dirty="0" err="1"/>
              <a:t>pokój</a:t>
            </a:r>
            <a:r>
              <a:rPr lang="en-GB" sz="1700" dirty="0"/>
              <a:t> nr 4, tel. </a:t>
            </a:r>
            <a:r>
              <a:rPr lang="en-PL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71 375 24 41</a:t>
            </a:r>
            <a:r>
              <a:rPr lang="en-GB" sz="17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 </a:t>
            </a:r>
            <a:r>
              <a:rPr lang="en-GB" sz="1700" dirty="0">
                <a:hlinkClick r:id="rId3"/>
              </a:rPr>
              <a:t>joanna.andrzejewska@uwr.edu.pl</a:t>
            </a:r>
            <a:r>
              <a:rPr lang="en-GB" sz="1700" dirty="0"/>
              <a:t> </a:t>
            </a:r>
            <a:r>
              <a:rPr lang="en-GB" sz="17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), </a:t>
            </a:r>
            <a:r>
              <a:rPr lang="en-GB" sz="1700" dirty="0"/>
              <a:t>a w </a:t>
            </a:r>
            <a:r>
              <a:rPr lang="en-GB" sz="1700" dirty="0" err="1"/>
              <a:t>drugiej</a:t>
            </a:r>
            <a:r>
              <a:rPr lang="en-GB" sz="1700" dirty="0"/>
              <a:t> </a:t>
            </a:r>
            <a:r>
              <a:rPr lang="en-GB" sz="1700" dirty="0" err="1"/>
              <a:t>kolejności</a:t>
            </a:r>
            <a:r>
              <a:rPr lang="en-GB" sz="1700" dirty="0"/>
              <a:t> do </a:t>
            </a:r>
            <a:r>
              <a:rPr lang="en-GB" sz="1700" dirty="0" err="1"/>
              <a:t>dziekanatu</a:t>
            </a:r>
            <a:r>
              <a:rPr lang="en-GB" sz="1700" dirty="0"/>
              <a:t> </a:t>
            </a:r>
            <a:r>
              <a:rPr lang="en-GB" sz="1700" dirty="0" err="1"/>
              <a:t>Wydziału</a:t>
            </a:r>
            <a:r>
              <a:rPr lang="en-GB" sz="1700" dirty="0"/>
              <a:t> </a:t>
            </a:r>
            <a:r>
              <a:rPr lang="en-GB" sz="1700" dirty="0" err="1"/>
              <a:t>Neofilologicznego</a:t>
            </a:r>
            <a:r>
              <a:rPr lang="en-GB" sz="1700" dirty="0"/>
              <a:t>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 err="1"/>
              <a:t>mgr</a:t>
            </a:r>
            <a:r>
              <a:rPr lang="en-GB" sz="1700" dirty="0"/>
              <a:t> Magdalena </a:t>
            </a:r>
            <a:r>
              <a:rPr lang="en-GB" sz="1700" dirty="0" err="1"/>
              <a:t>Turowska</a:t>
            </a:r>
            <a:endParaRPr lang="en-GB" sz="1700" dirty="0"/>
          </a:p>
          <a:p>
            <a:pPr marL="0" indent="0">
              <a:buNone/>
            </a:pP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tel. +48 71 375 21 51 (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poniedziałek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–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piątek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 </a:t>
            </a:r>
            <a:br>
              <a:rPr lang="en-GB" sz="16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tel. +48 71 375 24 41 (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soboty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zjazdowe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br>
              <a:rPr lang="en-GB" sz="16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e-mail: 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magdalena.turowska@uwr.edu.pl</a:t>
            </a:r>
            <a:br>
              <a:rPr lang="en-GB" sz="16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pok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201, II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piętro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ul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św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n-GB" sz="1600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Jadwigi</a:t>
            </a:r>
            <a:r>
              <a:rPr lang="en-GB" sz="16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3/4)</a:t>
            </a:r>
            <a:endParaRPr lang="en-GB" sz="17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just"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1"/>
          <p:cNvSpPr txBox="1">
            <a:spLocks noGrp="1"/>
          </p:cNvSpPr>
          <p:nvPr>
            <p:ph type="title"/>
          </p:nvPr>
        </p:nvSpPr>
        <p:spPr>
          <a:xfrm>
            <a:off x="387900" y="359425"/>
            <a:ext cx="8368200" cy="76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14. Log in to your university e-mail account</a:t>
            </a:r>
            <a:endParaRPr/>
          </a:p>
        </p:txBody>
      </p:sp>
      <p:sp>
        <p:nvSpPr>
          <p:cNvPr id="293" name="Google Shape;293;p51"/>
          <p:cNvSpPr txBox="1">
            <a:spLocks noGrp="1"/>
          </p:cNvSpPr>
          <p:nvPr>
            <p:ph type="body" idx="1"/>
          </p:nvPr>
        </p:nvSpPr>
        <p:spPr>
          <a:xfrm>
            <a:off x="387900" y="1768900"/>
            <a:ext cx="8368200" cy="27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/>
              <a:t>Każdy</a:t>
            </a:r>
            <a:r>
              <a:rPr lang="en-GB" sz="1600" dirty="0"/>
              <a:t> student </a:t>
            </a:r>
            <a:r>
              <a:rPr lang="en-GB" sz="1600" dirty="0" err="1"/>
              <a:t>otrzymuje</a:t>
            </a:r>
            <a:r>
              <a:rPr lang="en-GB" sz="1600" dirty="0"/>
              <a:t> </a:t>
            </a:r>
            <a:r>
              <a:rPr lang="en-GB" sz="1600" dirty="0" err="1"/>
              <a:t>dostęp</a:t>
            </a:r>
            <a:r>
              <a:rPr lang="en-GB" sz="1600" dirty="0"/>
              <a:t> do </a:t>
            </a:r>
            <a:r>
              <a:rPr lang="en-GB" sz="1600" dirty="0" err="1"/>
              <a:t>konta</a:t>
            </a:r>
            <a:r>
              <a:rPr lang="en-GB" sz="1600" dirty="0"/>
              <a:t> </a:t>
            </a:r>
            <a:r>
              <a:rPr lang="en-GB" sz="1600" dirty="0" err="1"/>
              <a:t>pocztowego</a:t>
            </a:r>
            <a:r>
              <a:rPr lang="en-GB" sz="1600" dirty="0"/>
              <a:t> w </a:t>
            </a:r>
            <a:r>
              <a:rPr lang="en-GB" sz="1600" dirty="0" err="1"/>
              <a:t>domenie</a:t>
            </a:r>
            <a:r>
              <a:rPr lang="en-GB" sz="1600" dirty="0"/>
              <a:t> uwr.edu </a:t>
            </a:r>
            <a:r>
              <a:rPr lang="en-GB" sz="1600" dirty="0" err="1"/>
              <a:t>pl</a:t>
            </a:r>
            <a:r>
              <a:rPr lang="en-GB" sz="1600" dirty="0"/>
              <a:t> </a:t>
            </a:r>
            <a:r>
              <a:rPr lang="en-GB" sz="1600" dirty="0" err="1"/>
              <a:t>oraz</a:t>
            </a:r>
            <a:r>
              <a:rPr lang="en-GB" sz="1600" dirty="0"/>
              <a:t> </a:t>
            </a:r>
            <a:r>
              <a:rPr lang="en-GB" sz="1600" dirty="0" err="1"/>
              <a:t>usług</a:t>
            </a:r>
            <a:r>
              <a:rPr lang="en-GB" sz="1600" dirty="0"/>
              <a:t> office 365. </a:t>
            </a:r>
            <a:r>
              <a:rPr lang="en-GB" sz="1600" dirty="0" err="1"/>
              <a:t>Logowanie</a:t>
            </a:r>
            <a:r>
              <a:rPr lang="en-GB" sz="1600" dirty="0"/>
              <a:t> do </a:t>
            </a:r>
            <a:r>
              <a:rPr lang="en-GB" sz="1600" dirty="0" err="1"/>
              <a:t>usług</a:t>
            </a:r>
            <a:r>
              <a:rPr lang="en-GB" sz="1600" dirty="0"/>
              <a:t> </a:t>
            </a:r>
            <a:r>
              <a:rPr lang="en-GB" sz="1600" dirty="0" err="1"/>
              <a:t>odbywa</a:t>
            </a:r>
            <a:r>
              <a:rPr lang="en-GB" sz="1600" dirty="0"/>
              <a:t> </a:t>
            </a:r>
            <a:r>
              <a:rPr lang="en-GB" sz="1600" dirty="0" err="1"/>
              <a:t>się</a:t>
            </a:r>
            <a:r>
              <a:rPr lang="en-GB" sz="1600" dirty="0"/>
              <a:t> </a:t>
            </a:r>
            <a:r>
              <a:rPr lang="en-GB" sz="1600" dirty="0" err="1"/>
              <a:t>za</a:t>
            </a:r>
            <a:r>
              <a:rPr lang="en-GB" sz="1600" dirty="0"/>
              <a:t> </a:t>
            </a:r>
            <a:r>
              <a:rPr lang="en-GB" sz="1600" dirty="0" err="1"/>
              <a:t>pomocą</a:t>
            </a:r>
            <a:r>
              <a:rPr lang="en-GB" sz="1600" dirty="0"/>
              <a:t> </a:t>
            </a:r>
            <a:r>
              <a:rPr lang="en-GB" sz="1600" dirty="0" err="1"/>
              <a:t>loginu</a:t>
            </a:r>
            <a:r>
              <a:rPr lang="en-GB" sz="1600" dirty="0"/>
              <a:t> </a:t>
            </a:r>
            <a:r>
              <a:rPr lang="en-GB" sz="1600" u="sng" dirty="0">
                <a:solidFill>
                  <a:schemeClr val="hlink"/>
                </a:solidFill>
                <a:hlinkClick r:id="rId3"/>
              </a:rPr>
              <a:t>nr_albumu@uwr.edu.pl</a:t>
            </a:r>
            <a:r>
              <a:rPr lang="en-GB" sz="1600" dirty="0"/>
              <a:t> </a:t>
            </a:r>
            <a:r>
              <a:rPr lang="en-GB" sz="1600" dirty="0" err="1"/>
              <a:t>Instrukcja</a:t>
            </a:r>
            <a:r>
              <a:rPr lang="en-GB" sz="1600" dirty="0"/>
              <a:t> </a:t>
            </a:r>
            <a:r>
              <a:rPr lang="en-GB" sz="1600" dirty="0" err="1"/>
              <a:t>logowania</a:t>
            </a:r>
            <a:r>
              <a:rPr lang="en-GB" sz="1600" dirty="0"/>
              <a:t> </a:t>
            </a:r>
            <a:r>
              <a:rPr lang="en-GB" sz="1600" dirty="0" err="1"/>
              <a:t>oraz</a:t>
            </a:r>
            <a:r>
              <a:rPr lang="en-GB" sz="1600" dirty="0"/>
              <a:t> </a:t>
            </a:r>
            <a:r>
              <a:rPr lang="en-GB" sz="1600" dirty="0" err="1"/>
              <a:t>resetowania</a:t>
            </a:r>
            <a:r>
              <a:rPr lang="en-GB" sz="1600" dirty="0"/>
              <a:t> </a:t>
            </a:r>
            <a:r>
              <a:rPr lang="en-GB" sz="1600" dirty="0" err="1"/>
              <a:t>czy</a:t>
            </a:r>
            <a:r>
              <a:rPr lang="en-GB" sz="1600" dirty="0"/>
              <a:t> </a:t>
            </a:r>
            <a:r>
              <a:rPr lang="en-GB" sz="1600" dirty="0" err="1"/>
              <a:t>zmiany</a:t>
            </a:r>
            <a:r>
              <a:rPr lang="en-GB" sz="1600" dirty="0"/>
              <a:t> </a:t>
            </a:r>
            <a:r>
              <a:rPr lang="en-GB" sz="1600" dirty="0" err="1"/>
              <a:t>hasła</a:t>
            </a:r>
            <a:r>
              <a:rPr lang="en-GB" sz="1600" dirty="0"/>
              <a:t> </a:t>
            </a:r>
            <a:r>
              <a:rPr lang="en-GB" sz="1600" dirty="0" err="1"/>
              <a:t>znajduje</a:t>
            </a:r>
            <a:r>
              <a:rPr lang="en-GB" sz="1600" dirty="0"/>
              <a:t> </a:t>
            </a:r>
            <a:r>
              <a:rPr lang="en-GB" sz="1600" dirty="0" err="1"/>
              <a:t>się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u="sng" dirty="0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https://portal.uwr.edu.pl</a:t>
            </a:r>
            <a:r>
              <a:rPr lang="en-GB" sz="1600" dirty="0"/>
              <a:t>. </a:t>
            </a:r>
            <a:r>
              <a:rPr lang="en-GB" sz="1600" dirty="0" err="1"/>
              <a:t>Prosimy</a:t>
            </a:r>
            <a:r>
              <a:rPr lang="en-GB" sz="1600" dirty="0"/>
              <a:t> o </a:t>
            </a:r>
            <a:r>
              <a:rPr lang="en-GB" sz="1600" dirty="0" err="1"/>
              <a:t>regularne</a:t>
            </a:r>
            <a:r>
              <a:rPr lang="en-GB" sz="1600" dirty="0"/>
              <a:t> </a:t>
            </a:r>
            <a:r>
              <a:rPr lang="en-GB" sz="1600" dirty="0" err="1"/>
              <a:t>sprawdzanie</a:t>
            </a:r>
            <a:r>
              <a:rPr lang="en-GB" sz="1600" dirty="0"/>
              <a:t> </a:t>
            </a:r>
            <a:r>
              <a:rPr lang="en-GB" sz="1600" dirty="0" err="1"/>
              <a:t>swoich</a:t>
            </a:r>
            <a:r>
              <a:rPr lang="en-GB" sz="1600" dirty="0"/>
              <a:t> </a:t>
            </a:r>
            <a:r>
              <a:rPr lang="en-GB" sz="1600" dirty="0" err="1"/>
              <a:t>kont</a:t>
            </a:r>
            <a:r>
              <a:rPr lang="en-GB" sz="1600" dirty="0"/>
              <a:t>, </a:t>
            </a:r>
            <a:r>
              <a:rPr lang="en-GB" sz="1600" dirty="0" err="1"/>
              <a:t>gdyż</a:t>
            </a:r>
            <a:r>
              <a:rPr lang="en-GB" sz="1600" dirty="0"/>
              <a:t> </a:t>
            </a:r>
            <a:r>
              <a:rPr lang="en-GB" sz="1600" dirty="0" err="1"/>
              <a:t>prowadzący</a:t>
            </a:r>
            <a:r>
              <a:rPr lang="en-GB" sz="1600" dirty="0"/>
              <a:t> </a:t>
            </a:r>
            <a:r>
              <a:rPr lang="en-GB" sz="1600" dirty="0" err="1"/>
              <a:t>zajęcia</a:t>
            </a:r>
            <a:r>
              <a:rPr lang="en-GB" sz="1600" dirty="0"/>
              <a:t> </a:t>
            </a:r>
            <a:r>
              <a:rPr lang="en-GB" sz="1600" dirty="0" err="1"/>
              <a:t>mogą</a:t>
            </a:r>
            <a:r>
              <a:rPr lang="en-GB" sz="1600" dirty="0"/>
              <a:t> </a:t>
            </a:r>
            <a:r>
              <a:rPr lang="en-GB" sz="1600" dirty="0" err="1"/>
              <a:t>wysyłać</a:t>
            </a:r>
            <a:r>
              <a:rPr lang="en-GB" sz="1600" dirty="0"/>
              <a:t> </a:t>
            </a:r>
            <a:r>
              <a:rPr lang="en-GB" sz="1600" dirty="0" err="1"/>
              <a:t>Państwu</a:t>
            </a:r>
            <a:r>
              <a:rPr lang="en-GB" sz="1600" dirty="0"/>
              <a:t> </a:t>
            </a:r>
            <a:r>
              <a:rPr lang="en-GB" sz="1600" dirty="0" err="1"/>
              <a:t>wiadomości</a:t>
            </a:r>
            <a:r>
              <a:rPr lang="en-GB" sz="1600" dirty="0"/>
              <a:t> </a:t>
            </a:r>
            <a:r>
              <a:rPr lang="en-GB" sz="1600" dirty="0" err="1"/>
              <a:t>tylko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te</a:t>
            </a:r>
            <a:r>
              <a:rPr lang="en-GB" sz="1600" dirty="0"/>
              <a:t> </a:t>
            </a:r>
            <a:r>
              <a:rPr lang="en-GB" sz="1600" dirty="0" err="1"/>
              <a:t>konta</a:t>
            </a:r>
            <a:r>
              <a:rPr lang="en-GB" sz="1600" dirty="0"/>
              <a:t>. </a:t>
            </a:r>
            <a:endParaRPr sz="1600"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 dirty="0"/>
              <a:t>It is vital that you log into your individual email account </a:t>
            </a:r>
            <a:r>
              <a:rPr lang="en-GB" sz="1600" u="sng" dirty="0">
                <a:solidFill>
                  <a:schemeClr val="hlink"/>
                </a:solidFill>
                <a:hlinkClick r:id="rId5"/>
              </a:rPr>
              <a:t>your_album_number@uwr.edu.pl</a:t>
            </a:r>
            <a:r>
              <a:rPr lang="en-GB" sz="1600" dirty="0"/>
              <a:t>. Please check this email on a regular basis as it is the only way your course instructors can contact you.  The instructions on how to log in to your account are available at </a:t>
            </a:r>
            <a:r>
              <a:rPr lang="en-GB" sz="1600" u="sng" dirty="0">
                <a:solidFill>
                  <a:schemeClr val="hlink"/>
                </a:solidFill>
                <a:hlinkClick r:id="rId4"/>
              </a:rPr>
              <a:t>https://portal.uwr.edu.pl</a:t>
            </a:r>
            <a:r>
              <a:rPr lang="en-GB" sz="1600" dirty="0"/>
              <a:t> .</a:t>
            </a:r>
            <a:endParaRPr sz="1600" dirty="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2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Dziękuję</a:t>
            </a:r>
            <a:r>
              <a:rPr lang="en-GB" dirty="0"/>
              <a:t> za </a:t>
            </a:r>
            <a:r>
              <a:rPr lang="en-GB" dirty="0" err="1"/>
              <a:t>uwagę</a:t>
            </a:r>
            <a:r>
              <a:rPr lang="en-GB" dirty="0"/>
              <a:t>!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Dziekanat</a:t>
            </a:r>
            <a:r>
              <a:rPr lang="en-GB" dirty="0"/>
              <a:t> / Dean’s office  </a:t>
            </a:r>
            <a:endParaRPr dirty="0"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387900" y="1428862"/>
            <a:ext cx="8368200" cy="33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pl-PL" dirty="0"/>
              <a:t>ul. św. Jadwigi 3/4 </a:t>
            </a:r>
            <a:br>
              <a:rPr lang="pl-PL" dirty="0"/>
            </a:br>
            <a:r>
              <a:rPr lang="pl-PL" dirty="0"/>
              <a:t>50-266 Wrocław </a:t>
            </a:r>
            <a:br>
              <a:rPr lang="pl-PL" dirty="0"/>
            </a:br>
            <a:r>
              <a:rPr lang="pl-PL" dirty="0"/>
              <a:t>2nd </a:t>
            </a:r>
            <a:r>
              <a:rPr lang="pl-PL" dirty="0" err="1"/>
              <a:t>floor</a:t>
            </a:r>
            <a:r>
              <a:rPr lang="pl-PL" dirty="0"/>
              <a:t>, </a:t>
            </a:r>
            <a:r>
              <a:rPr lang="pl-PL" dirty="0" err="1"/>
              <a:t>rooms</a:t>
            </a:r>
            <a:r>
              <a:rPr lang="pl-PL" dirty="0"/>
              <a:t> 201-203 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Osoba do kontaktu</a:t>
            </a:r>
            <a:r>
              <a:rPr lang="pl-PL" sz="1800" dirty="0"/>
              <a:t>: Magdalena Turowska, MA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tel. +48 71 375 21 51 (poniedziałek – piątek) </a:t>
            </a:r>
            <a:br>
              <a:rPr lang="pl-PL" sz="1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pl-PL" sz="18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tel. +48 71 375 24 41 (soboty zjazdowe)</a:t>
            </a:r>
            <a:br>
              <a:rPr lang="pl-PL" sz="1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pl-PL" sz="18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e-mail: </a:t>
            </a:r>
            <a:r>
              <a:rPr lang="pl-PL" sz="18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magdalena.turowska@uwr.edu.pl</a:t>
            </a:r>
            <a:br>
              <a:rPr lang="pl-PL" sz="1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pl-PL" sz="1800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pok. 201, II piętro (ul. św. Jadwigi 3/4)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/>
              <a:t>(legitymacje, umowy, płatności, podania do Dziekana, dyplomy)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Dziekanat</a:t>
            </a:r>
            <a:r>
              <a:rPr lang="en-GB" dirty="0"/>
              <a:t>; </a:t>
            </a:r>
            <a:r>
              <a:rPr lang="en-GB" dirty="0" err="1"/>
              <a:t>godziny</a:t>
            </a:r>
            <a:r>
              <a:rPr lang="en-GB" dirty="0"/>
              <a:t> </a:t>
            </a:r>
            <a:r>
              <a:rPr lang="en-GB" dirty="0" err="1"/>
              <a:t>otwarcia</a:t>
            </a:r>
            <a:endParaRPr dirty="0"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Poniedziałek</a:t>
            </a:r>
            <a:r>
              <a:rPr lang="en-GB" dirty="0"/>
              <a:t> 10:00-14:00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Wtorek</a:t>
            </a:r>
            <a:r>
              <a:rPr lang="en-GB" dirty="0"/>
              <a:t> 10:00-14:00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Środa</a:t>
            </a:r>
            <a:r>
              <a:rPr lang="en-GB" dirty="0"/>
              <a:t> </a:t>
            </a:r>
            <a:r>
              <a:rPr lang="en-GB" dirty="0" err="1"/>
              <a:t>zamkniete</a:t>
            </a:r>
            <a:endParaRPr lang="en-GB" dirty="0">
              <a:solidFill>
                <a:srgbClr val="FFFF00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Czwartek</a:t>
            </a:r>
            <a:r>
              <a:rPr lang="en-GB" dirty="0"/>
              <a:t> 12:00-15:00</a:t>
            </a:r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/>
              <a:t>Piatek</a:t>
            </a:r>
            <a:r>
              <a:rPr lang="en-GB" dirty="0"/>
              <a:t> 10:00-14:00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oboty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zjazdowe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10:00–14:00 (w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Instytucie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Filologii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Angielskiej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pokój</a:t>
            </a:r>
            <a:r>
              <a:rPr lang="en-GB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nr 4)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 err="1"/>
              <a:t>Sobota</a:t>
            </a:r>
            <a:endParaRPr lang="en-GB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87900" y="66134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Institute of English Studies</a:t>
            </a:r>
            <a:endParaRPr dirty="0"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87900" y="688628"/>
            <a:ext cx="8368200" cy="328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prof. dr hab. Marek Kuźniak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p.o. Dyrektora Instytutu Filologii </a:t>
            </a:r>
            <a:r>
              <a:rPr lang="pl-PL" dirty="0" err="1"/>
              <a:t>Angilskiej</a:t>
            </a:r>
            <a:endParaRPr lang="pl-P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dr Katarzyna Sówka-Pietraszewska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z-ca Dyrektora ds. studiów niestacjonarnych (konsultacje w IFA lub na </a:t>
            </a:r>
            <a:r>
              <a:rPr lang="pl-PL" dirty="0" err="1"/>
              <a:t>Teams</a:t>
            </a:r>
            <a:r>
              <a:rPr lang="pl-PL" dirty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Sekretariat </a:t>
            </a: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pokój nr 4 w Instytucie Filologii Angielskiej </a:t>
            </a:r>
            <a:endParaRPr lang="pl-PL" sz="2000" u="sng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telefon: </a:t>
            </a:r>
            <a:r>
              <a:rPr lang="pl-PL" sz="2000" b="0" i="0" u="sng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</a:t>
            </a:r>
            <a:r>
              <a:rPr lang="pl-PL" sz="2000" b="0" i="0" u="sng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71 375 24 41, </a:t>
            </a:r>
            <a:endParaRPr lang="pl-PL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mgr Joanna Andrzejewska </a:t>
            </a: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3"/>
              </a:rPr>
              <a:t>joanna.andrzejewska@uwr.edu.pl</a:t>
            </a: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(pytania </a:t>
            </a:r>
            <a:r>
              <a:rPr lang="pl-PL" sz="2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dotczące</a:t>
            </a: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planu zajęć, przynależności do grup zajęciowych, składanych podań czy innej dokumentacji oraz wszelkie inne)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mgr Ireneusz Kuboń </a:t>
            </a: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4"/>
              </a:rPr>
              <a:t>ireneusz.kubon@uwr.edu.pl</a:t>
            </a:r>
            <a:r>
              <a:rPr lang="pl-PL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(zapisy do USOS, sprawy USOS)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pl-PL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GB"/>
              <a:t>INFORMACJE NA POCZĄTEK ZAJĘĆ</a:t>
            </a:r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40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000" dirty="0" err="1"/>
              <a:t>Należy</a:t>
            </a:r>
            <a:r>
              <a:rPr lang="en-GB" sz="2000" dirty="0"/>
              <a:t> </a:t>
            </a:r>
            <a:r>
              <a:rPr lang="en-GB" sz="2000" dirty="0" err="1"/>
              <a:t>obowiązkowo</a:t>
            </a:r>
            <a:r>
              <a:rPr lang="en-GB" sz="2000" dirty="0"/>
              <a:t> </a:t>
            </a:r>
            <a:r>
              <a:rPr lang="en-GB" sz="2000" dirty="0" err="1"/>
              <a:t>zalogować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do USOS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zapoznać</a:t>
            </a:r>
            <a:r>
              <a:rPr lang="en-GB" sz="2000" dirty="0"/>
              <a:t> z </a:t>
            </a:r>
            <a:r>
              <a:rPr lang="en-GB" sz="2000" dirty="0" err="1"/>
              <a:t>systemem</a:t>
            </a:r>
            <a:r>
              <a:rPr lang="en-GB" sz="2000" dirty="0"/>
              <a:t>:</a:t>
            </a:r>
            <a:r>
              <a:rPr lang="pl-PL" sz="2000" dirty="0"/>
              <a:t> </a:t>
            </a:r>
            <a:r>
              <a:rPr lang="pl-PL" sz="2000" dirty="0">
                <a:hlinkClick r:id="rId3"/>
              </a:rPr>
              <a:t>https://usosweb.uwr.edu.pl/</a:t>
            </a:r>
            <a:endParaRPr lang="pl-PL" sz="2000" dirty="0"/>
          </a:p>
          <a:p>
            <a:r>
              <a:rPr lang="en-GB" sz="2000" dirty="0" err="1"/>
              <a:t>Instrukcja</a:t>
            </a:r>
            <a:r>
              <a:rPr lang="en-GB" sz="2000" dirty="0"/>
              <a:t> </a:t>
            </a:r>
            <a:r>
              <a:rPr lang="en-GB" sz="2000" dirty="0" err="1"/>
              <a:t>logowania</a:t>
            </a:r>
            <a:r>
              <a:rPr lang="en-GB" sz="2000" dirty="0"/>
              <a:t> </a:t>
            </a:r>
            <a:r>
              <a:rPr lang="en-GB" sz="2000" dirty="0" err="1"/>
              <a:t>znajduje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stronie</a:t>
            </a:r>
            <a:r>
              <a:rPr lang="en-GB" sz="2000" dirty="0"/>
              <a:t> </a:t>
            </a:r>
            <a:r>
              <a:rPr lang="en-GB" sz="2000" dirty="0" err="1"/>
              <a:t>głównej</a:t>
            </a:r>
            <a:r>
              <a:rPr lang="en-GB" sz="2000" dirty="0"/>
              <a:t> USOS.</a:t>
            </a:r>
            <a:endParaRPr sz="2000" dirty="0"/>
          </a:p>
          <a:p>
            <a:pPr>
              <a:spcBef>
                <a:spcPts val="1600"/>
              </a:spcBef>
            </a:pPr>
            <a:r>
              <a:rPr lang="pl-PL" sz="2000" dirty="0"/>
              <a:t>W każdym semestrze n</a:t>
            </a:r>
            <a:r>
              <a:rPr lang="en-GB" sz="2000" dirty="0"/>
              <a:t>a </a:t>
            </a:r>
            <a:r>
              <a:rPr lang="en-GB" sz="2000" dirty="0" err="1"/>
              <a:t>wszystkie</a:t>
            </a:r>
            <a:r>
              <a:rPr lang="en-GB" sz="2000" dirty="0"/>
              <a:t> </a:t>
            </a:r>
            <a:r>
              <a:rPr lang="en-GB" sz="2000" dirty="0" err="1"/>
              <a:t>zajęcia</a:t>
            </a:r>
            <a:r>
              <a:rPr lang="en-GB" sz="2000" dirty="0"/>
              <a:t> </a:t>
            </a:r>
            <a:r>
              <a:rPr lang="en-GB" sz="2000" dirty="0" err="1"/>
              <a:t>należy</a:t>
            </a:r>
            <a:r>
              <a:rPr lang="en-GB" sz="2000" dirty="0"/>
              <a:t> </a:t>
            </a:r>
            <a:r>
              <a:rPr lang="en-GB" sz="2000" dirty="0" err="1"/>
              <a:t>zapisać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w USOS. </a:t>
            </a:r>
          </a:p>
          <a:p>
            <a:pPr>
              <a:spcBef>
                <a:spcPts val="1600"/>
              </a:spcBef>
            </a:pPr>
            <a:r>
              <a:rPr lang="en-GB" sz="2000" dirty="0" err="1"/>
              <a:t>Zapisy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seminaria</a:t>
            </a:r>
            <a:r>
              <a:rPr lang="en-GB" sz="2000" dirty="0"/>
              <a:t>, </a:t>
            </a:r>
            <a:r>
              <a:rPr lang="en-GB" sz="2000" dirty="0" err="1"/>
              <a:t>zajecia</a:t>
            </a:r>
            <a:r>
              <a:rPr lang="en-GB" sz="2000" dirty="0"/>
              <a:t> </a:t>
            </a:r>
            <a:r>
              <a:rPr lang="en-GB" sz="2000" dirty="0" err="1"/>
              <a:t>fakultatywne</a:t>
            </a:r>
            <a:r>
              <a:rPr lang="en-GB" sz="2000" dirty="0"/>
              <a:t> </a:t>
            </a:r>
            <a:r>
              <a:rPr lang="en-GB" sz="2000" dirty="0" err="1"/>
              <a:t>oraz</a:t>
            </a:r>
            <a:r>
              <a:rPr lang="en-GB" sz="2000" dirty="0"/>
              <a:t> </a:t>
            </a:r>
            <a:r>
              <a:rPr lang="en-GB" sz="2000" dirty="0" err="1"/>
              <a:t>zajęcia</a:t>
            </a:r>
            <a:r>
              <a:rPr lang="en-GB" sz="2000" dirty="0"/>
              <a:t> </a:t>
            </a:r>
            <a:r>
              <a:rPr lang="en-GB" sz="2000" dirty="0" err="1"/>
              <a:t>specjalizacji</a:t>
            </a:r>
            <a:r>
              <a:rPr lang="en-GB" sz="2000" dirty="0"/>
              <a:t> (</a:t>
            </a:r>
            <a:r>
              <a:rPr lang="en-GB" sz="2000" dirty="0" err="1"/>
              <a:t>dla</a:t>
            </a:r>
            <a:r>
              <a:rPr lang="en-GB" sz="2000" dirty="0"/>
              <a:t> </a:t>
            </a:r>
            <a:r>
              <a:rPr lang="en-GB" sz="2000" dirty="0" err="1"/>
              <a:t>chętnych</a:t>
            </a:r>
            <a:r>
              <a:rPr lang="en-GB" sz="2000" dirty="0"/>
              <a:t>) </a:t>
            </a:r>
            <a:r>
              <a:rPr lang="en-GB" sz="2000" dirty="0" err="1"/>
              <a:t>rozpoczną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7 </a:t>
            </a:r>
            <a:r>
              <a:rPr lang="en-GB" sz="2000" dirty="0" err="1"/>
              <a:t>października</a:t>
            </a:r>
            <a:r>
              <a:rPr lang="en-GB" sz="2000" dirty="0"/>
              <a:t> br.</a:t>
            </a:r>
            <a:endParaRPr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1. INFORMACJE NA POCZĄTEK ZAJĘĆ</a:t>
            </a:r>
            <a:endParaRPr dirty="0"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387900" y="1301375"/>
            <a:ext cx="8368200" cy="350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/>
              <a:t>W </a:t>
            </a:r>
            <a:r>
              <a:rPr lang="en-GB" sz="2400" dirty="0" err="1"/>
              <a:t>semestrze</a:t>
            </a:r>
            <a:r>
              <a:rPr lang="en-GB" sz="2400" dirty="0"/>
              <a:t> </a:t>
            </a:r>
            <a:r>
              <a:rPr lang="en-GB" sz="2400" dirty="0" err="1"/>
              <a:t>zimowym</a:t>
            </a:r>
            <a:r>
              <a:rPr lang="en-GB" sz="2400" dirty="0"/>
              <a:t> 2023/24 </a:t>
            </a:r>
            <a:r>
              <a:rPr lang="en-GB" sz="2400" dirty="0" err="1"/>
              <a:t>wszystkie</a:t>
            </a:r>
            <a:r>
              <a:rPr lang="en-GB" sz="2400" dirty="0"/>
              <a:t> </a:t>
            </a:r>
            <a:r>
              <a:rPr lang="en-GB" sz="2400" dirty="0" err="1"/>
              <a:t>zajęcia</a:t>
            </a:r>
            <a:r>
              <a:rPr lang="en-GB" sz="2400" dirty="0"/>
              <a:t> </a:t>
            </a:r>
            <a:r>
              <a:rPr lang="en-GB" sz="2400" dirty="0" err="1"/>
              <a:t>odbywają</a:t>
            </a:r>
            <a:r>
              <a:rPr lang="en-GB" sz="2400" dirty="0"/>
              <a:t> </a:t>
            </a:r>
            <a:r>
              <a:rPr lang="en-GB" sz="2400" dirty="0" err="1"/>
              <a:t>się</a:t>
            </a:r>
            <a:r>
              <a:rPr lang="en-GB" sz="2400" dirty="0"/>
              <a:t> </a:t>
            </a:r>
            <a:r>
              <a:rPr lang="en-GB" sz="2400" dirty="0" err="1"/>
              <a:t>stacjonarnie</a:t>
            </a:r>
            <a:r>
              <a:rPr lang="en-GB" sz="2400" dirty="0"/>
              <a:t>. W </a:t>
            </a:r>
            <a:r>
              <a:rPr lang="en-GB" sz="2400" dirty="0" err="1"/>
              <a:t>przyszłych</a:t>
            </a:r>
            <a:r>
              <a:rPr lang="en-GB" sz="2400" dirty="0"/>
              <a:t> </a:t>
            </a:r>
            <a:r>
              <a:rPr lang="en-GB" sz="2400" dirty="0" err="1"/>
              <a:t>semestrach</a:t>
            </a:r>
            <a:r>
              <a:rPr lang="en-GB" sz="2400" dirty="0"/>
              <a:t> </a:t>
            </a:r>
            <a:r>
              <a:rPr lang="en-GB" sz="2400" dirty="0" err="1"/>
              <a:t>wybrane</a:t>
            </a:r>
            <a:r>
              <a:rPr lang="en-GB" sz="2400" dirty="0"/>
              <a:t> </a:t>
            </a:r>
            <a:r>
              <a:rPr lang="en-GB" sz="2400" dirty="0" err="1"/>
              <a:t>zajęcia</a:t>
            </a:r>
            <a:r>
              <a:rPr lang="en-GB" sz="2400" dirty="0"/>
              <a:t> </a:t>
            </a:r>
            <a:r>
              <a:rPr lang="en-GB" sz="2400" dirty="0" err="1"/>
              <a:t>mogą</a:t>
            </a:r>
            <a:r>
              <a:rPr lang="en-GB" sz="2400" dirty="0"/>
              <a:t> </a:t>
            </a:r>
            <a:r>
              <a:rPr lang="en-GB" sz="2400" dirty="0" err="1"/>
              <a:t>być</a:t>
            </a:r>
            <a:r>
              <a:rPr lang="en-GB" sz="2400" dirty="0"/>
              <a:t> </a:t>
            </a:r>
            <a:r>
              <a:rPr lang="en-GB" sz="2400" dirty="0" err="1"/>
              <a:t>organizowane</a:t>
            </a:r>
            <a:r>
              <a:rPr lang="en-GB" sz="2400" dirty="0"/>
              <a:t> online. </a:t>
            </a:r>
            <a:r>
              <a:rPr lang="pl-PL" sz="2400" dirty="0"/>
              <a:t>Zajęcia te będą się odbywać na </a:t>
            </a:r>
            <a:r>
              <a:rPr lang="pl-PL" sz="2400" dirty="0" err="1"/>
              <a:t>Teams</a:t>
            </a:r>
            <a:r>
              <a:rPr lang="pl-PL" sz="2400" dirty="0"/>
              <a:t>.</a:t>
            </a: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dirty="0"/>
              <a:t>Do MS TEAMS </a:t>
            </a:r>
            <a:r>
              <a:rPr lang="en-GB" sz="2400" dirty="0" err="1"/>
              <a:t>należy</a:t>
            </a:r>
            <a:r>
              <a:rPr lang="en-GB" sz="2400" dirty="0"/>
              <a:t> </a:t>
            </a:r>
            <a:r>
              <a:rPr lang="en-GB" sz="2400" dirty="0" err="1"/>
              <a:t>się</a:t>
            </a:r>
            <a:r>
              <a:rPr lang="en-GB" sz="2400" dirty="0"/>
              <a:t> </a:t>
            </a:r>
            <a:r>
              <a:rPr lang="en-GB" sz="2400" dirty="0" err="1"/>
              <a:t>zalogować</a:t>
            </a:r>
            <a:r>
              <a:rPr lang="en-GB" sz="2400" dirty="0"/>
              <a:t> </a:t>
            </a:r>
            <a:r>
              <a:rPr lang="en-GB" sz="2400" dirty="0" err="1"/>
              <a:t>tak</a:t>
            </a:r>
            <a:r>
              <a:rPr lang="en-GB" sz="2400" dirty="0"/>
              <a:t> </a:t>
            </a:r>
            <a:r>
              <a:rPr lang="en-GB" sz="2400" dirty="0" err="1"/>
              <a:t>jak</a:t>
            </a:r>
            <a:r>
              <a:rPr lang="en-GB" sz="2400" dirty="0"/>
              <a:t> do </a:t>
            </a:r>
            <a:r>
              <a:rPr lang="en-GB" sz="2400" dirty="0" err="1"/>
              <a:t>poczty</a:t>
            </a:r>
            <a:r>
              <a:rPr lang="en-GB" sz="2400" dirty="0"/>
              <a:t> w </a:t>
            </a:r>
            <a:r>
              <a:rPr lang="en-GB" sz="2400" dirty="0" err="1"/>
              <a:t>domenie</a:t>
            </a:r>
            <a:r>
              <a:rPr lang="en-GB" sz="2400" dirty="0"/>
              <a:t> uwr.edu.pl (</a:t>
            </a:r>
            <a:r>
              <a:rPr lang="en-GB" sz="2400" dirty="0" err="1"/>
              <a:t>przy</a:t>
            </a:r>
            <a:r>
              <a:rPr lang="en-GB" sz="2400" dirty="0"/>
              <a:t> </a:t>
            </a:r>
            <a:r>
              <a:rPr lang="en-GB" sz="2400" dirty="0" err="1"/>
              <a:t>użyciu</a:t>
            </a:r>
            <a:r>
              <a:rPr lang="en-GB" sz="2400" dirty="0"/>
              <a:t> </a:t>
            </a:r>
            <a:r>
              <a:rPr lang="en-GB" sz="2400" dirty="0" err="1"/>
              <a:t>tego</a:t>
            </a:r>
            <a:r>
              <a:rPr lang="en-GB" sz="2400" dirty="0"/>
              <a:t> </a:t>
            </a:r>
            <a:r>
              <a:rPr lang="en-GB" sz="2400" dirty="0" err="1"/>
              <a:t>samego</a:t>
            </a:r>
            <a:r>
              <a:rPr lang="en-GB" sz="2400" dirty="0"/>
              <a:t> </a:t>
            </a:r>
            <a:r>
              <a:rPr lang="en-GB" sz="2400" dirty="0" err="1"/>
              <a:t>loginu</a:t>
            </a:r>
            <a:r>
              <a:rPr lang="en-GB" sz="2400" dirty="0"/>
              <a:t> (nr_ablumu@uwr.edu.pl)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hasła</a:t>
            </a:r>
            <a:r>
              <a:rPr lang="en-GB" sz="2400" dirty="0"/>
              <a:t>). </a:t>
            </a: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103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 The election of year 1 head person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(wybory starosty pierwszego roku)</a:t>
            </a:r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Podczas zebrania organizacyjnego musimy wybrać STAROSTĘ ROKU. Z osobą tą może kontaktować się dyrekcja IFA/opiekun roku w celu przekazywania informacji dla całego roku.</a:t>
            </a:r>
            <a:endParaRPr sz="2000"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000"/>
              <a:t>Please, note that the head person must speak Polish fluently because he or she will be the contact person for various university authorities (communication usually conducted in Polish).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250350" y="455175"/>
            <a:ext cx="8648400" cy="9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3. </a:t>
            </a:r>
            <a:r>
              <a:rPr lang="en-GB" sz="2400" dirty="0"/>
              <a:t>The Regulations of Studies at the University of Wroclaw</a:t>
            </a:r>
            <a:endParaRPr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/>
              <a:t>    (</a:t>
            </a:r>
            <a:r>
              <a:rPr lang="en-GB" sz="2400" dirty="0" err="1"/>
              <a:t>Regulamin</a:t>
            </a:r>
            <a:r>
              <a:rPr lang="en-GB" sz="2400" dirty="0"/>
              <a:t> </a:t>
            </a:r>
            <a:r>
              <a:rPr lang="en-GB" sz="2400" dirty="0" err="1"/>
              <a:t>Studiów</a:t>
            </a:r>
            <a:r>
              <a:rPr lang="en-GB" sz="2400" dirty="0"/>
              <a:t> w </a:t>
            </a:r>
            <a:r>
              <a:rPr lang="en-GB" sz="2400" dirty="0" err="1"/>
              <a:t>Uniwersytecie</a:t>
            </a:r>
            <a:r>
              <a:rPr lang="en-GB" sz="2400" dirty="0"/>
              <a:t> </a:t>
            </a:r>
            <a:r>
              <a:rPr lang="en-GB" sz="2400" dirty="0" err="1"/>
              <a:t>Wrocławskim</a:t>
            </a:r>
            <a:r>
              <a:rPr lang="en-GB" sz="2400" dirty="0"/>
              <a:t>)</a:t>
            </a:r>
            <a:endParaRPr sz="2400" dirty="0"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Wszystkich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studentów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obowiązuje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REGULAMIN STUDIÓW.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Zachęcamy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zapoznania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się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z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nim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gdyż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są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tam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zawarte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wszystkie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informacje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dotyczące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studiowania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prawa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obowiązki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studenta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, a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także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np.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warunki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ukończenia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studiów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Regulamin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studiów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dostępny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jest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stronie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internetowej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Uniwersytetu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oraz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dirty="0" err="1">
                <a:latin typeface="Calibri"/>
                <a:ea typeface="Calibri"/>
                <a:cs typeface="Calibri"/>
                <a:sym typeface="Calibri"/>
              </a:rPr>
              <a:t>Instytutu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20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https://ifa.uwr.edu.pl/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)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2055</Words>
  <Application>Microsoft Macintosh PowerPoint</Application>
  <PresentationFormat>On-screen Show (16:9)</PresentationFormat>
  <Paragraphs>124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Roboto</vt:lpstr>
      <vt:lpstr>Roboto Slab</vt:lpstr>
      <vt:lpstr>Calibri</vt:lpstr>
      <vt:lpstr>Marina</vt:lpstr>
      <vt:lpstr>Witamy w Instytucie Filologii Angielskiej</vt:lpstr>
      <vt:lpstr>Wydział Neofilologii (Faculty of Languages, Literatures and Cultures)</vt:lpstr>
      <vt:lpstr>Dziekanat / Dean’s office  </vt:lpstr>
      <vt:lpstr>Dziekanat; godziny otwarcia</vt:lpstr>
      <vt:lpstr>Institute of English Studies</vt:lpstr>
      <vt:lpstr>INFORMACJE NA POCZĄTEK ZAJĘĆ</vt:lpstr>
      <vt:lpstr>1. INFORMACJE NA POCZĄTEK ZAJĘĆ</vt:lpstr>
      <vt:lpstr>2. The election of year 1 head person   (wybory starosty pierwszego roku)</vt:lpstr>
      <vt:lpstr>3. The Regulations of Studies at the University of Wroclaw     (Regulamin Studiów w Uniwersytecie Wrocławskim)</vt:lpstr>
      <vt:lpstr>3. Regulamin studiów – ważne informacje</vt:lpstr>
      <vt:lpstr>4. Podania</vt:lpstr>
      <vt:lpstr>4. Lektorat / Foreign language</vt:lpstr>
      <vt:lpstr>Lektorat</vt:lpstr>
      <vt:lpstr>6. Opcyjne moduły w programie studiów</vt:lpstr>
      <vt:lpstr>6. Moduł tłumaczeniowy</vt:lpstr>
      <vt:lpstr>7. Przedmioty o treściach z nauk społecznych</vt:lpstr>
      <vt:lpstr>Przedsiębiorczość: Praca, biznes, kariera</vt:lpstr>
      <vt:lpstr>   7. USOS - zapisy na zajęcia     </vt:lpstr>
      <vt:lpstr>Zapisy w semestrze zimowym 2024/25</vt:lpstr>
      <vt:lpstr>9. Sylabusy (syllabi)</vt:lpstr>
      <vt:lpstr>10. Obowiązkowe szkolenie BHP (on-line)   </vt:lpstr>
      <vt:lpstr>11. The library </vt:lpstr>
      <vt:lpstr>The library training login instructions</vt:lpstr>
      <vt:lpstr>12. About our Internet site: https://ifa.uwr.edu.pl/</vt:lpstr>
      <vt:lpstr>13. Kontakt / Contact</vt:lpstr>
      <vt:lpstr>14. Log in to your university e-mail account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Witamy w IFA Welcome to our Institute </dc:title>
  <cp:lastModifiedBy>Katarzyna Sówka-Pietraszewska</cp:lastModifiedBy>
  <cp:revision>24</cp:revision>
  <dcterms:modified xsi:type="dcterms:W3CDTF">2024-10-04T11:07:44Z</dcterms:modified>
</cp:coreProperties>
</file>