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312" r:id="rId5"/>
    <p:sldId id="310" r:id="rId6"/>
    <p:sldId id="311" r:id="rId7"/>
    <p:sldId id="281" r:id="rId8"/>
    <p:sldId id="309" r:id="rId9"/>
    <p:sldId id="259" r:id="rId10"/>
    <p:sldId id="282" r:id="rId11"/>
    <p:sldId id="260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04" r:id="rId22"/>
    <p:sldId id="305" r:id="rId23"/>
    <p:sldId id="295" r:id="rId24"/>
    <p:sldId id="296" r:id="rId25"/>
    <p:sldId id="297" r:id="rId26"/>
    <p:sldId id="298" r:id="rId27"/>
    <p:sldId id="306" r:id="rId28"/>
    <p:sldId id="307" r:id="rId29"/>
    <p:sldId id="308" r:id="rId30"/>
    <p:sldId id="299" r:id="rId31"/>
    <p:sldId id="300" r:id="rId32"/>
    <p:sldId id="263" r:id="rId33"/>
    <p:sldId id="266" r:id="rId34"/>
    <p:sldId id="267" r:id="rId35"/>
    <p:sldId id="262" r:id="rId36"/>
    <p:sldId id="303" r:id="rId37"/>
    <p:sldId id="265" r:id="rId38"/>
    <p:sldId id="268" r:id="rId39"/>
    <p:sldId id="278" r:id="rId40"/>
    <p:sldId id="279" r:id="rId41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D72B5879-1960-4EFE-888F-F897EA83F8A5}" type="datetime1">
              <a:rPr lang="pl-PL"/>
              <a:pPr>
                <a:defRPr/>
              </a:pPr>
              <a:t>25.09.2024</a:t>
            </a:fld>
            <a:endParaRPr/>
          </a:p>
        </p:txBody>
      </p:sp>
      <p:sp>
        <p:nvSpPr>
          <p:cNvPr id="13316" name="Symbol zastępczy obrazu slajd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Symbol zastępczy notatek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E916D6EF-1059-429D-8A08-476A85CFEB6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pl-PL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Symbol zastępczy notatek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>
              <a:latin typeface="Calibri" pitchFamily="34" charset="0"/>
            </a:endParaRPr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71EA26-2F53-42E3-95A0-986EF6C0B827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pl-PL" sz="1200" ker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00200" y="2386739"/>
            <a:ext cx="8991596" cy="1645920"/>
          </a:xfrm>
          <a:ln w="38103">
            <a:solidFill>
              <a:srgbClr val="404040"/>
            </a:solidFill>
            <a:prstDash val="solid"/>
            <a:miter/>
          </a:ln>
        </p:spPr>
        <p:txBody>
          <a:bodyPr lIns="274320" rIns="274320"/>
          <a:lstStyle>
            <a:lvl1pPr>
              <a:defRPr sz="3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08" cy="1239889"/>
          </a:xfrm>
        </p:spPr>
        <p:txBody>
          <a:bodyPr anchorCtr="1"/>
          <a:lstStyle>
            <a:lvl1pPr marL="0" indent="0" algn="ctr">
              <a:buNone/>
              <a:defRPr lang="pl-PL" sz="2000">
                <a:solidFill>
                  <a:srgbClr val="404040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656B-E42B-4597-83F0-FF6D6215D3C3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AFCAB-B4B4-497E-BD69-EC6A1A067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E4A9-06BC-4DBA-92EC-0C142A28574D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5C4D-637E-4103-98D5-6854E4E19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53113" y="937259"/>
            <a:ext cx="1298603" cy="49834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231136" y="937259"/>
            <a:ext cx="6198489" cy="4983480"/>
          </a:xfrm>
        </p:spPr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D9F4-1963-4E2A-B36A-991566D6A366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FD40-8911-44DA-8866-99844988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458D-15AA-4CFB-9A8F-268CC89A2C17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61DA1-FAC7-4A33-8ED2-01518C1A5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00200" y="2386739"/>
            <a:ext cx="8991596" cy="1645920"/>
          </a:xfrm>
          <a:ln w="38103">
            <a:solidFill>
              <a:srgbClr val="404040"/>
            </a:solidFill>
            <a:prstDash val="solid"/>
            <a:miter/>
          </a:ln>
        </p:spPr>
        <p:txBody>
          <a:bodyPr lIns="274320" rIns="274320"/>
          <a:lstStyle>
            <a:lvl1pPr>
              <a:defRPr sz="3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695194" y="4352461"/>
            <a:ext cx="6801608" cy="1265081"/>
          </a:xfrm>
        </p:spPr>
        <p:txBody>
          <a:bodyPr anchorCtr="1"/>
          <a:lstStyle>
            <a:lvl1pPr marL="0" indent="0">
              <a:buNone/>
              <a:defRPr lang="pl-PL"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AFD8-064B-45B4-9025-5E86C505F53A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C332-36D4-4999-B5BC-B805E9C37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81912" y="2638044"/>
            <a:ext cx="4271775" cy="31019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38319" y="2638044"/>
            <a:ext cx="4270248" cy="31019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8E4E-0871-4335-8798-304BFD8D1594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B92C-7ED7-4724-8D6B-6585A356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583439" y="2313432"/>
            <a:ext cx="4270248" cy="704088"/>
          </a:xfrm>
        </p:spPr>
        <p:txBody>
          <a:bodyPr anchor="b" anchorCtr="1"/>
          <a:lstStyle>
            <a:lvl1pPr marL="0" indent="0" algn="ctr">
              <a:buNone/>
              <a:defRPr lang="pl-PL" sz="1900" cap="all" spc="100">
                <a:solidFill>
                  <a:srgbClr val="4A5356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1583439" y="3143250"/>
            <a:ext cx="4270248" cy="2596777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5"/>
          <p:cNvSpPr txBox="1">
            <a:spLocks noGrp="1"/>
          </p:cNvSpPr>
          <p:nvPr>
            <p:ph idx="4"/>
          </p:nvPr>
        </p:nvSpPr>
        <p:spPr>
          <a:xfrm>
            <a:off x="6338319" y="3143250"/>
            <a:ext cx="4253487" cy="2596777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38319" y="2313432"/>
            <a:ext cx="4270248" cy="704088"/>
          </a:xfrm>
        </p:spPr>
        <p:txBody>
          <a:bodyPr anchor="b" anchorCtr="1"/>
          <a:lstStyle>
            <a:lvl1pPr marL="0" indent="0" algn="ctr">
              <a:buNone/>
              <a:defRPr lang="pl-PL" sz="1900" cap="all" spc="100">
                <a:solidFill>
                  <a:srgbClr val="4A5356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7A66-7905-424D-B911-423568C8728E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3C3B-1FFE-4FE0-B16F-332AA7EA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2E6A-DC79-4080-BE8A-D98C7ECC4135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76BB9-690A-473A-9789-3ABFA9E3C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9885-DFCF-4FF5-B738-50711E95C550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EA34F-EC3B-42D9-9D30-5396C815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04672" y="2243827"/>
            <a:ext cx="4486659" cy="11415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6736083" y="804672"/>
            <a:ext cx="4815843" cy="5248656"/>
          </a:xfrm>
        </p:spPr>
        <p:txBody>
          <a:bodyPr/>
          <a:lstStyle>
            <a:lvl1pPr>
              <a:defRPr lang="pl-PL" sz="1900">
                <a:solidFill>
                  <a:srgbClr val="000000"/>
                </a:solidFill>
              </a:defRPr>
            </a:lvl1pPr>
            <a:lvl2pPr>
              <a:defRPr lang="pl-PL">
                <a:solidFill>
                  <a:srgbClr val="000000"/>
                </a:solidFill>
              </a:defRPr>
            </a:lvl2pPr>
            <a:lvl3pPr>
              <a:defRPr lang="pl-PL">
                <a:solidFill>
                  <a:srgbClr val="000000"/>
                </a:solidFill>
              </a:defRPr>
            </a:lvl3pPr>
            <a:lvl4pPr>
              <a:defRPr lang="pl-PL">
                <a:solidFill>
                  <a:srgbClr val="000000"/>
                </a:solidFill>
              </a:defRPr>
            </a:lvl4pPr>
            <a:lvl5pPr>
              <a:defRPr lang="pl-PL">
                <a:solidFill>
                  <a:srgbClr val="00000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15568" y="3549920"/>
            <a:ext cx="3794759" cy="2194038"/>
          </a:xfrm>
        </p:spPr>
        <p:txBody>
          <a:bodyPr anchorCtr="1"/>
          <a:lstStyle>
            <a:lvl1pPr marL="0" indent="0" algn="ctr">
              <a:buNone/>
              <a:defRPr lang="pl-PL" sz="15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ECF1-1EC9-4639-A5DC-2D3225D03EB4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8" name="Footer Placeholder 9"/>
          <p:cNvSpPr txBox="1"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8905-A6F9-4F5B-8056-0783B45E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08521" y="2243827"/>
            <a:ext cx="4494998" cy="1134642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096003" y="0"/>
            <a:ext cx="6102092" cy="6858000"/>
          </a:xfrm>
          <a:solidFill>
            <a:srgbClr val="D9D9D9"/>
          </a:solidFill>
        </p:spPr>
        <p:txBody>
          <a:bodyPr>
            <a:noAutofit/>
          </a:bodyPr>
          <a:lstStyle>
            <a:lvl1pPr marL="0" indent="0">
              <a:buNone/>
              <a:defRPr lang="pl-PL" sz="32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15568" y="3549920"/>
            <a:ext cx="3794759" cy="2194038"/>
          </a:xfrm>
        </p:spPr>
        <p:txBody>
          <a:bodyPr anchorCtr="1"/>
          <a:lstStyle>
            <a:lvl1pPr marL="0" indent="0" algn="ctr">
              <a:buNone/>
              <a:defRPr lang="pl-PL" sz="15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1A178CB-A21C-4B21-BEFC-A6542FA3DB22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5533-8803-48A2-A6B0-29C0D754E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  <a:prstGeom prst="rect">
            <a:avLst/>
          </a:prstGeom>
          <a:solidFill>
            <a:srgbClr val="FFFFFF"/>
          </a:solidFill>
          <a:ln w="31747">
            <a:solidFill>
              <a:srgbClr val="404040"/>
            </a:solidFill>
            <a:prstDash val="solid"/>
            <a:miter/>
          </a:ln>
        </p:spPr>
        <p:txBody>
          <a:bodyPr vert="horz" wrap="square" lIns="182880" tIns="182880" rIns="182880" bIns="182880" anchor="ctr" anchorCtr="1" compatLnSpc="1">
            <a:no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2230438" y="2638425"/>
            <a:ext cx="77311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821613" y="6238875"/>
            <a:ext cx="2754312" cy="323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rgbClr val="000000"/>
                </a:solidFill>
                <a:latin typeface="Gill Sans MT" pitchFamily="34" charset="-18"/>
              </a:defRPr>
            </a:lvl1pPr>
          </a:lstStyle>
          <a:p>
            <a:pPr>
              <a:defRPr/>
            </a:pPr>
            <a:fld id="{7A6CE8BE-9B0F-4BDA-8BEB-F0AD6513FE33}" type="datetime1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000000"/>
                </a:solidFill>
                <a:latin typeface="Gill Sans MT" pitchFamily="34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2" cy="365125"/>
          </a:xfrm>
          <a:prstGeom prst="rect">
            <a:avLst/>
          </a:prstGeom>
          <a:solidFill>
            <a:srgbClr val="1D1D1D">
              <a:alpha val="70000"/>
            </a:srgbClr>
          </a:solidFill>
          <a:ln>
            <a:noFill/>
          </a:ln>
        </p:spPr>
        <p:txBody>
          <a:bodyPr vert="horz" wrap="square" lIns="18288" tIns="45720" rIns="18288" bIns="4572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100">
                <a:solidFill>
                  <a:srgbClr val="FFFFFF"/>
                </a:solidFill>
                <a:latin typeface="Gill Sans MT" pitchFamily="34" charset="-18"/>
              </a:defRPr>
            </a:lvl1pPr>
          </a:lstStyle>
          <a:p>
            <a:pPr>
              <a:defRPr/>
            </a:pPr>
            <a:fld id="{7C084E4F-3263-46D2-96B2-180308951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l-PL" sz="2800" kern="1200" cap="all" spc="200">
          <a:solidFill>
            <a:srgbClr val="262626"/>
          </a:solidFill>
          <a:latin typeface="Gill Sans MT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5pPr>
      <a:lvl6pPr marL="457200" algn="ctr" rtl="0" eaLnBrk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6pPr>
      <a:lvl7pPr marL="914400" algn="ctr" rtl="0" eaLnBrk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7pPr>
      <a:lvl8pPr marL="1371600" algn="ctr" rtl="0" eaLnBrk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8pPr>
      <a:lvl9pPr marL="1828800" algn="ctr" rtl="0" eaLnBrk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itchFamily="34" charset="-18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rgbClr val="9BAFB5"/>
        </a:buClr>
        <a:buSzPct val="100000"/>
        <a:buFont typeface="Arial" charset="0"/>
        <a:buChar char="•"/>
        <a:defRPr lang="en-US" kern="1200">
          <a:solidFill>
            <a:srgbClr val="262626"/>
          </a:solidFill>
          <a:latin typeface="Gill Sans MT"/>
        </a:defRPr>
      </a:lvl1pPr>
      <a:lvl2pPr marL="457200" lvl="1" indent="-228600" algn="l" rtl="0" eaLnBrk="0" fontAlgn="base" hangingPunct="0">
        <a:spcBef>
          <a:spcPts val="1000"/>
        </a:spcBef>
        <a:spcAft>
          <a:spcPct val="0"/>
        </a:spcAft>
        <a:buClr>
          <a:srgbClr val="9BAFB5"/>
        </a:buClr>
        <a:buSzPct val="100000"/>
        <a:buFont typeface="Arial" charset="0"/>
        <a:buChar char="•"/>
        <a:defRPr lang="en-US" sz="1600" kern="1200">
          <a:solidFill>
            <a:srgbClr val="262626"/>
          </a:solidFill>
          <a:latin typeface="Gill Sans MT"/>
        </a:defRPr>
      </a:lvl2pPr>
      <a:lvl3pPr marL="685800" lvl="2" indent="-228600" algn="l" rtl="0" eaLnBrk="0" fontAlgn="base" hangingPunct="0">
        <a:spcBef>
          <a:spcPts val="1000"/>
        </a:spcBef>
        <a:spcAft>
          <a:spcPct val="0"/>
        </a:spcAft>
        <a:buClr>
          <a:srgbClr val="9BAFB5"/>
        </a:buClr>
        <a:buSzPct val="100000"/>
        <a:buFont typeface="Arial" charset="0"/>
        <a:buChar char="•"/>
        <a:defRPr lang="en-US" sz="1600" kern="1200">
          <a:solidFill>
            <a:srgbClr val="262626"/>
          </a:solidFill>
          <a:latin typeface="Gill Sans MT"/>
        </a:defRPr>
      </a:lvl3pPr>
      <a:lvl4pPr marL="914400" lvl="3" indent="-228600" algn="l" rtl="0" eaLnBrk="0" fontAlgn="base" hangingPunct="0">
        <a:spcBef>
          <a:spcPts val="1000"/>
        </a:spcBef>
        <a:spcAft>
          <a:spcPct val="0"/>
        </a:spcAft>
        <a:buClr>
          <a:srgbClr val="9BAFB5"/>
        </a:buClr>
        <a:buSzPct val="100000"/>
        <a:buFont typeface="Arial" charset="0"/>
        <a:buChar char="•"/>
        <a:defRPr lang="en-US" sz="1600" kern="1200">
          <a:solidFill>
            <a:srgbClr val="262626"/>
          </a:solidFill>
          <a:latin typeface="Gill Sans MT"/>
        </a:defRPr>
      </a:lvl4pPr>
      <a:lvl5pPr marL="1143000" lvl="4" indent="-228600" algn="l" rtl="0" eaLnBrk="0" fontAlgn="base" hangingPunct="0">
        <a:spcBef>
          <a:spcPts val="1000"/>
        </a:spcBef>
        <a:spcAft>
          <a:spcPct val="0"/>
        </a:spcAft>
        <a:buClr>
          <a:srgbClr val="9BAFB5"/>
        </a:buClr>
        <a:buSzPct val="100000"/>
        <a:buFont typeface="Arial" charset="0"/>
        <a:buChar char="•"/>
        <a:defRPr lang="en-US" sz="1600" kern="1200">
          <a:solidFill>
            <a:srgbClr val="262626"/>
          </a:solidFill>
          <a:latin typeface="Gill Sans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ne.bu.uni.wroc.pl/katalog/psr/formularz1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bu.uni.wroc.pl/o-bibliotece/wirtualny-przewodnik-uzytkownika-zapisy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4" Type="http://schemas.openxmlformats.org/officeDocument/2006/relationships/hyperlink" Target="https://dane.bu.uni.wroc.pl/katalog/psr/formularz3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ni.wroc.pl/" TargetMode="External"/><Relationship Id="rId2" Type="http://schemas.openxmlformats.org/officeDocument/2006/relationships/hyperlink" Target="https://neofilologia.uwr.edu.pl/studenci/dziekanat/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www.bu.uni.wroc.pl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6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atalog.bu.uni.wroc.pl/search/query?facet_loc=70000&amp;sort=dateBookAdded&amp;theme=system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19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fa.uwr.edu.pl/wp-content/uploads/sites/18/2024/06/Harmonogram-zjazdow-24_25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5" Type="http://schemas.openxmlformats.org/officeDocument/2006/relationships/slide" Target="slide2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3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u.uni.wroc.pl/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25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u.uni.wroc.pl/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26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bu.uni.wroc.pl/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27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wa.jangas@uwr.edu%20.pl" TargetMode="External"/><Relationship Id="rId2" Type="http://schemas.openxmlformats.org/officeDocument/2006/relationships/hyperlink" Target="mailto:biblang@uni.wroc.p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orota.tabol@uwr.edu%20.pl" TargetMode="External"/><Relationship Id="rId5" Type="http://schemas.openxmlformats.org/officeDocument/2006/relationships/hyperlink" Target="mailto:anna.rekas@uwr.edu%20.pl" TargetMode="External"/><Relationship Id="rId4" Type="http://schemas.openxmlformats.org/officeDocument/2006/relationships/hyperlink" Target="mailto:alina.jankowska@uwr.edu%20.p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katalog.bu.uni.wroc.pl/" TargetMode="External"/><Relationship Id="rId1" Type="http://schemas.openxmlformats.org/officeDocument/2006/relationships/slideLayout" Target="../slideLayouts/slideLayout8.xml"/><Relationship Id="rId5" Type="http://schemas.openxmlformats.org/officeDocument/2006/relationships/slide" Target="slide33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7.xml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wa.jangas@uwr.edu%20.pl" TargetMode="External"/><Relationship Id="rId7" Type="http://schemas.openxmlformats.org/officeDocument/2006/relationships/slide" Target="slide7.xml"/><Relationship Id="rId2" Type="http://schemas.openxmlformats.org/officeDocument/2006/relationships/hyperlink" Target="mailto:biblang@uni.wroc%20.p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orota.tabol@uwr.edu%20.pl" TargetMode="External"/><Relationship Id="rId5" Type="http://schemas.openxmlformats.org/officeDocument/2006/relationships/hyperlink" Target="mailto:anna.rekas@uwr.edu%20.pl" TargetMode="External"/><Relationship Id="rId4" Type="http://schemas.openxmlformats.org/officeDocument/2006/relationships/hyperlink" Target="mailto:alina.jankowska@uwr.edu%20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11.xml"/><Relationship Id="rId7" Type="http://schemas.openxmlformats.org/officeDocument/2006/relationships/slide" Target="slide34.xml"/><Relationship Id="rId12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10.xml"/><Relationship Id="rId5" Type="http://schemas.openxmlformats.org/officeDocument/2006/relationships/slide" Target="slide21.xml"/><Relationship Id="rId10" Type="http://schemas.openxmlformats.org/officeDocument/2006/relationships/slide" Target="slide40.xml"/><Relationship Id="rId4" Type="http://schemas.openxmlformats.org/officeDocument/2006/relationships/slide" Target="slide12.xml"/><Relationship Id="rId9" Type="http://schemas.openxmlformats.org/officeDocument/2006/relationships/slide" Target="slide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bu.uni.wroc.pl/search/query?facet_loc=70000&amp;sort=dateBookAdded&amp;locale=en&amp;theme=system" TargetMode="External"/><Relationship Id="rId2" Type="http://schemas.openxmlformats.org/officeDocument/2006/relationships/hyperlink" Target="https://dane.bu.uni.wroc.pl/katalog/psr/formularz1e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gradFill rotWithShape="0">
          <a:gsLst>
            <a:gs pos="0">
              <a:srgbClr val="FFFAF4">
                <a:alpha val="42998"/>
              </a:srgbClr>
            </a:gs>
            <a:gs pos="100000">
              <a:srgbClr val="FBD5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8">
            <a:solidFill>
              <a:srgbClr val="FFFAF4"/>
            </a:solidFill>
            <a:miter lim="800000"/>
            <a:headEnd/>
            <a:tailEnd/>
          </a:ln>
        </p:spPr>
      </p:pic>
      <p:sp>
        <p:nvSpPr>
          <p:cNvPr id="3" name="Tytuł 1"/>
          <p:cNvSpPr txBox="1">
            <a:spLocks noGrp="1"/>
          </p:cNvSpPr>
          <p:nvPr>
            <p:ph type="ctrTitle"/>
          </p:nvPr>
        </p:nvSpPr>
        <p:spPr>
          <a:xfrm>
            <a:off x="-104775" y="0"/>
            <a:ext cx="12296775" cy="1541463"/>
          </a:xfr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0D0D0D"/>
                </a:solidFill>
              </a:rPr>
              <a:t>     </a:t>
            </a:r>
            <a:br>
              <a:rPr dirty="0">
                <a:solidFill>
                  <a:srgbClr val="0D0D0D"/>
                </a:solidFill>
              </a:rPr>
            </a:br>
            <a:r>
              <a:rPr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Zasady</a:t>
            </a:r>
            <a:r>
              <a:rPr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  <a:t> </a:t>
            </a:r>
            <a:r>
              <a:rPr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korzystania</a:t>
            </a:r>
            <a:r>
              <a:rPr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  <a:t> z </a:t>
            </a:r>
            <a:r>
              <a:rPr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Biblioteki</a:t>
            </a:r>
            <a:r>
              <a:rPr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  <a:t> IFA</a:t>
            </a:r>
            <a:br>
              <a:rPr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</a:br>
            <a:r>
              <a:rPr lang="pl-PL"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How</a:t>
            </a:r>
            <a:r>
              <a:rPr lang="pl-PL"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  <a:t> to </a:t>
            </a:r>
            <a:r>
              <a:rPr lang="pl-PL"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use</a:t>
            </a:r>
            <a:r>
              <a:rPr lang="pl-PL"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  <a:t> </a:t>
            </a:r>
            <a:r>
              <a:rPr lang="pl-PL"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the</a:t>
            </a:r>
            <a:r>
              <a:rPr lang="pl-PL"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  <a:t> IFA </a:t>
            </a:r>
            <a:r>
              <a:rPr lang="pl-PL" sz="3600" b="1" dirty="0" err="1">
                <a:solidFill>
                  <a:srgbClr val="0D0D0D"/>
                </a:solidFill>
                <a:ea typeface="Tahoma" pitchFamily="34"/>
                <a:cs typeface="Tahoma" pitchFamily="34"/>
              </a:rPr>
              <a:t>library</a:t>
            </a:r>
            <a:br>
              <a:rPr sz="3600" b="1" dirty="0">
                <a:solidFill>
                  <a:srgbClr val="0D0D0D"/>
                </a:solidFill>
                <a:ea typeface="Tahoma" pitchFamily="34"/>
                <a:cs typeface="Tahoma" pitchFamily="34"/>
              </a:rPr>
            </a:br>
            <a:endParaRPr sz="3600" b="1" dirty="0">
              <a:solidFill>
                <a:srgbClr val="0D0D0D"/>
              </a:solidFill>
              <a:ea typeface="Tahoma" pitchFamily="34"/>
              <a:cs typeface="Tahoma" pitchFamily="34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49488" y="631825"/>
            <a:ext cx="7731125" cy="808038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cap="none">
                <a:latin typeface="Gill Sans MT" pitchFamily="34" charset="-18"/>
                <a:cs typeface="Arial" charset="0"/>
              </a:rPr>
              <a:t>ZAPISY DO BIBLIOTEKI (SLAJD 2/3)</a:t>
            </a:r>
            <a:endParaRPr cap="none">
              <a:latin typeface="Gill Sans MT" pitchFamily="34" charset="-18"/>
            </a:endParaRPr>
          </a:p>
        </p:txBody>
      </p:sp>
      <p:sp>
        <p:nvSpPr>
          <p:cNvPr id="44035" name="Symbol zastępczy zawartości 4"/>
          <p:cNvSpPr txBox="1">
            <a:spLocks noGrp="1"/>
          </p:cNvSpPr>
          <p:nvPr>
            <p:ph idx="4294967295"/>
          </p:nvPr>
        </p:nvSpPr>
        <p:spPr>
          <a:xfrm>
            <a:off x="2278063" y="1676400"/>
            <a:ext cx="7731125" cy="3606800"/>
          </a:xfrm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b="1" dirty="0">
                <a:latin typeface="Gill Sans MT" pitchFamily="34" charset="-18"/>
              </a:rPr>
              <a:t>   				 </a:t>
            </a:r>
            <a:r>
              <a:rPr lang="pl-PL" b="1" dirty="0">
                <a:latin typeface="Gill Sans MT" pitchFamily="34" charset="-18"/>
                <a:hlinkClick r:id="rId2"/>
              </a:rPr>
              <a:t>Formularz zapisu</a:t>
            </a:r>
            <a:endParaRPr lang="pl-PL"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lang="pl-PL"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lang="pl-PL"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lang="pl-PL"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lang="pl-PL"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lang="pl-PL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lang="pl-PL" dirty="0">
              <a:latin typeface="Gill Sans MT" pitchFamily="34" charset="-18"/>
            </a:endParaRPr>
          </a:p>
          <a:p>
            <a:pPr eaLnBrk="1" hangingPunct="1"/>
            <a:r>
              <a:rPr lang="pl-PL" dirty="0">
                <a:latin typeface="Arial" charset="0"/>
                <a:hlinkClick r:id="rId3"/>
              </a:rPr>
              <a:t>Formularz nr 1 (dla studentów i doktorantów</a:t>
            </a:r>
            <a:r>
              <a:rPr lang="pl-PL" dirty="0">
                <a:latin typeface="Arial" charset="0"/>
              </a:rPr>
              <a:t>)</a:t>
            </a:r>
          </a:p>
          <a:p>
            <a:pPr eaLnBrk="1" hangingPunct="1"/>
            <a:r>
              <a:rPr lang="pl-PL" dirty="0">
                <a:latin typeface="Arial" charset="0"/>
                <a:hlinkClick r:id="rId4"/>
              </a:rPr>
              <a:t>Formularz nr 3 dla pracowników</a:t>
            </a:r>
            <a:endParaRPr lang="pl-PL" dirty="0">
              <a:latin typeface="Arial" charset="0"/>
            </a:endParaRPr>
          </a:p>
          <a:p>
            <a:pPr eaLnBrk="1" hangingPunct="1"/>
            <a:endParaRPr lang="pl-PL" dirty="0">
              <a:latin typeface="Arial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354263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7907338" y="6567487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6" action="ppaction://hlinksldjump"/>
              </a:rPr>
              <a:t>WRÓĆ DO SLAJDU Z PYTANIAMI</a:t>
            </a:r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/>
          <a:srcRect l="12168" t="40122" r="15286" b="21301"/>
          <a:stretch/>
        </p:blipFill>
        <p:spPr>
          <a:xfrm>
            <a:off x="3146321" y="2222090"/>
            <a:ext cx="6541367" cy="19566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23888" y="222250"/>
            <a:ext cx="4679950" cy="1044575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br>
              <a:rPr sz="2800" cap="none">
                <a:latin typeface="Gill Sans MT" pitchFamily="34" charset="-18"/>
                <a:cs typeface="Arial" charset="0"/>
              </a:rPr>
            </a:br>
            <a:r>
              <a:rPr sz="2800" cap="none">
                <a:latin typeface="Gill Sans MT" pitchFamily="34" charset="-18"/>
                <a:cs typeface="Arial" charset="0"/>
              </a:rPr>
              <a:t>ZAPISY DO BIBLIOTEKI </a:t>
            </a:r>
            <a:br>
              <a:rPr sz="2800" cap="none">
                <a:latin typeface="Gill Sans MT" pitchFamily="34" charset="-18"/>
                <a:cs typeface="Arial" charset="0"/>
              </a:rPr>
            </a:br>
            <a:r>
              <a:rPr sz="2800" cap="none">
                <a:latin typeface="Gill Sans MT" pitchFamily="34" charset="-18"/>
                <a:cs typeface="Arial" charset="0"/>
              </a:rPr>
              <a:t>(SLAJD 3/3)</a:t>
            </a:r>
            <a:endParaRPr sz="2800" cap="none">
              <a:latin typeface="Gill Sans MT" pitchFamily="34" charset="-18"/>
            </a:endParaRPr>
          </a:p>
        </p:txBody>
      </p:sp>
      <p:sp>
        <p:nvSpPr>
          <p:cNvPr id="19458" name="Symbol zastępczy zawartości 2"/>
          <p:cNvSpPr txBox="1">
            <a:spLocks noGrp="1"/>
          </p:cNvSpPr>
          <p:nvPr>
            <p:ph type="body" idx="2"/>
          </p:nvPr>
        </p:nvSpPr>
        <p:spPr>
          <a:xfrm>
            <a:off x="6296025" y="620713"/>
            <a:ext cx="5543550" cy="5564187"/>
          </a:xfrm>
        </p:spPr>
        <p:txBody>
          <a:bodyPr anchorCtr="0"/>
          <a:lstStyle/>
          <a:p>
            <a:pPr algn="l" eaLnBrk="1" hangingPunct="1">
              <a:lnSpc>
                <a:spcPct val="140000"/>
              </a:lnSpc>
            </a:pPr>
            <a:endParaRPr sz="1400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40000"/>
              </a:lnSpc>
            </a:pPr>
            <a:r>
              <a:rPr sz="1400" dirty="0">
                <a:latin typeface="Arial" charset="0"/>
                <a:cs typeface="Arial" charset="0"/>
              </a:rPr>
              <a:t>Podstawą aktywacji konta </a:t>
            </a:r>
            <a:r>
              <a:rPr sz="1400" dirty="0" err="1">
                <a:latin typeface="Arial" charset="0"/>
                <a:cs typeface="Arial" charset="0"/>
              </a:rPr>
              <a:t>wypożyczeń</a:t>
            </a:r>
            <a:r>
              <a:rPr sz="1400" dirty="0">
                <a:latin typeface="Arial" charset="0"/>
                <a:cs typeface="Arial" charset="0"/>
              </a:rPr>
              <a:t> jest wypełnienie formularza (załącznika) na stronie </a:t>
            </a:r>
            <a:r>
              <a:rPr sz="1400" dirty="0" err="1">
                <a:latin typeface="Arial" charset="0"/>
                <a:cs typeface="Arial" charset="0"/>
              </a:rPr>
              <a:t>BUWr</a:t>
            </a:r>
            <a:r>
              <a:rPr sz="1400" dirty="0">
                <a:latin typeface="Arial" charset="0"/>
                <a:cs typeface="Arial" charset="0"/>
              </a:rPr>
              <a:t> i okazanie bibliotekarzowi następujących dokumentów:</a:t>
            </a: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sz="1400" dirty="0">
                <a:latin typeface="Arial" charset="0"/>
                <a:cs typeface="Arial" charset="0"/>
              </a:rPr>
              <a:t>dla studentów i doktorantów – aktualna legitymacja studencka, i karta zobowiązań studenta (do pobrania w </a:t>
            </a:r>
            <a:r>
              <a:rPr sz="1400" dirty="0">
                <a:latin typeface="Arial" charset="0"/>
                <a:cs typeface="Arial" charset="0"/>
                <a:hlinkClick r:id="rId2"/>
              </a:rPr>
              <a:t>dziekanacie</a:t>
            </a:r>
            <a:r>
              <a:rPr sz="1400" dirty="0">
                <a:latin typeface="Arial" charset="0"/>
                <a:cs typeface="Arial" charset="0"/>
              </a:rPr>
              <a:t>), </a:t>
            </a:r>
            <a:r>
              <a:rPr lang="pl-PL" sz="1400" dirty="0">
                <a:latin typeface="Arial" charset="0"/>
                <a:cs typeface="Arial" charset="0"/>
              </a:rPr>
              <a:t>dokument tożsamości (paszport lub dowód).</a:t>
            </a: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sz="1400" dirty="0">
                <a:latin typeface="Arial" charset="0"/>
                <a:cs typeface="Arial" charset="0"/>
              </a:rPr>
              <a:t>dla studentów z wymiany zagranicznej ERASMUS – legitymacja studencka, karta zobowiązań (do pobrania w </a:t>
            </a:r>
            <a:r>
              <a:rPr sz="1400" dirty="0">
                <a:latin typeface="Arial" charset="0"/>
                <a:cs typeface="Arial" charset="0"/>
                <a:hlinkClick r:id="rId2"/>
              </a:rPr>
              <a:t>dziekanacie</a:t>
            </a:r>
            <a:r>
              <a:rPr sz="1400" dirty="0">
                <a:latin typeface="Arial" charset="0"/>
                <a:cs typeface="Arial" charset="0"/>
              </a:rPr>
              <a:t>), </a:t>
            </a:r>
            <a:r>
              <a:rPr lang="pl-PL" sz="1400" dirty="0">
                <a:latin typeface="Arial" charset="0"/>
                <a:cs typeface="Arial" charset="0"/>
              </a:rPr>
              <a:t>dokument tożsamości (paszport lub dowód)</a:t>
            </a:r>
            <a:endParaRPr sz="1400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sz="1400" dirty="0">
                <a:latin typeface="Arial" charset="0"/>
                <a:cs typeface="Arial" charset="0"/>
              </a:rPr>
              <a:t>dla pracowników IFA  – karta biblioteczna wydana przez Bibliotekę Uniwersytecką (do założenia w </a:t>
            </a:r>
            <a:r>
              <a:rPr sz="1400" dirty="0">
                <a:latin typeface="Arial" charset="0"/>
                <a:cs typeface="Arial" charset="0"/>
                <a:hlinkClick r:id="rId3"/>
              </a:rPr>
              <a:t>Bibliotece Uniwersyteckiej</a:t>
            </a:r>
            <a:r>
              <a:rPr sz="1400" dirty="0">
                <a:latin typeface="Arial" charset="0"/>
                <a:cs typeface="Arial" charset="0"/>
              </a:rPr>
              <a:t>), </a:t>
            </a:r>
            <a:r>
              <a:rPr lang="pl-PL" sz="1400" dirty="0">
                <a:latin typeface="Arial" charset="0"/>
                <a:cs typeface="Arial" charset="0"/>
              </a:rPr>
              <a:t>dokument tożsamości (paszport lub dowód)</a:t>
            </a:r>
            <a:endParaRPr sz="1400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r>
              <a:rPr sz="1400" dirty="0">
                <a:latin typeface="Arial" charset="0"/>
                <a:cs typeface="Arial" charset="0"/>
              </a:rPr>
              <a:t>dla nauczycieli akademickich </a:t>
            </a:r>
            <a:r>
              <a:rPr sz="1400" dirty="0" err="1">
                <a:latin typeface="Arial" charset="0"/>
                <a:cs typeface="Arial" charset="0"/>
              </a:rPr>
              <a:t>UWr</a:t>
            </a:r>
            <a:r>
              <a:rPr sz="1400" dirty="0">
                <a:latin typeface="Arial" charset="0"/>
                <a:cs typeface="Arial" charset="0"/>
              </a:rPr>
              <a:t> – karta biblioteczna wydana przez </a:t>
            </a:r>
            <a:r>
              <a:rPr sz="1400" dirty="0">
                <a:latin typeface="Arial" charset="0"/>
                <a:cs typeface="Arial" charset="0"/>
                <a:hlinkClick r:id="rId3"/>
              </a:rPr>
              <a:t>Bibliotekę Uniwersytecką</a:t>
            </a:r>
            <a:r>
              <a:rPr sz="1400" dirty="0">
                <a:latin typeface="Arial" charset="0"/>
                <a:cs typeface="Arial" charset="0"/>
              </a:rPr>
              <a:t> (do założenia w </a:t>
            </a:r>
            <a:r>
              <a:rPr sz="1400" dirty="0">
                <a:latin typeface="Arial" charset="0"/>
                <a:cs typeface="Arial" charset="0"/>
                <a:hlinkClick r:id="rId3"/>
              </a:rPr>
              <a:t>Bibliotece Uniwersyteckiej</a:t>
            </a:r>
            <a:r>
              <a:rPr sz="1400" dirty="0">
                <a:latin typeface="Arial" charset="0"/>
                <a:cs typeface="Arial" charset="0"/>
              </a:rPr>
              <a:t>), </a:t>
            </a:r>
            <a:r>
              <a:rPr lang="pl-PL" sz="1400" dirty="0">
                <a:latin typeface="Arial" charset="0"/>
                <a:cs typeface="Arial" charset="0"/>
              </a:rPr>
              <a:t>dokument tożsamości (paszport lub dowód)</a:t>
            </a:r>
            <a:endParaRPr sz="1400" dirty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40000"/>
              </a:lnSpc>
              <a:buFont typeface="Arial" charset="0"/>
              <a:buChar char="•"/>
            </a:pPr>
            <a:endParaRPr sz="1400" dirty="0">
              <a:latin typeface="Gill Sans MT" pitchFamily="34" charset="-18"/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endParaRPr sz="1400" dirty="0">
              <a:latin typeface="Gill Sans MT" pitchFamily="34" charset="-18"/>
            </a:endParaRPr>
          </a:p>
        </p:txBody>
      </p:sp>
      <p:sp>
        <p:nvSpPr>
          <p:cNvPr id="19459" name="Symbol zastępczy tekstu 3"/>
          <p:cNvSpPr txBox="1">
            <a:spLocks noGrp="1"/>
          </p:cNvSpPr>
          <p:nvPr>
            <p:ph idx="1"/>
          </p:nvPr>
        </p:nvSpPr>
        <p:spPr>
          <a:xfrm>
            <a:off x="1116013" y="1985963"/>
            <a:ext cx="3128962" cy="3757612"/>
          </a:xfrm>
        </p:spPr>
        <p:txBody>
          <a:bodyPr anchorCtr="1"/>
          <a:lstStyle/>
          <a:p>
            <a:pPr eaLnBrk="1" hangingPunct="1"/>
            <a:endParaRPr>
              <a:latin typeface="Gill Sans MT" pitchFamily="34" charset="-18"/>
            </a:endParaRPr>
          </a:p>
        </p:txBody>
      </p:sp>
      <p:pic>
        <p:nvPicPr>
          <p:cNvPr id="19460" name="Obraz 5" descr="Obraz zawierający książka, półka, wewnątrz, sterta&#10;&#10;Opis wygenerowany przy bardzo wysokim poziomie pewnośc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2420938"/>
            <a:ext cx="3746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5" action="ppaction://hlinksldjump"/>
              </a:rPr>
              <a:t>WRÓĆ DO SLAJDU Z PYTANIAMI</a:t>
            </a:r>
            <a:endParaRPr lang="pl-PL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 idx="4294967295"/>
          </p:nvPr>
        </p:nvSpPr>
        <p:spPr>
          <a:xfrm>
            <a:off x="1600200" y="2386013"/>
            <a:ext cx="8991600" cy="1646237"/>
          </a:xfrm>
          <a:ln w="38103"/>
        </p:spPr>
        <p:txBody>
          <a:bodyPr lIns="274320" rIns="274320" numCol="1">
            <a:prstTxWarp prst="textNoShape">
              <a:avLst/>
            </a:prstTxWarp>
          </a:bodyPr>
          <a:lstStyle/>
          <a:p>
            <a:pPr eaLnBrk="1" hangingPunct="1"/>
            <a:r>
              <a:rPr sz="3800" cap="none">
                <a:latin typeface="Gill Sans MT" pitchFamily="34" charset="-18"/>
              </a:rPr>
              <a:t>WYSZUKIWANIE ONLINE</a:t>
            </a:r>
          </a:p>
        </p:txBody>
      </p:sp>
      <p:sp>
        <p:nvSpPr>
          <p:cNvPr id="4608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2695575" y="4352925"/>
            <a:ext cx="6800850" cy="1239838"/>
          </a:xfrm>
        </p:spPr>
        <p:txBody>
          <a:bodyPr anchorCtr="1"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2000">
                <a:solidFill>
                  <a:srgbClr val="404040"/>
                </a:solidFill>
                <a:latin typeface="Gill Sans MT" pitchFamily="34" charset="-18"/>
              </a:rPr>
              <a:t>Księgozbiór Biblioteki Instytutu Filologii Angielskiej</a:t>
            </a:r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2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92363" y="60563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3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993063" y="60769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/>
              <a:t>Krok 1</a:t>
            </a:r>
          </a:p>
        </p:txBody>
      </p:sp>
      <p:sp>
        <p:nvSpPr>
          <p:cNvPr id="47107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581150" y="1060450"/>
            <a:ext cx="8974138" cy="808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>
                <a:latin typeface="Gill Sans MT" pitchFamily="34" charset="-18"/>
              </a:rPr>
              <a:t>Wchodzimy na stronę </a:t>
            </a:r>
            <a:r>
              <a:rPr lang="pl-PL">
                <a:latin typeface="Gill Sans MT" pitchFamily="34" charset="-18"/>
                <a:hlinkClick r:id="rId2"/>
              </a:rPr>
              <a:t>Biblioteki Uniwersyteckiej we Wrocławiu </a:t>
            </a:r>
            <a:endParaRPr lang="pl-PL">
              <a:latin typeface="Gill Sans MT" pitchFamily="34" charset="-18"/>
            </a:endParaRPr>
          </a:p>
          <a:p>
            <a:pPr marL="0" indent="0" eaLnBrk="1" hangingPunct="1">
              <a:buFont typeface="Arial" charset="0"/>
              <a:buNone/>
            </a:pPr>
            <a:endParaRPr lang="pl-PL">
              <a:latin typeface="Gill Sans MT" pitchFamily="34" charset="-18"/>
            </a:endParaRPr>
          </a:p>
        </p:txBody>
      </p:sp>
      <p:sp>
        <p:nvSpPr>
          <p:cNvPr id="47109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13AD2D-6FBC-CDED-8399-24F8F6861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273" y="1464469"/>
            <a:ext cx="8371840" cy="47091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/>
              <a:t>Krok 2</a:t>
            </a:r>
          </a:p>
        </p:txBody>
      </p:sp>
      <p:sp>
        <p:nvSpPr>
          <p:cNvPr id="48131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941513" y="1050925"/>
            <a:ext cx="8974137" cy="808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>
                <a:latin typeface="Gill Sans MT" pitchFamily="34" charset="-18"/>
              </a:rPr>
              <a:t>Klikamy na katalog online BUWr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2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3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F11B54A-7366-7EFC-565B-B07C49FB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709" y="1516988"/>
            <a:ext cx="8611778" cy="4844125"/>
          </a:xfrm>
          <a:prstGeom prst="rect">
            <a:avLst/>
          </a:prstGeom>
        </p:spPr>
      </p:pic>
      <p:sp>
        <p:nvSpPr>
          <p:cNvPr id="5" name="Strzałka: w prawo 4"/>
          <p:cNvSpPr>
            <a:spLocks/>
          </p:cNvSpPr>
          <p:nvPr/>
        </p:nvSpPr>
        <p:spPr bwMode="auto">
          <a:xfrm flipV="1">
            <a:off x="2068513" y="3225556"/>
            <a:ext cx="781050" cy="273050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1726814 h 21600"/>
              <a:gd name="T4" fmla="*/ 14112886 w 21600"/>
              <a:gd name="T5" fmla="*/ 3453628 h 21600"/>
              <a:gd name="T6" fmla="*/ 0 w 21600"/>
              <a:gd name="T7" fmla="*/ 1726814 h 21600"/>
              <a:gd name="T8" fmla="*/ 23286247 w 21600"/>
              <a:gd name="T9" fmla="*/ 0 h 21600"/>
              <a:gd name="T10" fmla="*/ 23286247 w 21600"/>
              <a:gd name="T11" fmla="*/ 345362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71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820" y="5400"/>
                </a:lnTo>
                <a:lnTo>
                  <a:pt x="17820" y="0"/>
                </a:lnTo>
                <a:lnTo>
                  <a:pt x="21600" y="10800"/>
                </a:lnTo>
                <a:lnTo>
                  <a:pt x="17820" y="21600"/>
                </a:lnTo>
                <a:lnTo>
                  <a:pt x="1782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/>
              <a:t>Krok 3</a:t>
            </a:r>
          </a:p>
        </p:txBody>
      </p:sp>
      <p:sp>
        <p:nvSpPr>
          <p:cNvPr id="49155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608138" y="682625"/>
            <a:ext cx="9210675" cy="6461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>
                <a:latin typeface="Arial" charset="0"/>
              </a:rPr>
              <a:t>Otwiera się okno wyszukiwania, w którym możemy przeglądnąć materiały dostępne w katalogu elektronicznym Biblioteki Uniwersyteckiej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l-PL">
                <a:latin typeface="Arial" charset="0"/>
              </a:rPr>
              <a:t>(UWAGA, </a:t>
            </a:r>
            <a:r>
              <a:rPr lang="pl-PL" u="sng">
                <a:latin typeface="Arial" charset="0"/>
                <a:hlinkClick r:id="rId2" action="ppaction://hlinksldjump"/>
              </a:rPr>
              <a:t>niektóre materiały w Bibliotece IFA nie trafiły jeszcze do katalogu elektronicznego!)</a:t>
            </a:r>
            <a:endParaRPr lang="pl-PL" u="sng">
              <a:latin typeface="Arial" charset="0"/>
            </a:endParaRPr>
          </a:p>
        </p:txBody>
      </p:sp>
      <p:cxnSp>
        <p:nvCxnSpPr>
          <p:cNvPr id="49156" name="Łącznik prosty 9"/>
          <p:cNvCxnSpPr>
            <a:cxnSpLocks noChangeShapeType="1"/>
          </p:cNvCxnSpPr>
          <p:nvPr/>
        </p:nvCxnSpPr>
        <p:spPr bwMode="auto">
          <a:xfrm flipV="1">
            <a:off x="4583113" y="1260475"/>
            <a:ext cx="0" cy="73025"/>
          </a:xfrm>
          <a:prstGeom prst="straightConnector1">
            <a:avLst/>
          </a:prstGeom>
          <a:noFill/>
          <a:ln w="6345">
            <a:solidFill>
              <a:srgbClr val="F6A21D"/>
            </a:solidFill>
            <a:round/>
            <a:headEnd/>
            <a:tailEnd/>
          </a:ln>
        </p:spPr>
      </p:cxnSp>
      <p:pic>
        <p:nvPicPr>
          <p:cNvPr id="49157" name="Symbol zastępczy zawartości 13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60701" y="2012951"/>
            <a:ext cx="6254750" cy="4299954"/>
          </a:xfrm>
        </p:spPr>
      </p:pic>
      <p:sp>
        <p:nvSpPr>
          <p:cNvPr id="6" name="Strzałka: w prawo 8"/>
          <p:cNvSpPr>
            <a:spLocks/>
          </p:cNvSpPr>
          <p:nvPr/>
        </p:nvSpPr>
        <p:spPr bwMode="auto">
          <a:xfrm flipV="1">
            <a:off x="4265613" y="2436813"/>
            <a:ext cx="781050" cy="273050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1726814 h 21600"/>
              <a:gd name="T4" fmla="*/ 14112886 w 21600"/>
              <a:gd name="T5" fmla="*/ 3453628 h 21600"/>
              <a:gd name="T6" fmla="*/ 0 w 21600"/>
              <a:gd name="T7" fmla="*/ 1726814 h 21600"/>
              <a:gd name="T8" fmla="*/ 23286247 w 21600"/>
              <a:gd name="T9" fmla="*/ 0 h 21600"/>
              <a:gd name="T10" fmla="*/ 23286247 w 21600"/>
              <a:gd name="T11" fmla="*/ 345362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71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820" y="5400"/>
                </a:lnTo>
                <a:lnTo>
                  <a:pt x="17820" y="0"/>
                </a:lnTo>
                <a:lnTo>
                  <a:pt x="21600" y="10800"/>
                </a:lnTo>
                <a:lnTo>
                  <a:pt x="17820" y="21600"/>
                </a:lnTo>
                <a:lnTo>
                  <a:pt x="1782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>
                <a:latin typeface="Gill Sans MT" pitchFamily="34" charset="-18"/>
              </a:rPr>
              <a:t>KROK 4</a:t>
            </a:r>
          </a:p>
        </p:txBody>
      </p:sp>
      <p:sp>
        <p:nvSpPr>
          <p:cNvPr id="50179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589088" y="1069975"/>
            <a:ext cx="9061450" cy="901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dirty="0">
                <a:latin typeface="Gill Sans MT" pitchFamily="34" charset="-18"/>
              </a:rPr>
              <a:t>Jeśli interesują Cię materiały Biblioteki Instytutu Filologii Angielskiej, musisz to zaznaczyć w zakładce po lewej stronie (</a:t>
            </a:r>
            <a:r>
              <a:rPr lang="pl-PL" i="1" dirty="0">
                <a:latin typeface="Gill Sans MT" pitchFamily="34" charset="-18"/>
              </a:rPr>
              <a:t>w przeciwnym wypadku system wyszuka materiały we wszystkich zasobach </a:t>
            </a:r>
            <a:r>
              <a:rPr lang="pl-PL" i="1" dirty="0" err="1">
                <a:latin typeface="Gill Sans MT" pitchFamily="34" charset="-18"/>
              </a:rPr>
              <a:t>BUWr</a:t>
            </a:r>
            <a:r>
              <a:rPr lang="pl-PL" dirty="0">
                <a:latin typeface="Gill Sans MT" pitchFamily="34" charset="-18"/>
              </a:rPr>
              <a:t>). </a:t>
            </a:r>
            <a:r>
              <a:rPr lang="pl-PL" dirty="0">
                <a:latin typeface="Gill Sans MT" pitchFamily="34" charset="-18"/>
                <a:hlinkClick r:id="rId2"/>
              </a:rPr>
              <a:t>Ścieżka wyszukiwania: Biblioteki — Pokaż więcej… — Filologia Angielska</a:t>
            </a:r>
            <a:endParaRPr lang="pl-PL" dirty="0">
              <a:latin typeface="Gill Sans MT" pitchFamily="34" charset="-18"/>
            </a:endParaRPr>
          </a:p>
          <a:p>
            <a:pPr marL="0" indent="0" eaLnBrk="1" hangingPunct="1">
              <a:buFont typeface="Arial" charset="0"/>
              <a:buNone/>
            </a:pPr>
            <a:endParaRPr lang="pl-PL" dirty="0">
              <a:latin typeface="Gill Sans MT" pitchFamily="34" charset="-18"/>
            </a:endParaRPr>
          </a:p>
        </p:txBody>
      </p:sp>
      <p:cxnSp>
        <p:nvCxnSpPr>
          <p:cNvPr id="50180" name="Łącznik prosty 9"/>
          <p:cNvCxnSpPr>
            <a:cxnSpLocks noChangeShapeType="1"/>
          </p:cNvCxnSpPr>
          <p:nvPr/>
        </p:nvCxnSpPr>
        <p:spPr bwMode="auto">
          <a:xfrm flipV="1">
            <a:off x="4583113" y="1260475"/>
            <a:ext cx="0" cy="73025"/>
          </a:xfrm>
          <a:prstGeom prst="straightConnector1">
            <a:avLst/>
          </a:prstGeom>
          <a:noFill/>
          <a:ln w="6345">
            <a:solidFill>
              <a:srgbClr val="F6A21D"/>
            </a:solidFill>
            <a:round/>
            <a:headEnd/>
            <a:tailEnd/>
          </a:ln>
        </p:spPr>
      </p:cxnSp>
      <p:pic>
        <p:nvPicPr>
          <p:cNvPr id="50181" name="Symbol zastępczy zawartości 22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97113" y="2192338"/>
            <a:ext cx="7456487" cy="4192746"/>
          </a:xfrm>
        </p:spPr>
      </p:pic>
      <p:sp>
        <p:nvSpPr>
          <p:cNvPr id="6" name="Strzałka: w prawo 18"/>
          <p:cNvSpPr>
            <a:spLocks/>
          </p:cNvSpPr>
          <p:nvPr/>
        </p:nvSpPr>
        <p:spPr bwMode="auto">
          <a:xfrm flipV="1">
            <a:off x="1633538" y="2862263"/>
            <a:ext cx="781050" cy="273050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1726814 h 21600"/>
              <a:gd name="T4" fmla="*/ 14112886 w 21600"/>
              <a:gd name="T5" fmla="*/ 3453628 h 21600"/>
              <a:gd name="T6" fmla="*/ 0 w 21600"/>
              <a:gd name="T7" fmla="*/ 1726814 h 21600"/>
              <a:gd name="T8" fmla="*/ 23286247 w 21600"/>
              <a:gd name="T9" fmla="*/ 0 h 21600"/>
              <a:gd name="T10" fmla="*/ 23286247 w 21600"/>
              <a:gd name="T11" fmla="*/ 345362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71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820" y="5400"/>
                </a:lnTo>
                <a:lnTo>
                  <a:pt x="17820" y="0"/>
                </a:lnTo>
                <a:lnTo>
                  <a:pt x="21600" y="10800"/>
                </a:lnTo>
                <a:lnTo>
                  <a:pt x="17820" y="21600"/>
                </a:lnTo>
                <a:lnTo>
                  <a:pt x="1782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7" name="Strzałka: w prawo 19"/>
          <p:cNvSpPr>
            <a:spLocks/>
          </p:cNvSpPr>
          <p:nvPr/>
        </p:nvSpPr>
        <p:spPr bwMode="auto">
          <a:xfrm flipV="1">
            <a:off x="1641475" y="4411663"/>
            <a:ext cx="781050" cy="314325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2281388 h 21600"/>
              <a:gd name="T4" fmla="*/ 14112886 w 21600"/>
              <a:gd name="T5" fmla="*/ 4562762 h 21600"/>
              <a:gd name="T6" fmla="*/ 0 w 21600"/>
              <a:gd name="T7" fmla="*/ 2281388 h 21600"/>
              <a:gd name="T8" fmla="*/ 22557086 w 21600"/>
              <a:gd name="T9" fmla="*/ 0 h 21600"/>
              <a:gd name="T10" fmla="*/ 22557086 w 21600"/>
              <a:gd name="T11" fmla="*/ 4562762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43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262" y="5400"/>
                </a:lnTo>
                <a:lnTo>
                  <a:pt x="17262" y="0"/>
                </a:lnTo>
                <a:lnTo>
                  <a:pt x="21600" y="10800"/>
                </a:lnTo>
                <a:lnTo>
                  <a:pt x="17262" y="21600"/>
                </a:lnTo>
                <a:lnTo>
                  <a:pt x="1726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8" name="Strzałka: w prawo 20"/>
          <p:cNvSpPr>
            <a:spLocks/>
          </p:cNvSpPr>
          <p:nvPr/>
        </p:nvSpPr>
        <p:spPr bwMode="auto">
          <a:xfrm flipV="1">
            <a:off x="1652588" y="4911725"/>
            <a:ext cx="781050" cy="312738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2269928 h 21600"/>
              <a:gd name="T4" fmla="*/ 14112886 w 21600"/>
              <a:gd name="T5" fmla="*/ 4539856 h 21600"/>
              <a:gd name="T6" fmla="*/ 0 w 21600"/>
              <a:gd name="T7" fmla="*/ 2269928 h 21600"/>
              <a:gd name="T8" fmla="*/ 22557086 w 21600"/>
              <a:gd name="T9" fmla="*/ 0 h 21600"/>
              <a:gd name="T10" fmla="*/ 22557086 w 21600"/>
              <a:gd name="T11" fmla="*/ 453985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43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262" y="5400"/>
                </a:lnTo>
                <a:lnTo>
                  <a:pt x="17262" y="0"/>
                </a:lnTo>
                <a:lnTo>
                  <a:pt x="21600" y="10800"/>
                </a:lnTo>
                <a:lnTo>
                  <a:pt x="17262" y="21600"/>
                </a:lnTo>
                <a:lnTo>
                  <a:pt x="1726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5018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49563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450263" y="6511925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>
                <a:latin typeface="Gill Sans MT" pitchFamily="34" charset="-18"/>
              </a:rPr>
              <a:t>KROK 5</a:t>
            </a:r>
          </a:p>
        </p:txBody>
      </p:sp>
      <p:sp>
        <p:nvSpPr>
          <p:cNvPr id="5120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609725" y="1108075"/>
            <a:ext cx="8972550" cy="6461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>
                <a:latin typeface="Gill Sans MT" pitchFamily="34" charset="-18"/>
              </a:rPr>
              <a:t>W rozwiniętej zakładce Biblioteki zaznacz – Filologia Angielska</a:t>
            </a:r>
          </a:p>
        </p:txBody>
      </p:sp>
      <p:cxnSp>
        <p:nvCxnSpPr>
          <p:cNvPr id="51204" name="Łącznik prosty 9"/>
          <p:cNvCxnSpPr>
            <a:cxnSpLocks noChangeShapeType="1"/>
          </p:cNvCxnSpPr>
          <p:nvPr/>
        </p:nvCxnSpPr>
        <p:spPr bwMode="auto">
          <a:xfrm flipV="1">
            <a:off x="4583113" y="1260475"/>
            <a:ext cx="0" cy="73025"/>
          </a:xfrm>
          <a:prstGeom prst="straightConnector1">
            <a:avLst/>
          </a:prstGeom>
          <a:noFill/>
          <a:ln w="6345">
            <a:solidFill>
              <a:srgbClr val="F6A21D"/>
            </a:solidFill>
            <a:round/>
            <a:headEnd/>
            <a:tailEnd/>
          </a:ln>
        </p:spPr>
      </p:cxnSp>
      <p:pic>
        <p:nvPicPr>
          <p:cNvPr id="51205" name="Symbol zastępczy zawartości 8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3239" y="1611313"/>
            <a:ext cx="8437562" cy="4746411"/>
          </a:xfrm>
        </p:spPr>
      </p:pic>
      <p:sp>
        <p:nvSpPr>
          <p:cNvPr id="6" name="Strzałka: w prawo 17"/>
          <p:cNvSpPr>
            <a:spLocks/>
          </p:cNvSpPr>
          <p:nvPr/>
        </p:nvSpPr>
        <p:spPr bwMode="auto">
          <a:xfrm flipV="1">
            <a:off x="1033463" y="4537075"/>
            <a:ext cx="955675" cy="309563"/>
          </a:xfrm>
          <a:custGeom>
            <a:avLst/>
            <a:gdLst>
              <a:gd name="T0" fmla="*/ 21165633 w 21600"/>
              <a:gd name="T1" fmla="*/ 0 h 21600"/>
              <a:gd name="T2" fmla="*/ 42331266 w 21600"/>
              <a:gd name="T3" fmla="*/ 2220355 h 21600"/>
              <a:gd name="T4" fmla="*/ 21165633 w 21600"/>
              <a:gd name="T5" fmla="*/ 4440696 h 21600"/>
              <a:gd name="T6" fmla="*/ 0 w 21600"/>
              <a:gd name="T7" fmla="*/ 2220355 h 21600"/>
              <a:gd name="T8" fmla="*/ 35475937 w 21600"/>
              <a:gd name="T9" fmla="*/ 0 h 21600"/>
              <a:gd name="T10" fmla="*/ 35475937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51207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25763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526463" y="6511925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1582738" y="2312988"/>
            <a:ext cx="4270375" cy="704850"/>
          </a:xfrm>
        </p:spPr>
        <p:txBody>
          <a:bodyPr anchor="b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lang="pl-PL" sz="1900" cap="all" spc="100">
                <a:solidFill>
                  <a:srgbClr val="4A5356"/>
                </a:solidFill>
              </a:rPr>
              <a:t>Wyszukiwanie                             proste</a:t>
            </a:r>
          </a:p>
        </p:txBody>
      </p:sp>
      <p:pic>
        <p:nvPicPr>
          <p:cNvPr id="52227" name="Symbol zastępczy zawartości 10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2738" y="3856038"/>
            <a:ext cx="4270375" cy="1171575"/>
          </a:xfrm>
        </p:spPr>
      </p:pic>
      <p:pic>
        <p:nvPicPr>
          <p:cNvPr id="52228" name="Symbol zastępczy zawartości 15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38888" y="3246438"/>
            <a:ext cx="4252912" cy="2390775"/>
          </a:xfrm>
        </p:spPr>
      </p:pic>
      <p:sp>
        <p:nvSpPr>
          <p:cNvPr id="5" name="Symbol zastępczy tekstu 7"/>
          <p:cNvSpPr txBox="1">
            <a:spLocks noGrp="1"/>
          </p:cNvSpPr>
          <p:nvPr>
            <p:ph type="body" idx="4294967295"/>
          </p:nvPr>
        </p:nvSpPr>
        <p:spPr>
          <a:xfrm>
            <a:off x="6338888" y="2312988"/>
            <a:ext cx="4270375" cy="704850"/>
          </a:xfrm>
        </p:spPr>
        <p:txBody>
          <a:bodyPr anchor="b" anchorCtr="1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lang="pl-PL" sz="1900" cap="all" spc="100">
                <a:solidFill>
                  <a:srgbClr val="4A5356"/>
                </a:solidFill>
              </a:rPr>
              <a:t>Wyszukiwanie zaawansowane</a:t>
            </a:r>
          </a:p>
        </p:txBody>
      </p:sp>
      <p:sp>
        <p:nvSpPr>
          <p:cNvPr id="6" name="Tytuł 1"/>
          <p:cNvSpPr txBox="1">
            <a:spLocks noGrp="1"/>
          </p:cNvSpPr>
          <p:nvPr>
            <p:ph type="title" idx="4294967295"/>
          </p:nvPr>
        </p:nvSpPr>
        <p:spPr>
          <a:xfrm>
            <a:off x="2278063" y="393700"/>
            <a:ext cx="7731125" cy="1187450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cap="none" dirty="0">
                <a:latin typeface="Gill Sans MT" pitchFamily="34" charset="-18"/>
              </a:rPr>
              <a:t>KROK 6</a:t>
            </a:r>
          </a:p>
        </p:txBody>
      </p:sp>
      <p:cxnSp>
        <p:nvCxnSpPr>
          <p:cNvPr id="52231" name="Łącznik prosty 9"/>
          <p:cNvCxnSpPr>
            <a:cxnSpLocks noChangeShapeType="1"/>
          </p:cNvCxnSpPr>
          <p:nvPr/>
        </p:nvCxnSpPr>
        <p:spPr bwMode="auto">
          <a:xfrm flipV="1">
            <a:off x="4583113" y="1260475"/>
            <a:ext cx="0" cy="73025"/>
          </a:xfrm>
          <a:prstGeom prst="straightConnector1">
            <a:avLst/>
          </a:prstGeom>
          <a:noFill/>
          <a:ln w="6345">
            <a:solidFill>
              <a:srgbClr val="F6A21D"/>
            </a:solidFill>
            <a:round/>
            <a:headEnd/>
            <a:tailEnd/>
          </a:ln>
        </p:spPr>
      </p:cxnSp>
      <p:sp>
        <p:nvSpPr>
          <p:cNvPr id="8" name="Strzałka: w prawo 17"/>
          <p:cNvSpPr>
            <a:spLocks/>
          </p:cNvSpPr>
          <p:nvPr/>
        </p:nvSpPr>
        <p:spPr bwMode="auto">
          <a:xfrm flipV="1">
            <a:off x="801688" y="4305300"/>
            <a:ext cx="781050" cy="273050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1726814 h 21600"/>
              <a:gd name="T4" fmla="*/ 14112886 w 21600"/>
              <a:gd name="T5" fmla="*/ 3453628 h 21600"/>
              <a:gd name="T6" fmla="*/ 0 w 21600"/>
              <a:gd name="T7" fmla="*/ 1726814 h 21600"/>
              <a:gd name="T8" fmla="*/ 23286247 w 21600"/>
              <a:gd name="T9" fmla="*/ 0 h 21600"/>
              <a:gd name="T10" fmla="*/ 23286247 w 21600"/>
              <a:gd name="T11" fmla="*/ 345362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71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820" y="5400"/>
                </a:lnTo>
                <a:lnTo>
                  <a:pt x="17820" y="0"/>
                </a:lnTo>
                <a:lnTo>
                  <a:pt x="21600" y="10800"/>
                </a:lnTo>
                <a:lnTo>
                  <a:pt x="17820" y="21600"/>
                </a:lnTo>
                <a:lnTo>
                  <a:pt x="1782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9" name="Strzałka: w prawo 18"/>
          <p:cNvSpPr>
            <a:spLocks/>
          </p:cNvSpPr>
          <p:nvPr/>
        </p:nvSpPr>
        <p:spPr bwMode="auto">
          <a:xfrm rot="16199987" flipV="1">
            <a:off x="3717925" y="5003800"/>
            <a:ext cx="781050" cy="273050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1720632 h 21600"/>
              <a:gd name="T4" fmla="*/ 14112886 w 21600"/>
              <a:gd name="T5" fmla="*/ 3441265 h 21600"/>
              <a:gd name="T6" fmla="*/ 0 w 21600"/>
              <a:gd name="T7" fmla="*/ 1720632 h 21600"/>
              <a:gd name="T8" fmla="*/ 23304544 w 21600"/>
              <a:gd name="T9" fmla="*/ 0 h 21600"/>
              <a:gd name="T10" fmla="*/ 23304544 w 21600"/>
              <a:gd name="T11" fmla="*/ 3441265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717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834" y="5400"/>
                </a:lnTo>
                <a:lnTo>
                  <a:pt x="17834" y="0"/>
                </a:lnTo>
                <a:lnTo>
                  <a:pt x="21600" y="10800"/>
                </a:lnTo>
                <a:lnTo>
                  <a:pt x="17834" y="21600"/>
                </a:lnTo>
                <a:lnTo>
                  <a:pt x="17834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17500" y="1370013"/>
            <a:ext cx="1174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/>
              <a:t>Przy wyszukiwaniu masz do wyboru: </a:t>
            </a:r>
          </a:p>
          <a:p>
            <a:pPr>
              <a:buFontTx/>
              <a:buChar char="•"/>
            </a:pPr>
            <a:r>
              <a:rPr lang="pl-PL" i="1" dirty="0"/>
              <a:t> Wyszukiwanie Proste </a:t>
            </a:r>
            <a:r>
              <a:rPr lang="pl-PL" dirty="0"/>
              <a:t>(system wyszuka wszystkie słowa kluczowe, które wpiszesz, np. nazwisko autora czy tytuł)</a:t>
            </a:r>
          </a:p>
          <a:p>
            <a:pPr>
              <a:buFontTx/>
              <a:buChar char="•"/>
            </a:pPr>
            <a:r>
              <a:rPr lang="pl-PL" i="1" dirty="0"/>
              <a:t> Wyszukiwanie Zaawansowane</a:t>
            </a:r>
            <a:r>
              <a:rPr lang="pl-PL" dirty="0"/>
              <a:t> (możesz uściślić słowa kluczowe, filtrować wyniki… )</a:t>
            </a:r>
            <a:endParaRPr lang="pl-PL" i="1" dirty="0"/>
          </a:p>
        </p:txBody>
      </p:sp>
      <p:sp>
        <p:nvSpPr>
          <p:cNvPr id="5223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 err="1"/>
              <a:t>Krok</a:t>
            </a:r>
            <a:r>
              <a:rPr sz="2500" dirty="0"/>
              <a:t> 7</a:t>
            </a:r>
          </a:p>
        </p:txBody>
      </p:sp>
      <p:sp>
        <p:nvSpPr>
          <p:cNvPr id="53251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662113" y="879475"/>
            <a:ext cx="8972550" cy="6461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>
                <a:latin typeface="Gill Sans MT" pitchFamily="34" charset="-18"/>
              </a:rPr>
              <a:t>Tak wygląda przykładowe wyszukiwanie</a:t>
            </a:r>
          </a:p>
        </p:txBody>
      </p:sp>
      <p:cxnSp>
        <p:nvCxnSpPr>
          <p:cNvPr id="53252" name="Łącznik prosty 9"/>
          <p:cNvCxnSpPr>
            <a:cxnSpLocks noChangeShapeType="1"/>
          </p:cNvCxnSpPr>
          <p:nvPr/>
        </p:nvCxnSpPr>
        <p:spPr bwMode="auto">
          <a:xfrm flipV="1">
            <a:off x="4583113" y="1260475"/>
            <a:ext cx="0" cy="73025"/>
          </a:xfrm>
          <a:prstGeom prst="straightConnector1">
            <a:avLst/>
          </a:prstGeom>
          <a:noFill/>
          <a:ln w="6345">
            <a:solidFill>
              <a:srgbClr val="F6A21D"/>
            </a:solidFill>
            <a:round/>
            <a:headEnd/>
            <a:tailEnd/>
          </a:ln>
        </p:spPr>
      </p:cxnSp>
      <p:pic>
        <p:nvPicPr>
          <p:cNvPr id="53253" name="Symbol zastępczy zawartości 8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7138" y="1477963"/>
            <a:ext cx="8993187" cy="4800491"/>
          </a:xfrm>
        </p:spPr>
      </p:pic>
      <p:sp>
        <p:nvSpPr>
          <p:cNvPr id="6" name="Strzałka: w prawo 12"/>
          <p:cNvSpPr>
            <a:spLocks/>
          </p:cNvSpPr>
          <p:nvPr/>
        </p:nvSpPr>
        <p:spPr bwMode="auto">
          <a:xfrm flipV="1">
            <a:off x="3649663" y="2571750"/>
            <a:ext cx="781050" cy="273050"/>
          </a:xfrm>
          <a:custGeom>
            <a:avLst/>
            <a:gdLst>
              <a:gd name="T0" fmla="*/ 14112886 w 21600"/>
              <a:gd name="T1" fmla="*/ 0 h 21600"/>
              <a:gd name="T2" fmla="*/ 28225772 w 21600"/>
              <a:gd name="T3" fmla="*/ 1726814 h 21600"/>
              <a:gd name="T4" fmla="*/ 14112886 w 21600"/>
              <a:gd name="T5" fmla="*/ 3453628 h 21600"/>
              <a:gd name="T6" fmla="*/ 0 w 21600"/>
              <a:gd name="T7" fmla="*/ 1726814 h 21600"/>
              <a:gd name="T8" fmla="*/ 23286247 w 21600"/>
              <a:gd name="T9" fmla="*/ 0 h 21600"/>
              <a:gd name="T10" fmla="*/ 23286247 w 21600"/>
              <a:gd name="T11" fmla="*/ 345362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71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820" y="5400"/>
                </a:lnTo>
                <a:lnTo>
                  <a:pt x="17820" y="0"/>
                </a:lnTo>
                <a:lnTo>
                  <a:pt x="21600" y="10800"/>
                </a:lnTo>
                <a:lnTo>
                  <a:pt x="17820" y="21600"/>
                </a:lnTo>
                <a:lnTo>
                  <a:pt x="1782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 noGrp="1"/>
          </p:cNvSpPr>
          <p:nvPr>
            <p:ph type="title"/>
          </p:nvPr>
        </p:nvSpPr>
        <p:spPr>
          <a:xfrm>
            <a:off x="2230438" y="365125"/>
            <a:ext cx="7731125" cy="719138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 err="1"/>
              <a:t>Godziny</a:t>
            </a:r>
            <a:r>
              <a:rPr sz="2500" dirty="0"/>
              <a:t> </a:t>
            </a:r>
            <a:r>
              <a:rPr sz="2500" dirty="0" err="1"/>
              <a:t>otwarcia</a:t>
            </a:r>
            <a:r>
              <a:rPr sz="2500" dirty="0"/>
              <a:t> </a:t>
            </a:r>
            <a:r>
              <a:rPr sz="2500" dirty="0" err="1"/>
              <a:t>biblioteki</a:t>
            </a:r>
            <a:r>
              <a:rPr sz="2500" dirty="0"/>
              <a:t> </a:t>
            </a:r>
            <a:br>
              <a:rPr sz="2500" dirty="0"/>
            </a:br>
            <a:r>
              <a:rPr sz="2000" dirty="0"/>
              <a:t>open hours</a:t>
            </a:r>
            <a:endParaRPr sz="2500" dirty="0"/>
          </a:p>
        </p:txBody>
      </p:sp>
      <p:sp>
        <p:nvSpPr>
          <p:cNvPr id="15362" name="Symbol zastępczy zawartości 2"/>
          <p:cNvSpPr txBox="1">
            <a:spLocks noGrp="1"/>
          </p:cNvSpPr>
          <p:nvPr>
            <p:ph idx="1"/>
          </p:nvPr>
        </p:nvSpPr>
        <p:spPr>
          <a:xfrm>
            <a:off x="4102100" y="1476375"/>
            <a:ext cx="8089900" cy="5699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P</a:t>
            </a:r>
            <a:r>
              <a:rPr dirty="0">
                <a:latin typeface="Gill Sans MT" pitchFamily="34" charset="-18"/>
                <a:cs typeface="Arial" charset="0"/>
              </a:rPr>
              <a:t>oniedziałek / </a:t>
            </a:r>
            <a:r>
              <a:rPr dirty="0" err="1">
                <a:latin typeface="Gill Sans MT" pitchFamily="34" charset="-18"/>
                <a:cs typeface="Arial" charset="0"/>
              </a:rPr>
              <a:t>Monday</a:t>
            </a:r>
            <a:r>
              <a:rPr dirty="0">
                <a:latin typeface="Gill Sans MT" pitchFamily="34" charset="-18"/>
                <a:cs typeface="Arial" charset="0"/>
              </a:rPr>
              <a:t>       8.00 </a:t>
            </a:r>
            <a:r>
              <a:rPr lang="pl-PL" dirty="0">
                <a:latin typeface="Gill Sans MT" pitchFamily="34" charset="-18"/>
                <a:cs typeface="Arial" charset="0"/>
              </a:rPr>
              <a:t>–</a:t>
            </a:r>
            <a:r>
              <a:rPr dirty="0">
                <a:latin typeface="Gill Sans MT" pitchFamily="34" charset="-18"/>
                <a:cs typeface="Arial" charset="0"/>
              </a:rPr>
              <a:t> 16.00 (8.00 AM </a:t>
            </a:r>
            <a:r>
              <a:rPr lang="pl-PL" dirty="0">
                <a:latin typeface="Gill Sans MT" pitchFamily="34" charset="-18"/>
                <a:cs typeface="Arial" charset="0"/>
              </a:rPr>
              <a:t>–</a:t>
            </a:r>
            <a:r>
              <a:rPr dirty="0">
                <a:latin typeface="Gill Sans MT" pitchFamily="34" charset="-18"/>
                <a:cs typeface="Arial" charset="0"/>
              </a:rPr>
              <a:t> 4.00 PM)		</a:t>
            </a:r>
          </a:p>
          <a:p>
            <a:pPr marL="0" indent="0" eaLnBrk="1" hangingPunct="1"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W</a:t>
            </a:r>
            <a:r>
              <a:rPr dirty="0">
                <a:latin typeface="Gill Sans MT" pitchFamily="34" charset="-18"/>
                <a:cs typeface="Arial" charset="0"/>
              </a:rPr>
              <a:t>torek / </a:t>
            </a:r>
            <a:r>
              <a:rPr dirty="0" err="1">
                <a:latin typeface="Gill Sans MT" pitchFamily="34" charset="-18"/>
                <a:cs typeface="Arial" charset="0"/>
              </a:rPr>
              <a:t>Tuesday</a:t>
            </a:r>
            <a:r>
              <a:rPr dirty="0">
                <a:latin typeface="Gill Sans MT" pitchFamily="34" charset="-18"/>
                <a:cs typeface="Arial" charset="0"/>
              </a:rPr>
              <a:t>              </a:t>
            </a:r>
            <a:r>
              <a:rPr lang="de-DE" dirty="0">
                <a:latin typeface="Gill Sans MT" pitchFamily="34" charset="-18"/>
                <a:cs typeface="Arial" charset="0"/>
              </a:rPr>
              <a:t>8.00 – 1</a:t>
            </a:r>
            <a:r>
              <a:rPr lang="pl-PL" dirty="0">
                <a:latin typeface="Gill Sans MT" pitchFamily="34" charset="-18"/>
                <a:cs typeface="Arial" charset="0"/>
              </a:rPr>
              <a:t>7</a:t>
            </a:r>
            <a:r>
              <a:rPr lang="de-DE" dirty="0">
                <a:latin typeface="Gill Sans MT" pitchFamily="34" charset="-18"/>
                <a:cs typeface="Arial" charset="0"/>
              </a:rPr>
              <a:t>.00 (8.00 AM – </a:t>
            </a:r>
            <a:r>
              <a:rPr lang="pl-PL" dirty="0">
                <a:latin typeface="Gill Sans MT" pitchFamily="34" charset="-18"/>
                <a:cs typeface="Arial" charset="0"/>
              </a:rPr>
              <a:t>5</a:t>
            </a:r>
            <a:r>
              <a:rPr lang="de-DE" dirty="0">
                <a:latin typeface="Gill Sans MT" pitchFamily="34" charset="-18"/>
                <a:cs typeface="Arial" charset="0"/>
              </a:rPr>
              <a:t>.00 PM</a:t>
            </a:r>
            <a:r>
              <a:rPr lang="pl-PL" dirty="0">
                <a:latin typeface="Gill Sans MT" pitchFamily="34" charset="-18"/>
                <a:cs typeface="Arial" charset="0"/>
              </a:rPr>
              <a:t>)</a:t>
            </a:r>
            <a:r>
              <a:rPr lang="de-DE" dirty="0">
                <a:latin typeface="Gill Sans MT" pitchFamily="34" charset="-18"/>
                <a:cs typeface="Arial" charset="0"/>
              </a:rPr>
              <a:t>	</a:t>
            </a: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Ś</a:t>
            </a:r>
            <a:r>
              <a:rPr dirty="0">
                <a:latin typeface="Gill Sans MT" pitchFamily="34" charset="-18"/>
                <a:cs typeface="Arial" charset="0"/>
              </a:rPr>
              <a:t>roda / </a:t>
            </a:r>
            <a:r>
              <a:rPr dirty="0" err="1">
                <a:latin typeface="Gill Sans MT" pitchFamily="34" charset="-18"/>
                <a:cs typeface="Arial" charset="0"/>
              </a:rPr>
              <a:t>Wednesday</a:t>
            </a:r>
            <a:r>
              <a:rPr dirty="0">
                <a:latin typeface="Gill Sans MT" pitchFamily="34" charset="-18"/>
                <a:cs typeface="Arial" charset="0"/>
              </a:rPr>
              <a:t>            </a:t>
            </a:r>
            <a:r>
              <a:rPr lang="de-DE" dirty="0">
                <a:latin typeface="Gill Sans MT" pitchFamily="34" charset="-18"/>
                <a:cs typeface="Arial" charset="0"/>
              </a:rPr>
              <a:t>8.00 – 16.00 (8.00 AM – 4.00 PM)	</a:t>
            </a: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C</a:t>
            </a:r>
            <a:r>
              <a:rPr dirty="0">
                <a:latin typeface="Gill Sans MT" pitchFamily="34" charset="-18"/>
                <a:cs typeface="Arial" charset="0"/>
              </a:rPr>
              <a:t>zwartek / </a:t>
            </a:r>
            <a:r>
              <a:rPr dirty="0" err="1">
                <a:latin typeface="Gill Sans MT" pitchFamily="34" charset="-18"/>
                <a:cs typeface="Arial" charset="0"/>
              </a:rPr>
              <a:t>Thursday</a:t>
            </a:r>
            <a:r>
              <a:rPr dirty="0">
                <a:latin typeface="Gill Sans MT" pitchFamily="34" charset="-18"/>
                <a:cs typeface="Arial" charset="0"/>
              </a:rPr>
              <a:t>         </a:t>
            </a:r>
            <a:r>
              <a:rPr lang="de-DE" dirty="0">
                <a:latin typeface="Gill Sans MT" pitchFamily="34" charset="-18"/>
                <a:cs typeface="Arial" charset="0"/>
              </a:rPr>
              <a:t>8.00 – 16.00 (8.00 AM – 4.00 PM)	</a:t>
            </a: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P</a:t>
            </a:r>
            <a:r>
              <a:rPr dirty="0">
                <a:latin typeface="Gill Sans MT" pitchFamily="34" charset="-18"/>
                <a:cs typeface="Arial" charset="0"/>
              </a:rPr>
              <a:t>iątek / </a:t>
            </a:r>
            <a:r>
              <a:rPr dirty="0" err="1">
                <a:latin typeface="Gill Sans MT" pitchFamily="34" charset="-18"/>
                <a:cs typeface="Arial" charset="0"/>
              </a:rPr>
              <a:t>Friday</a:t>
            </a:r>
            <a:r>
              <a:rPr dirty="0">
                <a:latin typeface="Gill Sans MT" pitchFamily="34" charset="-18"/>
                <a:cs typeface="Arial" charset="0"/>
              </a:rPr>
              <a:t>                   </a:t>
            </a:r>
            <a:r>
              <a:rPr lang="de-DE" dirty="0">
                <a:latin typeface="Gill Sans MT" pitchFamily="34" charset="-18"/>
                <a:cs typeface="Arial" charset="0"/>
              </a:rPr>
              <a:t>8.00 – 1</a:t>
            </a:r>
            <a:r>
              <a:rPr lang="pl-PL" dirty="0">
                <a:latin typeface="Gill Sans MT" pitchFamily="34" charset="-18"/>
                <a:cs typeface="Arial" charset="0"/>
              </a:rPr>
              <a:t>5</a:t>
            </a:r>
            <a:r>
              <a:rPr lang="de-DE" dirty="0">
                <a:latin typeface="Gill Sans MT" pitchFamily="34" charset="-18"/>
                <a:cs typeface="Arial" charset="0"/>
              </a:rPr>
              <a:t>.00 (8.00 AM – </a:t>
            </a:r>
            <a:r>
              <a:rPr lang="pl-PL" dirty="0">
                <a:latin typeface="Gill Sans MT" pitchFamily="34" charset="-18"/>
                <a:cs typeface="Arial" charset="0"/>
              </a:rPr>
              <a:t>3</a:t>
            </a:r>
            <a:r>
              <a:rPr lang="de-DE" dirty="0">
                <a:latin typeface="Gill Sans MT" pitchFamily="34" charset="-18"/>
                <a:cs typeface="Arial" charset="0"/>
              </a:rPr>
              <a:t>.00 PM)	</a:t>
            </a: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S</a:t>
            </a:r>
            <a:r>
              <a:rPr dirty="0">
                <a:latin typeface="Gill Sans MT" pitchFamily="34" charset="-18"/>
                <a:cs typeface="Arial" charset="0"/>
              </a:rPr>
              <a:t>obota / Saturday 		                      9.00 - 14.00 (9 AM </a:t>
            </a:r>
            <a:r>
              <a:rPr lang="pl-PL" dirty="0">
                <a:latin typeface="Gill Sans MT" pitchFamily="34" charset="-18"/>
                <a:cs typeface="Arial" charset="0"/>
              </a:rPr>
              <a:t>–</a:t>
            </a:r>
            <a:r>
              <a:rPr dirty="0">
                <a:latin typeface="Gill Sans MT" pitchFamily="34" charset="-18"/>
                <a:cs typeface="Arial" charset="0"/>
              </a:rPr>
              <a:t> 2 PM)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N</a:t>
            </a:r>
            <a:r>
              <a:rPr dirty="0">
                <a:latin typeface="Gill Sans MT" pitchFamily="34" charset="-18"/>
                <a:cs typeface="Arial" charset="0"/>
              </a:rPr>
              <a:t>iedziela / Sunday                            wg </a:t>
            </a:r>
            <a:r>
              <a:rPr dirty="0">
                <a:latin typeface="Gill Sans MT" pitchFamily="34" charset="-18"/>
                <a:cs typeface="Arial" charset="0"/>
                <a:hlinkClick r:id="rId2"/>
              </a:rPr>
              <a:t>harmonogramu studiów niestacjonarnych</a:t>
            </a: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			     </a:t>
            </a:r>
            <a:r>
              <a:rPr lang="pl-PL" sz="1400" dirty="0">
                <a:latin typeface="Gill Sans MT" pitchFamily="34" charset="-18"/>
                <a:cs typeface="Arial" charset="0"/>
              </a:rPr>
              <a:t>(</a:t>
            </a:r>
            <a:r>
              <a:rPr lang="pl-PL" sz="1400" dirty="0" err="1">
                <a:latin typeface="Gill Sans MT" pitchFamily="34" charset="-18"/>
                <a:cs typeface="Arial" charset="0"/>
              </a:rPr>
              <a:t>opens</a:t>
            </a:r>
            <a:r>
              <a:rPr lang="pl-PL" sz="1400" dirty="0">
                <a:latin typeface="Gill Sans MT" pitchFamily="34" charset="-18"/>
                <a:cs typeface="Arial" charset="0"/>
              </a:rPr>
              <a:t> </a:t>
            </a:r>
            <a:r>
              <a:rPr lang="pl-PL" sz="1400" dirty="0" err="1">
                <a:latin typeface="Gill Sans MT" pitchFamily="34" charset="-18"/>
                <a:cs typeface="Arial" charset="0"/>
              </a:rPr>
              <a:t>according</a:t>
            </a:r>
            <a:r>
              <a:rPr lang="pl-PL" sz="1400" dirty="0">
                <a:latin typeface="Gill Sans MT" pitchFamily="34" charset="-18"/>
                <a:cs typeface="Arial" charset="0"/>
              </a:rPr>
              <a:t> to the </a:t>
            </a:r>
            <a:r>
              <a:rPr lang="pl-PL" sz="1400" dirty="0" err="1">
                <a:latin typeface="Gill Sans MT" pitchFamily="34" charset="-18"/>
                <a:cs typeface="Arial" charset="0"/>
              </a:rPr>
              <a:t>extramural</a:t>
            </a:r>
            <a:r>
              <a:rPr lang="pl-PL" sz="1400" dirty="0">
                <a:latin typeface="Gill Sans MT" pitchFamily="34" charset="-18"/>
                <a:cs typeface="Arial" charset="0"/>
              </a:rPr>
              <a:t> </a:t>
            </a:r>
            <a:r>
              <a:rPr lang="pl-PL" sz="1400" dirty="0" err="1">
                <a:latin typeface="Gill Sans MT" pitchFamily="34" charset="-18"/>
                <a:cs typeface="Arial" charset="0"/>
              </a:rPr>
              <a:t>study</a:t>
            </a:r>
            <a:r>
              <a:rPr lang="pl-PL" sz="1400" dirty="0">
                <a:latin typeface="Gill Sans MT" pitchFamily="34" charset="-18"/>
                <a:cs typeface="Arial" charset="0"/>
              </a:rPr>
              <a:t> </a:t>
            </a:r>
            <a:r>
              <a:rPr lang="pl-PL" sz="1400" dirty="0" err="1">
                <a:latin typeface="Gill Sans MT" pitchFamily="34" charset="-18"/>
                <a:cs typeface="Arial" charset="0"/>
              </a:rPr>
              <a:t>semester</a:t>
            </a:r>
            <a:r>
              <a:rPr lang="pl-PL" sz="1400" dirty="0">
                <a:latin typeface="Gill Sans MT" pitchFamily="34" charset="-18"/>
                <a:cs typeface="Arial" charset="0"/>
              </a:rPr>
              <a:t> </a:t>
            </a:r>
            <a:r>
              <a:rPr lang="pl-PL" sz="1400" dirty="0" err="1">
                <a:latin typeface="Gill Sans MT" pitchFamily="34" charset="-18"/>
                <a:cs typeface="Arial" charset="0"/>
              </a:rPr>
              <a:t>schedule</a:t>
            </a:r>
            <a:r>
              <a:rPr lang="pl-PL" sz="1400" dirty="0">
                <a:latin typeface="Gill Sans MT" pitchFamily="34" charset="-18"/>
                <a:cs typeface="Arial" charset="0"/>
              </a:rPr>
              <a:t>)</a:t>
            </a:r>
            <a:endParaRPr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dirty="0">
              <a:latin typeface="Gill Sans MT" pitchFamily="34" charset="-18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sz="1600" dirty="0">
                <a:latin typeface="Gill Sans MT" pitchFamily="34" charset="-18"/>
                <a:cs typeface="Arial" charset="0"/>
              </a:rPr>
              <a:t>Godziny otwarcia biblioteki w przerwach międzysemestralnych i świątecznych umieszczone są na stronie Instytutu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l-PL" sz="1600" dirty="0">
                <a:latin typeface="Gill Sans MT" pitchFamily="34" charset="-18"/>
                <a:cs typeface="Arial" charset="0"/>
              </a:rPr>
              <a:t>The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library’s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open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hours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during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the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semester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breaks</a:t>
            </a:r>
            <a:r>
              <a:rPr lang="pl-PL" sz="1600" dirty="0">
                <a:latin typeface="Gill Sans MT" pitchFamily="34" charset="-18"/>
                <a:cs typeface="Arial" charset="0"/>
              </a:rPr>
              <a:t> will be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shown</a:t>
            </a:r>
            <a:r>
              <a:rPr lang="pl-PL" sz="1600" dirty="0">
                <a:latin typeface="Gill Sans MT" pitchFamily="34" charset="-18"/>
                <a:cs typeface="Arial" charset="0"/>
              </a:rPr>
              <a:t> on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the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Institute’s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web</a:t>
            </a:r>
            <a:r>
              <a:rPr lang="pl-PL" sz="1600" dirty="0">
                <a:latin typeface="Gill Sans MT" pitchFamily="34" charset="-18"/>
                <a:cs typeface="Arial" charset="0"/>
              </a:rPr>
              <a:t> </a:t>
            </a:r>
            <a:r>
              <a:rPr lang="pl-PL" sz="1600" dirty="0" err="1">
                <a:latin typeface="Gill Sans MT" pitchFamily="34" charset="-18"/>
                <a:cs typeface="Arial" charset="0"/>
              </a:rPr>
              <a:t>page</a:t>
            </a:r>
            <a:endParaRPr sz="1600" dirty="0">
              <a:latin typeface="Gill Sans MT" pitchFamily="34" charset="-18"/>
              <a:cs typeface="Arial" charset="0"/>
            </a:endParaRPr>
          </a:p>
          <a:p>
            <a:pPr marL="0" indent="0" eaLnBrk="1" hangingPunct="1"/>
            <a:endParaRPr dirty="0">
              <a:latin typeface="Gill Sans MT" pitchFamily="34" charset="-18"/>
            </a:endParaRPr>
          </a:p>
        </p:txBody>
      </p:sp>
      <p:sp>
        <p:nvSpPr>
          <p:cNvPr id="15363" name="Nawias klamrowy zamykający 6"/>
          <p:cNvSpPr>
            <a:spLocks/>
          </p:cNvSpPr>
          <p:nvPr/>
        </p:nvSpPr>
        <p:spPr bwMode="auto">
          <a:xfrm>
            <a:off x="6772275" y="3952875"/>
            <a:ext cx="381000" cy="746125"/>
          </a:xfrm>
          <a:custGeom>
            <a:avLst/>
            <a:gdLst>
              <a:gd name="T0" fmla="*/ 190501 w 380125"/>
              <a:gd name="T1" fmla="*/ 0 h 746918"/>
              <a:gd name="T2" fmla="*/ 381000 w 380125"/>
              <a:gd name="T3" fmla="*/ 373063 h 746918"/>
              <a:gd name="T4" fmla="*/ 190501 w 380125"/>
              <a:gd name="T5" fmla="*/ 746125 h 746918"/>
              <a:gd name="T6" fmla="*/ 0 w 380125"/>
              <a:gd name="T7" fmla="*/ 373063 h 746918"/>
              <a:gd name="T8" fmla="*/ 0 w 380125"/>
              <a:gd name="T9" fmla="*/ 0 h 746918"/>
              <a:gd name="T10" fmla="*/ 381000 w 380125"/>
              <a:gd name="T11" fmla="*/ 332496 h 746918"/>
              <a:gd name="T12" fmla="*/ 0 w 380125"/>
              <a:gd name="T13" fmla="*/ 746125 h 746918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380125"/>
              <a:gd name="T22" fmla="*/ 9278 h 746918"/>
              <a:gd name="T23" fmla="*/ 134394 w 380125"/>
              <a:gd name="T24" fmla="*/ 737640 h 7469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0125" h="746918" stroke="0">
                <a:moveTo>
                  <a:pt x="0" y="0"/>
                </a:moveTo>
                <a:lnTo>
                  <a:pt x="-1" y="0"/>
                </a:lnTo>
                <a:cubicBezTo>
                  <a:pt x="104968" y="0"/>
                  <a:pt x="190062" y="14181"/>
                  <a:pt x="190062" y="31676"/>
                </a:cubicBezTo>
                <a:lnTo>
                  <a:pt x="190062" y="301173"/>
                </a:lnTo>
                <a:cubicBezTo>
                  <a:pt x="190062" y="318667"/>
                  <a:pt x="275155" y="332848"/>
                  <a:pt x="380123" y="332849"/>
                </a:cubicBezTo>
                <a:cubicBezTo>
                  <a:pt x="275155" y="332849"/>
                  <a:pt x="190062" y="347030"/>
                  <a:pt x="190062" y="364524"/>
                </a:cubicBezTo>
                <a:lnTo>
                  <a:pt x="190062" y="715242"/>
                </a:lnTo>
                <a:cubicBezTo>
                  <a:pt x="190062" y="732736"/>
                  <a:pt x="104968" y="746917"/>
                  <a:pt x="0" y="746918"/>
                </a:cubicBezTo>
                <a:close/>
              </a:path>
              <a:path w="380125" h="746918" fill="none">
                <a:moveTo>
                  <a:pt x="0" y="0"/>
                </a:moveTo>
                <a:lnTo>
                  <a:pt x="-1" y="0"/>
                </a:lnTo>
                <a:cubicBezTo>
                  <a:pt x="104968" y="0"/>
                  <a:pt x="190062" y="14181"/>
                  <a:pt x="190062" y="31676"/>
                </a:cubicBezTo>
                <a:lnTo>
                  <a:pt x="190062" y="301173"/>
                </a:lnTo>
                <a:cubicBezTo>
                  <a:pt x="190062" y="318667"/>
                  <a:pt x="275155" y="332848"/>
                  <a:pt x="380123" y="332849"/>
                </a:cubicBezTo>
                <a:cubicBezTo>
                  <a:pt x="275155" y="332849"/>
                  <a:pt x="190062" y="347030"/>
                  <a:pt x="190062" y="364524"/>
                </a:cubicBezTo>
                <a:lnTo>
                  <a:pt x="190062" y="715242"/>
                </a:lnTo>
                <a:cubicBezTo>
                  <a:pt x="190062" y="732736"/>
                  <a:pt x="104968" y="746917"/>
                  <a:pt x="0" y="746918"/>
                </a:cubicBezTo>
              </a:path>
            </a:pathLst>
          </a:custGeom>
          <a:noFill/>
          <a:ln w="6345">
            <a:solidFill>
              <a:srgbClr val="F6A21D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pic>
        <p:nvPicPr>
          <p:cNvPr id="15364" name="Obraz 8" descr="Obraz zawierający wyroby metalowe, blokada, wewnątrz, budynek&#10;&#10;Opis wygenerowany przy wysokim poziomie pewnośc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1411288"/>
            <a:ext cx="2849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6"/>
          <p:cNvSpPr txBox="1">
            <a:spLocks noGrp="1"/>
          </p:cNvSpPr>
          <p:nvPr>
            <p:ph type="body" idx="4294967295"/>
          </p:nvPr>
        </p:nvSpPr>
        <p:spPr>
          <a:xfrm>
            <a:off x="1582738" y="1027113"/>
            <a:ext cx="4270375" cy="804862"/>
          </a:xfrm>
        </p:spPr>
        <p:txBody>
          <a:bodyPr anchor="b" anchorCtr="1"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500" dirty="0">
                <a:solidFill>
                  <a:srgbClr val="4A5356"/>
                </a:solidFill>
                <a:latin typeface="Gill Sans MT" pitchFamily="34" charset="-18"/>
              </a:rPr>
              <a:t>EFEKT  WYSZUKIWANIA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500" dirty="0">
                <a:solidFill>
                  <a:srgbClr val="4A5356"/>
                </a:solidFill>
                <a:latin typeface="Gill Sans MT" pitchFamily="34" charset="-18"/>
              </a:rPr>
              <a:t>System poinformuje Cię, czy jest dostępny egzemplarz i w której bibliotece.</a:t>
            </a:r>
          </a:p>
        </p:txBody>
      </p:sp>
      <p:sp>
        <p:nvSpPr>
          <p:cNvPr id="36866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582738" y="3143250"/>
            <a:ext cx="4270375" cy="2597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pc="100">
                <a:latin typeface="Gill Sans MT" pitchFamily="34" charset="-18"/>
              </a:rPr>
              <a:t>.</a:t>
            </a:r>
          </a:p>
        </p:txBody>
      </p:sp>
      <p:pic>
        <p:nvPicPr>
          <p:cNvPr id="54276" name="Symbol zastępczy zawartości 5" descr="Obraz zawierający zrzut ekranu&#10;&#10;Opis wygenerowany przy bardzo wysokim poziomie pewności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688" y="2235200"/>
            <a:ext cx="5822950" cy="3276600"/>
          </a:xfrm>
        </p:spPr>
      </p:pic>
      <p:sp>
        <p:nvSpPr>
          <p:cNvPr id="5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367463" y="1457325"/>
            <a:ext cx="4270375" cy="498475"/>
          </a:xfrm>
        </p:spPr>
        <p:txBody>
          <a:bodyPr anchor="b" anchorCtr="1">
            <a:no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1500">
                <a:solidFill>
                  <a:srgbClr val="4A5356"/>
                </a:solidFill>
                <a:latin typeface="Gill Sans MT" pitchFamily="34" charset="-18"/>
              </a:rPr>
              <a:t>REKORD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l-PL" sz="1500">
                <a:solidFill>
                  <a:srgbClr val="4A5356"/>
                </a:solidFill>
                <a:latin typeface="Gill Sans MT" pitchFamily="34" charset="-18"/>
              </a:rPr>
              <a:t>Całość danych na temat danej książki i jej egzemplarzy</a:t>
            </a:r>
          </a:p>
        </p:txBody>
      </p:sp>
      <p:sp>
        <p:nvSpPr>
          <p:cNvPr id="6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77800"/>
            <a:ext cx="7731125" cy="849313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Krok 8</a:t>
            </a:r>
          </a:p>
        </p:txBody>
      </p:sp>
      <p:cxnSp>
        <p:nvCxnSpPr>
          <p:cNvPr id="54279" name="Łącznik prosty 9"/>
          <p:cNvCxnSpPr>
            <a:cxnSpLocks noChangeShapeType="1"/>
          </p:cNvCxnSpPr>
          <p:nvPr/>
        </p:nvCxnSpPr>
        <p:spPr bwMode="auto">
          <a:xfrm flipV="1">
            <a:off x="4583113" y="1260475"/>
            <a:ext cx="0" cy="73025"/>
          </a:xfrm>
          <a:prstGeom prst="straightConnector1">
            <a:avLst/>
          </a:prstGeom>
          <a:noFill/>
          <a:ln w="6345">
            <a:solidFill>
              <a:srgbClr val="F6A21D"/>
            </a:solidFill>
            <a:round/>
            <a:headEnd/>
            <a:tailEnd/>
          </a:ln>
        </p:spPr>
      </p:cxnSp>
      <p:sp>
        <p:nvSpPr>
          <p:cNvPr id="8" name="Strzałka: w prawo 12"/>
          <p:cNvSpPr>
            <a:spLocks/>
          </p:cNvSpPr>
          <p:nvPr/>
        </p:nvSpPr>
        <p:spPr bwMode="auto">
          <a:xfrm flipV="1">
            <a:off x="771525" y="4151313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pic>
        <p:nvPicPr>
          <p:cNvPr id="54281" name="Symbol zastępczy zawartości 5" descr="Obraz zawierający zrzut ekranu&#10;&#10;Opis wygenerowany przy bardzo wysokim poziomie pewnośc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13" y="2235200"/>
            <a:ext cx="58213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Owal 11"/>
          <p:cNvSpPr>
            <a:spLocks/>
          </p:cNvSpPr>
          <p:nvPr/>
        </p:nvSpPr>
        <p:spPr bwMode="auto">
          <a:xfrm>
            <a:off x="7727950" y="3551238"/>
            <a:ext cx="1909763" cy="900112"/>
          </a:xfrm>
          <a:custGeom>
            <a:avLst/>
            <a:gdLst>
              <a:gd name="T0" fmla="*/ 954882 w 1909687"/>
              <a:gd name="T1" fmla="*/ 0 h 900958"/>
              <a:gd name="T2" fmla="*/ 1909763 w 1909687"/>
              <a:gd name="T3" fmla="*/ 450056 h 900958"/>
              <a:gd name="T4" fmla="*/ 954882 w 1909687"/>
              <a:gd name="T5" fmla="*/ 900112 h 900958"/>
              <a:gd name="T6" fmla="*/ 0 w 1909687"/>
              <a:gd name="T7" fmla="*/ 450056 h 900958"/>
              <a:gd name="T8" fmla="*/ 279678 w 1909687"/>
              <a:gd name="T9" fmla="*/ 131818 h 900958"/>
              <a:gd name="T10" fmla="*/ 279678 w 1909687"/>
              <a:gd name="T11" fmla="*/ 768294 h 900958"/>
              <a:gd name="T12" fmla="*/ 1630085 w 1909687"/>
              <a:gd name="T13" fmla="*/ 768294 h 900958"/>
              <a:gd name="T14" fmla="*/ 1630085 w 1909687"/>
              <a:gd name="T15" fmla="*/ 131818 h 90095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79667 w 1909687"/>
              <a:gd name="T25" fmla="*/ 131942 h 900958"/>
              <a:gd name="T26" fmla="*/ 1630020 w 1909687"/>
              <a:gd name="T27" fmla="*/ 769016 h 900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9687" h="900958">
                <a:moveTo>
                  <a:pt x="0" y="450479"/>
                </a:moveTo>
                <a:lnTo>
                  <a:pt x="0" y="450479"/>
                </a:lnTo>
                <a:cubicBezTo>
                  <a:pt x="0" y="450479"/>
                  <a:pt x="0" y="450479"/>
                  <a:pt x="0" y="450479"/>
                </a:cubicBezTo>
                <a:cubicBezTo>
                  <a:pt x="0" y="699272"/>
                  <a:pt x="427497" y="900959"/>
                  <a:pt x="954843" y="900959"/>
                </a:cubicBezTo>
                <a:cubicBezTo>
                  <a:pt x="1482188" y="900959"/>
                  <a:pt x="1909686" y="699272"/>
                  <a:pt x="1909686" y="450480"/>
                </a:cubicBezTo>
                <a:cubicBezTo>
                  <a:pt x="1909686" y="201687"/>
                  <a:pt x="1482188" y="1"/>
                  <a:pt x="954843" y="1"/>
                </a:cubicBezTo>
                <a:cubicBezTo>
                  <a:pt x="427498" y="0"/>
                  <a:pt x="1" y="201686"/>
                  <a:pt x="0" y="450479"/>
                </a:cubicBezTo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11" name="Strzałka: w prawo 15"/>
          <p:cNvSpPr>
            <a:spLocks/>
          </p:cNvSpPr>
          <p:nvPr/>
        </p:nvSpPr>
        <p:spPr bwMode="auto">
          <a:xfrm rot="10800009" flipV="1">
            <a:off x="9399588" y="3683000"/>
            <a:ext cx="955675" cy="298450"/>
          </a:xfrm>
          <a:custGeom>
            <a:avLst/>
            <a:gdLst>
              <a:gd name="T0" fmla="*/ 21165633 w 21600"/>
              <a:gd name="T1" fmla="*/ 0 h 21600"/>
              <a:gd name="T2" fmla="*/ 42331266 w 21600"/>
              <a:gd name="T3" fmla="*/ 2059277 h 21600"/>
              <a:gd name="T4" fmla="*/ 21165633 w 21600"/>
              <a:gd name="T5" fmla="*/ 4118555 h 21600"/>
              <a:gd name="T6" fmla="*/ 0 w 21600"/>
              <a:gd name="T7" fmla="*/ 2059277 h 21600"/>
              <a:gd name="T8" fmla="*/ 35736624 w 21600"/>
              <a:gd name="T9" fmla="*/ 0 h 21600"/>
              <a:gd name="T10" fmla="*/ 35736624 w 21600"/>
              <a:gd name="T11" fmla="*/ 4118555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917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235" y="5400"/>
                </a:lnTo>
                <a:lnTo>
                  <a:pt x="18235" y="0"/>
                </a:lnTo>
                <a:lnTo>
                  <a:pt x="21600" y="10800"/>
                </a:lnTo>
                <a:lnTo>
                  <a:pt x="18235" y="21600"/>
                </a:lnTo>
                <a:lnTo>
                  <a:pt x="18235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54286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20675" y="222250"/>
            <a:ext cx="4487863" cy="1044575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/>
            <a:r>
              <a:t>       WYPOŻYCZENIA</a:t>
            </a:r>
          </a:p>
        </p:txBody>
      </p:sp>
      <p:sp>
        <p:nvSpPr>
          <p:cNvPr id="69635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6096000" y="1341438"/>
            <a:ext cx="5543550" cy="5241925"/>
          </a:xfrm>
        </p:spPr>
        <p:txBody>
          <a:bodyPr/>
          <a:lstStyle/>
          <a:p>
            <a:pPr eaLnBrk="1" hangingPunct="1"/>
            <a:endParaRPr lang="pl-PL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l-PL" sz="1600">
                <a:solidFill>
                  <a:srgbClr val="000000"/>
                </a:solidFill>
                <a:latin typeface="Gill Sans MT" pitchFamily="34" charset="-18"/>
                <a:cs typeface="Arial" charset="0"/>
              </a:rPr>
              <a:t>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pl-PL" sz="1600">
              <a:solidFill>
                <a:srgbClr val="000000"/>
              </a:solidFill>
              <a:latin typeface="Gill Sans MT" pitchFamily="34" charset="-18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l-PL" sz="1600">
                <a:solidFill>
                  <a:srgbClr val="000000"/>
                </a:solidFill>
                <a:latin typeface="Gill Sans MT" pitchFamily="34" charset="-18"/>
                <a:cs typeface="Arial" charset="0"/>
              </a:rPr>
              <a:t>   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Książki wypożyczane są na podstawie czytelnie wypełnionego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  <a:hlinkClick r:id="rId2" action="ppaction://hlinksldjump"/>
              </a:rPr>
              <a:t>rewersu tradycyjnego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lub rewersu elektronicznego złożonego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  <a:hlinkClick r:id="rId3" action="ppaction://hlinksldjump"/>
              </a:rPr>
              <a:t>drogą online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(dotyczy części księgozbioru, nie wszystkie książki z Biblioteki IFA można znaleźć w katalogu online BUWr).</a:t>
            </a:r>
          </a:p>
          <a:p>
            <a:pPr eaLnBrk="1" hangingPunct="1">
              <a:lnSpc>
                <a:spcPct val="150000"/>
              </a:lnSpc>
            </a:pPr>
            <a:endParaRPr lang="pl-PL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 sz="1900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/>
            <a:endParaRPr lang="pl-PL" sz="1900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/>
            <a:endParaRPr lang="pl-PL" sz="1900">
              <a:solidFill>
                <a:srgbClr val="000000"/>
              </a:solidFill>
              <a:latin typeface="Gill Sans MT" pitchFamily="34" charset="-18"/>
            </a:endParaRPr>
          </a:p>
        </p:txBody>
      </p:sp>
      <p:pic>
        <p:nvPicPr>
          <p:cNvPr id="69636" name="Symbol zastępczy zawartości 4" descr="b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9788" y="2092325"/>
            <a:ext cx="4464050" cy="2968625"/>
          </a:xfrm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392363" y="60563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7993063" y="60769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9641" name="AutoShape 6"/>
          <p:cNvSpPr>
            <a:spLocks noChangeArrowheads="1"/>
          </p:cNvSpPr>
          <p:nvPr/>
        </p:nvSpPr>
        <p:spPr bwMode="auto">
          <a:xfrm flipH="1">
            <a:off x="6481763" y="323850"/>
            <a:ext cx="901700" cy="290513"/>
          </a:xfrm>
          <a:prstGeom prst="rightArrow">
            <a:avLst>
              <a:gd name="adj1" fmla="val 50000"/>
              <a:gd name="adj2" fmla="val 7759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604125" y="27463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6" action="ppaction://hlinksldjump"/>
              </a:rPr>
              <a:t>WRÓĆ DO SLAJDU Z PYTANIAMI</a:t>
            </a:r>
            <a:endParaRPr lang="pl-PL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20675" y="222250"/>
            <a:ext cx="5287963" cy="1044575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cap="none">
                <a:latin typeface="Gill Sans MT" pitchFamily="34" charset="-18"/>
              </a:rPr>
              <a:t>WYPOŻYCZANIE (INFORMACJE O REWERSIE)</a:t>
            </a:r>
          </a:p>
        </p:txBody>
      </p:sp>
      <p:sp>
        <p:nvSpPr>
          <p:cNvPr id="70659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6210300" y="990600"/>
            <a:ext cx="5467350" cy="52419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Rewers to dokument wypełniany przy wypożyczeniu książki, stwierdzający Twoje zobowiązanie wobec Biblioteki IFA</a:t>
            </a:r>
          </a:p>
          <a:p>
            <a:pPr eaLnBrk="1" hangingPunct="1">
              <a:lnSpc>
                <a:spcPct val="150000"/>
              </a:lnSpc>
            </a:pP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Gdy podpisujesz rewers, bierzesz </a:t>
            </a:r>
            <a:r>
              <a:rPr lang="pl-PL" sz="1600" b="1">
                <a:solidFill>
                  <a:srgbClr val="000000"/>
                </a:solidFill>
                <a:latin typeface="Arial" charset="0"/>
                <a:cs typeface="Arial" charset="0"/>
              </a:rPr>
              <a:t>odpowiedzialność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 za wypożyczone dzieło</a:t>
            </a:r>
            <a:r>
              <a:rPr lang="pl-PL" sz="16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oraz</a:t>
            </a:r>
            <a:r>
              <a:rPr lang="pl-PL" sz="16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jego</a:t>
            </a:r>
            <a:r>
              <a:rPr lang="pl-PL" sz="1600" b="1">
                <a:solidFill>
                  <a:srgbClr val="000000"/>
                </a:solidFill>
                <a:latin typeface="Arial" charset="0"/>
                <a:cs typeface="Arial" charset="0"/>
              </a:rPr>
              <a:t> zwrot 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w </a:t>
            </a:r>
            <a:r>
              <a:rPr lang="pl-PL" sz="1600" b="1">
                <a:solidFill>
                  <a:srgbClr val="000000"/>
                </a:solidFill>
                <a:latin typeface="Arial" charset="0"/>
                <a:cs typeface="Arial" charset="0"/>
              </a:rPr>
              <a:t>ustalonym terminie</a:t>
            </a: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Rewers stanowi dla nas dowód zawarcia umowy użyczenia, uregulowanej w przepisach Kodeksu Cywilnego.</a:t>
            </a:r>
          </a:p>
          <a:p>
            <a:pPr eaLnBrk="1" hangingPunct="1">
              <a:lnSpc>
                <a:spcPct val="150000"/>
              </a:lnSpc>
            </a:pPr>
            <a:r>
              <a:rPr lang="pl-PL" sz="1600">
                <a:solidFill>
                  <a:srgbClr val="000000"/>
                </a:solidFill>
                <a:latin typeface="Arial" charset="0"/>
                <a:cs typeface="Arial" charset="0"/>
              </a:rPr>
              <a:t>Rewers zwrócimy Ci (i zwolnimy Cię z zaciągniętego zobowiązania), gdy oddasz wypożyczone materiały biblioteczne.</a:t>
            </a:r>
          </a:p>
          <a:p>
            <a:pPr eaLnBrk="1" hangingPunct="1"/>
            <a:endParaRPr lang="pl-PL" sz="16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 sz="1700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/>
            <a:endParaRPr lang="pl-PL" sz="1700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/>
            <a:endParaRPr lang="pl-PL" sz="1700">
              <a:solidFill>
                <a:srgbClr val="000000"/>
              </a:solidFill>
              <a:latin typeface="Gill Sans MT" pitchFamily="34" charset="-18"/>
            </a:endParaRP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1549400" y="3162300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Wydruk rewersu elektronicznego</a:t>
            </a:r>
          </a:p>
        </p:txBody>
      </p:sp>
      <p:pic>
        <p:nvPicPr>
          <p:cNvPr id="70661" name="Picture 5" descr="20201006_115310"/>
          <p:cNvPicPr>
            <a:picLocks noChangeAspect="1" noChangeArrowheads="1"/>
          </p:cNvPicPr>
          <p:nvPr/>
        </p:nvPicPr>
        <p:blipFill>
          <a:blip r:embed="rId2" cstate="print"/>
          <a:srcRect l="2147" t="23613" r="-2414" b="15385"/>
          <a:stretch>
            <a:fillRect/>
          </a:stretch>
        </p:blipFill>
        <p:spPr bwMode="auto">
          <a:xfrm>
            <a:off x="1465263" y="1393825"/>
            <a:ext cx="3559175" cy="1624013"/>
          </a:xfrm>
          <a:prstGeom prst="rect">
            <a:avLst/>
          </a:prstGeom>
          <a:noFill/>
        </p:spPr>
      </p:pic>
      <p:pic>
        <p:nvPicPr>
          <p:cNvPr id="70662" name="Picture 5" descr="20201005_130153"/>
          <p:cNvPicPr>
            <a:picLocks noChangeAspect="1" noChangeArrowheads="1"/>
          </p:cNvPicPr>
          <p:nvPr/>
        </p:nvPicPr>
        <p:blipFill>
          <a:blip r:embed="rId3" cstate="print"/>
          <a:srcRect l="7402" t="12694" r="5287" b="11002"/>
          <a:stretch>
            <a:fillRect/>
          </a:stretch>
        </p:blipFill>
        <p:spPr bwMode="auto">
          <a:xfrm>
            <a:off x="1276350" y="3551238"/>
            <a:ext cx="3932238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2147888" y="6267450"/>
            <a:ext cx="197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Rewers tradycyjny</a:t>
            </a:r>
          </a:p>
        </p:txBody>
      </p:sp>
      <p:sp>
        <p:nvSpPr>
          <p:cNvPr id="70665" name="AutoShape 6"/>
          <p:cNvSpPr>
            <a:spLocks noChangeArrowheads="1"/>
          </p:cNvSpPr>
          <p:nvPr/>
        </p:nvSpPr>
        <p:spPr bwMode="auto">
          <a:xfrm flipH="1">
            <a:off x="6481763" y="323850"/>
            <a:ext cx="901700" cy="290513"/>
          </a:xfrm>
          <a:prstGeom prst="rightArrow">
            <a:avLst>
              <a:gd name="adj1" fmla="val 50000"/>
              <a:gd name="adj2" fmla="val 7759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604125" y="27463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WRÓĆ DO SLAJDU Z PYTANIAMI</a:t>
            </a:r>
          </a:p>
        </p:txBody>
      </p:sp>
      <p:sp>
        <p:nvSpPr>
          <p:cNvPr id="70667" name="AutoShape 6"/>
          <p:cNvSpPr>
            <a:spLocks noChangeArrowheads="1"/>
          </p:cNvSpPr>
          <p:nvPr/>
        </p:nvSpPr>
        <p:spPr bwMode="auto">
          <a:xfrm flipH="1">
            <a:off x="6481763" y="323850"/>
            <a:ext cx="901700" cy="290513"/>
          </a:xfrm>
          <a:prstGeom prst="rightArrow">
            <a:avLst>
              <a:gd name="adj1" fmla="val 50000"/>
              <a:gd name="adj2" fmla="val 7759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604125" y="27463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604125" y="27463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70670" name="AutoShape 6"/>
          <p:cNvSpPr>
            <a:spLocks noChangeArrowheads="1"/>
          </p:cNvSpPr>
          <p:nvPr/>
        </p:nvSpPr>
        <p:spPr bwMode="auto">
          <a:xfrm flipH="1">
            <a:off x="6481763" y="323850"/>
            <a:ext cx="901700" cy="290513"/>
          </a:xfrm>
          <a:prstGeom prst="rightArrow">
            <a:avLst>
              <a:gd name="adj1" fmla="val 50000"/>
              <a:gd name="adj2" fmla="val 77595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7604125" y="27463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116513" y="633253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0717213" y="6353175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 idx="4294967295"/>
          </p:nvPr>
        </p:nvSpPr>
        <p:spPr>
          <a:xfrm>
            <a:off x="1600200" y="2386013"/>
            <a:ext cx="8991600" cy="1646237"/>
          </a:xfrm>
          <a:ln w="38103"/>
        </p:spPr>
        <p:txBody>
          <a:bodyPr lIns="274320" rIns="274320" numCol="1">
            <a:prstTxWarp prst="textNoShape">
              <a:avLst/>
            </a:prstTxWarp>
          </a:bodyPr>
          <a:lstStyle/>
          <a:p>
            <a:pPr eaLnBrk="1" hangingPunct="1"/>
            <a:r>
              <a:rPr sz="3800" cap="none">
                <a:latin typeface="Gill Sans MT" pitchFamily="34" charset="-18"/>
              </a:rPr>
              <a:t>WYPOŻYCZANIE ONLINE</a:t>
            </a:r>
          </a:p>
        </p:txBody>
      </p:sp>
      <p:sp>
        <p:nvSpPr>
          <p:cNvPr id="58371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2695575" y="4352925"/>
            <a:ext cx="6800850" cy="1239838"/>
          </a:xfrm>
        </p:spPr>
        <p:txBody>
          <a:bodyPr anchorCtr="1"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2000">
                <a:solidFill>
                  <a:srgbClr val="404040"/>
                </a:solidFill>
                <a:latin typeface="Gill Sans MT" pitchFamily="34" charset="-18"/>
              </a:rPr>
              <a:t>Księgozbiór Biblioteki Instytutu Filologii Angielskiej</a:t>
            </a:r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2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3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 err="1"/>
              <a:t>Krok</a:t>
            </a:r>
            <a:r>
              <a:rPr sz="2500" dirty="0"/>
              <a:t> 1/7</a:t>
            </a:r>
          </a:p>
        </p:txBody>
      </p:sp>
      <p:sp>
        <p:nvSpPr>
          <p:cNvPr id="59395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581150" y="1060450"/>
            <a:ext cx="8974138" cy="808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>
                <a:latin typeface="Gill Sans MT" pitchFamily="34" charset="-18"/>
              </a:rPr>
              <a:t>Jeśli Biblioteka IFA dysponuje dostępnym egzemplarze książki w Bibliotece IFA, system poinformuje Cię o tym. Możesz go wypożyczyć klikając na FILOLOGIA ANGIELSKA </a:t>
            </a:r>
          </a:p>
        </p:txBody>
      </p:sp>
      <p:pic>
        <p:nvPicPr>
          <p:cNvPr id="59396" name="Symbol zastępczy zawartości 5" descr="Obraz zawierający tekst, zrzut ekranu&#10;&#10;Opis wygenerowany przy wysokim poziomie pewności">
            <a:hlinkClick r:id="rId2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6263" y="1825625"/>
            <a:ext cx="7878762" cy="4432291"/>
          </a:xfrm>
        </p:spPr>
      </p:pic>
      <p:sp>
        <p:nvSpPr>
          <p:cNvPr id="8" name="Strzałka: w prawo 12"/>
          <p:cNvSpPr>
            <a:spLocks/>
          </p:cNvSpPr>
          <p:nvPr/>
        </p:nvSpPr>
        <p:spPr bwMode="auto">
          <a:xfrm flipV="1">
            <a:off x="3124200" y="5075238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01938" y="637063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402638" y="6391275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 dirty="0">
                <a:latin typeface="Gill Sans MT" pitchFamily="34" charset="-18"/>
              </a:rPr>
              <a:t>KROK 2/7</a:t>
            </a:r>
          </a:p>
        </p:txBody>
      </p:sp>
      <p:sp>
        <p:nvSpPr>
          <p:cNvPr id="60419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581150" y="1060450"/>
            <a:ext cx="8974138" cy="5318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>
                <a:latin typeface="Gill Sans MT" pitchFamily="34" charset="-18"/>
              </a:rPr>
              <a:t>Kliknij na przycisk ZAMÓWIENIE</a:t>
            </a:r>
          </a:p>
        </p:txBody>
      </p:sp>
      <p:pic>
        <p:nvPicPr>
          <p:cNvPr id="60420" name="Symbol zastępczy zawartości 5" descr="Obraz zawierający tekst, zrzut ekranu&#10;&#10;Opis wygenerowany przy wysokim poziomie pewności">
            <a:hlinkClick r:id="rId2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7238" y="1568450"/>
            <a:ext cx="8031162" cy="4518025"/>
          </a:xfrm>
        </p:spPr>
      </p:pic>
      <p:sp>
        <p:nvSpPr>
          <p:cNvPr id="8" name="Strzałka: w prawo 12"/>
          <p:cNvSpPr>
            <a:spLocks/>
          </p:cNvSpPr>
          <p:nvPr/>
        </p:nvSpPr>
        <p:spPr bwMode="auto">
          <a:xfrm flipV="1">
            <a:off x="8048625" y="4056063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68538" y="204788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 dirty="0">
                <a:latin typeface="Gill Sans MT" pitchFamily="34" charset="-18"/>
              </a:rPr>
              <a:t>KROK 3/7</a:t>
            </a:r>
          </a:p>
        </p:txBody>
      </p:sp>
      <p:sp>
        <p:nvSpPr>
          <p:cNvPr id="6144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66700" y="736600"/>
            <a:ext cx="11925300" cy="1046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dirty="0">
                <a:latin typeface="Arial" charset="0"/>
              </a:rPr>
              <a:t>Zaloguj się, używając:</a:t>
            </a:r>
          </a:p>
          <a:p>
            <a:pPr marL="0" indent="0" eaLnBrk="1" hangingPunct="1"/>
            <a:r>
              <a:rPr lang="pl-PL" sz="1700" i="1" dirty="0">
                <a:latin typeface="Arial" charset="0"/>
              </a:rPr>
              <a:t>Dla studenta</a:t>
            </a:r>
            <a:r>
              <a:rPr lang="pl-PL" sz="1700" dirty="0">
                <a:latin typeface="Arial" charset="0"/>
              </a:rPr>
              <a:t>: LOGIN (20900 + Twój numer albumu, np. 20900290715) i HASŁO (Twój numer PESEL)</a:t>
            </a:r>
          </a:p>
          <a:p>
            <a:pPr marL="0" indent="0" eaLnBrk="1" hangingPunct="1"/>
            <a:r>
              <a:rPr lang="pl-PL" sz="1700" i="1" dirty="0">
                <a:latin typeface="Arial" charset="0"/>
              </a:rPr>
              <a:t>Dla wykładowcy</a:t>
            </a:r>
            <a:r>
              <a:rPr lang="pl-PL" sz="1700" dirty="0">
                <a:latin typeface="Arial" charset="0"/>
              </a:rPr>
              <a:t>: NUMER KARTY BIBLIOTECZNEJ (pod kodem kreskowym na karcie) i HASŁO (Twój numer PESEL)</a:t>
            </a:r>
            <a:endParaRPr lang="pl-PL" sz="1700" i="1" dirty="0">
              <a:latin typeface="Arial" charset="0"/>
            </a:endParaRPr>
          </a:p>
          <a:p>
            <a:pPr marL="0" indent="0" eaLnBrk="1" hangingPunct="1"/>
            <a:endParaRPr lang="pl-PL" sz="1700" i="1" dirty="0">
              <a:latin typeface="Gill Sans MT" pitchFamily="34" charset="-18"/>
            </a:endParaRPr>
          </a:p>
        </p:txBody>
      </p:sp>
      <p:pic>
        <p:nvPicPr>
          <p:cNvPr id="61444" name="Symbol zastępczy zawartości 5" descr="Obraz zawierający tekst, zrzut ekranu&#10;&#10;Opis wygenerowany przy wysokim poziomie pewności">
            <a:hlinkClick r:id="rId2"/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74838" y="1930401"/>
            <a:ext cx="7980368" cy="4489450"/>
          </a:xfrm>
        </p:spPr>
      </p:pic>
      <p:sp>
        <p:nvSpPr>
          <p:cNvPr id="8" name="Strzałka: w prawo 12"/>
          <p:cNvSpPr>
            <a:spLocks/>
          </p:cNvSpPr>
          <p:nvPr/>
        </p:nvSpPr>
        <p:spPr bwMode="auto">
          <a:xfrm flipV="1">
            <a:off x="4181475" y="3636963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3" name="Strzałka: w prawo 12"/>
          <p:cNvSpPr>
            <a:spLocks/>
          </p:cNvSpPr>
          <p:nvPr/>
        </p:nvSpPr>
        <p:spPr bwMode="auto">
          <a:xfrm flipV="1">
            <a:off x="4197350" y="3938588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61447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49563" y="64912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450263" y="6511925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1492498"/>
            <a:ext cx="8031162" cy="45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 dirty="0">
                <a:latin typeface="Gill Sans MT" pitchFamily="34" charset="-18"/>
              </a:rPr>
              <a:t>KROK 4/7 </a:t>
            </a:r>
          </a:p>
        </p:txBody>
      </p:sp>
      <p:sp>
        <p:nvSpPr>
          <p:cNvPr id="6144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66700" y="736600"/>
            <a:ext cx="11745913" cy="1046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dirty="0">
                <a:latin typeface="Arial" charset="0"/>
              </a:rPr>
              <a:t>Zaznacz zamówienie standardowe i kliknij DALEJ</a:t>
            </a:r>
            <a:endParaRPr lang="pl-PL" sz="1700" i="1" dirty="0">
              <a:latin typeface="Arial" charset="0"/>
            </a:endParaRPr>
          </a:p>
          <a:p>
            <a:pPr marL="0" indent="0" eaLnBrk="1" hangingPunct="1"/>
            <a:endParaRPr lang="pl-PL" sz="1700" i="1" dirty="0">
              <a:latin typeface="Gill Sans MT" pitchFamily="34" charset="-18"/>
            </a:endParaRPr>
          </a:p>
        </p:txBody>
      </p:sp>
      <p:sp>
        <p:nvSpPr>
          <p:cNvPr id="3" name="Strzałka: w prawo 12"/>
          <p:cNvSpPr>
            <a:spLocks/>
          </p:cNvSpPr>
          <p:nvPr/>
        </p:nvSpPr>
        <p:spPr bwMode="auto">
          <a:xfrm flipV="1">
            <a:off x="1139825" y="2938463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61447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38" y="1435348"/>
            <a:ext cx="8031162" cy="45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 dirty="0">
                <a:latin typeface="Gill Sans MT" pitchFamily="34" charset="-18"/>
              </a:rPr>
              <a:t>KROK 5/7 </a:t>
            </a:r>
          </a:p>
        </p:txBody>
      </p:sp>
      <p:sp>
        <p:nvSpPr>
          <p:cNvPr id="6144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66700" y="736600"/>
            <a:ext cx="11745913" cy="1046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dirty="0">
                <a:latin typeface="Arial" charset="0"/>
              </a:rPr>
              <a:t>Sprawdź poprawność zamówienia i kliknij DALEJ</a:t>
            </a:r>
            <a:endParaRPr lang="pl-PL" sz="1700" i="1" dirty="0">
              <a:latin typeface="Arial" charset="0"/>
            </a:endParaRPr>
          </a:p>
          <a:p>
            <a:pPr marL="0" indent="0" eaLnBrk="1" hangingPunct="1"/>
            <a:endParaRPr lang="pl-PL" sz="1700" i="1" dirty="0">
              <a:latin typeface="Gill Sans MT" pitchFamily="34" charset="-18"/>
            </a:endParaRPr>
          </a:p>
        </p:txBody>
      </p:sp>
      <p:sp>
        <p:nvSpPr>
          <p:cNvPr id="8" name="Strzałka: w prawo 12"/>
          <p:cNvSpPr>
            <a:spLocks/>
          </p:cNvSpPr>
          <p:nvPr/>
        </p:nvSpPr>
        <p:spPr bwMode="auto">
          <a:xfrm flipV="1">
            <a:off x="1038225" y="3646488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61447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88" y="1454398"/>
            <a:ext cx="8031162" cy="451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 dirty="0">
                <a:latin typeface="Gill Sans MT" pitchFamily="34" charset="-18"/>
              </a:rPr>
              <a:t>KROK 6/7 </a:t>
            </a:r>
          </a:p>
        </p:txBody>
      </p:sp>
      <p:sp>
        <p:nvSpPr>
          <p:cNvPr id="6144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66700" y="736600"/>
            <a:ext cx="11745913" cy="1046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1700" dirty="0">
                <a:latin typeface="Arial" charset="0"/>
              </a:rPr>
              <a:t>Egzemplarz zmienia status na ZAMÓWIONY – w Bibliotece IFA czeka na Ciebie rewers elektroniczny i książka!</a:t>
            </a:r>
          </a:p>
          <a:p>
            <a:pPr marL="0" indent="0" eaLnBrk="1" hangingPunct="1"/>
            <a:endParaRPr lang="pl-PL" sz="1700" i="1" dirty="0">
              <a:latin typeface="Gill Sans MT" pitchFamily="34" charset="-18"/>
            </a:endParaRPr>
          </a:p>
        </p:txBody>
      </p:sp>
      <p:sp>
        <p:nvSpPr>
          <p:cNvPr id="61447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0" name="Strzałka: w prawo 12"/>
          <p:cNvSpPr>
            <a:spLocks/>
          </p:cNvSpPr>
          <p:nvPr/>
        </p:nvSpPr>
        <p:spPr bwMode="auto">
          <a:xfrm flipV="1">
            <a:off x="6858000" y="3408363"/>
            <a:ext cx="957263" cy="309562"/>
          </a:xfrm>
          <a:custGeom>
            <a:avLst/>
            <a:gdLst>
              <a:gd name="T0" fmla="*/ 21200803 w 21600"/>
              <a:gd name="T1" fmla="*/ 0 h 21600"/>
              <a:gd name="T2" fmla="*/ 42401606 w 21600"/>
              <a:gd name="T3" fmla="*/ 2220355 h 21600"/>
              <a:gd name="T4" fmla="*/ 21200803 w 21600"/>
              <a:gd name="T5" fmla="*/ 4440696 h 21600"/>
              <a:gd name="T6" fmla="*/ 0 w 21600"/>
              <a:gd name="T7" fmla="*/ 2220355 h 21600"/>
              <a:gd name="T8" fmla="*/ 35534886 w 21600"/>
              <a:gd name="T9" fmla="*/ 0 h 21600"/>
              <a:gd name="T10" fmla="*/ 35534886 w 21600"/>
              <a:gd name="T11" fmla="*/ 444069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85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102" y="5400"/>
                </a:lnTo>
                <a:lnTo>
                  <a:pt x="18102" y="0"/>
                </a:lnTo>
                <a:lnTo>
                  <a:pt x="21600" y="10800"/>
                </a:lnTo>
                <a:lnTo>
                  <a:pt x="18102" y="21600"/>
                </a:lnTo>
                <a:lnTo>
                  <a:pt x="18102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pl-PL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230438" y="104775"/>
            <a:ext cx="7731125" cy="1122363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 err="1">
                <a:cs typeface="Arial" pitchFamily="34"/>
              </a:rPr>
              <a:t>Kontakt</a:t>
            </a:r>
            <a:r>
              <a:rPr sz="2500" dirty="0">
                <a:cs typeface="Arial" pitchFamily="34"/>
              </a:rPr>
              <a:t> / Contact details</a:t>
            </a:r>
          </a:p>
        </p:txBody>
      </p:sp>
      <p:sp>
        <p:nvSpPr>
          <p:cNvPr id="16386" name="Symbol zastępczy zawartości 2"/>
          <p:cNvSpPr txBox="1">
            <a:spLocks noGrp="1"/>
          </p:cNvSpPr>
          <p:nvPr>
            <p:ph idx="1"/>
          </p:nvPr>
        </p:nvSpPr>
        <p:spPr>
          <a:xfrm>
            <a:off x="1487488" y="1227138"/>
            <a:ext cx="5400675" cy="5133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Adres /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address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 err="1">
                <a:latin typeface="Arial" charset="0"/>
                <a:cs typeface="Arial" charset="0"/>
              </a:rPr>
              <a:t>ul</a:t>
            </a:r>
            <a:r>
              <a:rPr dirty="0">
                <a:latin typeface="Arial" charset="0"/>
                <a:cs typeface="Arial" charset="0"/>
              </a:rPr>
              <a:t>. Kuźnicza 21-22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</a:rPr>
              <a:t>50-138 </a:t>
            </a:r>
            <a:r>
              <a:rPr dirty="0" err="1">
                <a:latin typeface="Arial" charset="0"/>
                <a:cs typeface="Arial" charset="0"/>
              </a:rPr>
              <a:t>Wrocław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Arial" charset="0"/>
                <a:cs typeface="Arial" charset="0"/>
              </a:rPr>
              <a:t>Pierwsze piętro / 1st </a:t>
            </a:r>
            <a:r>
              <a:rPr lang="pl-PL" dirty="0" err="1">
                <a:latin typeface="Arial" charset="0"/>
                <a:cs typeface="Arial" charset="0"/>
              </a:rPr>
              <a:t>floor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Arial" charset="0"/>
                <a:cs typeface="Arial" charset="0"/>
              </a:rPr>
              <a:t>T</a:t>
            </a:r>
            <a:r>
              <a:rPr dirty="0" err="1">
                <a:latin typeface="Arial" charset="0"/>
                <a:cs typeface="Arial" charset="0"/>
              </a:rPr>
              <a:t>elefon</a:t>
            </a:r>
            <a:r>
              <a:rPr dirty="0">
                <a:latin typeface="Arial" charset="0"/>
                <a:cs typeface="Arial" charset="0"/>
              </a:rPr>
              <a:t> / telephone  </a:t>
            </a:r>
            <a:r>
              <a:rPr dirty="0">
                <a:solidFill>
                  <a:srgbClr val="002060"/>
                </a:solidFill>
                <a:latin typeface="Arial" charset="0"/>
                <a:cs typeface="Arial" charset="0"/>
              </a:rPr>
              <a:t>(71) 37 52 443</a:t>
            </a:r>
          </a:p>
          <a:p>
            <a:pPr marL="0" indent="0" eaLnBrk="1" hangingPunct="1">
              <a:lnSpc>
                <a:spcPct val="90000"/>
              </a:lnSpc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</a:rPr>
              <a:t>e-mail: </a:t>
            </a:r>
            <a:r>
              <a:rPr dirty="0">
                <a:latin typeface="Arial" charset="0"/>
                <a:cs typeface="Arial" charset="0"/>
                <a:hlinkClick r:id="rId2"/>
              </a:rPr>
              <a:t>biblang@uni.wroc.pl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00"/>
              </a:spcBef>
              <a:buFont typeface="Arial" charset="0"/>
              <a:buNone/>
            </a:pPr>
            <a:r>
              <a:rPr sz="1900" b="1" dirty="0" err="1">
                <a:latin typeface="Arial" charset="0"/>
                <a:cs typeface="Arial" charset="0"/>
              </a:rPr>
              <a:t>Kierownik</a:t>
            </a:r>
            <a:r>
              <a:rPr sz="1900" b="1" dirty="0">
                <a:latin typeface="Arial" charset="0"/>
                <a:cs typeface="Arial" charset="0"/>
              </a:rPr>
              <a:t> / Head Librarian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</a:rPr>
              <a:t>mgr </a:t>
            </a:r>
            <a:r>
              <a:rPr dirty="0" err="1">
                <a:latin typeface="Arial" charset="0"/>
                <a:cs typeface="Arial" charset="0"/>
              </a:rPr>
              <a:t>Ewa</a:t>
            </a:r>
            <a:r>
              <a:rPr dirty="0">
                <a:latin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cs typeface="Arial" charset="0"/>
              </a:rPr>
              <a:t>Jangas</a:t>
            </a:r>
            <a:r>
              <a:rPr dirty="0">
                <a:latin typeface="Arial" charset="0"/>
                <a:cs typeface="Arial" charset="0"/>
              </a:rPr>
              <a:t> – </a:t>
            </a:r>
            <a:r>
              <a:rPr dirty="0" err="1">
                <a:latin typeface="Arial" charset="0"/>
                <a:cs typeface="Arial" charset="0"/>
              </a:rPr>
              <a:t>kustosz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  <a:hlinkClick r:id="rId3"/>
              </a:rPr>
              <a:t>ewa.jangas@uwr.edu .pl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00"/>
              </a:spcBef>
              <a:buFont typeface="Arial" charset="0"/>
              <a:buNone/>
            </a:pPr>
            <a:endParaRPr sz="1900" b="1" dirty="0">
              <a:latin typeface="Arial" charset="0"/>
              <a:cs typeface="Arial" charset="0"/>
            </a:endParaRPr>
          </a:p>
        </p:txBody>
      </p:sp>
      <p:sp>
        <p:nvSpPr>
          <p:cNvPr id="16387" name="Symbol zastępczy zawartości 3"/>
          <p:cNvSpPr txBox="1">
            <a:spLocks noGrp="1"/>
          </p:cNvSpPr>
          <p:nvPr>
            <p:ph idx="2"/>
          </p:nvPr>
        </p:nvSpPr>
        <p:spPr>
          <a:xfrm>
            <a:off x="6888163" y="1227138"/>
            <a:ext cx="5303837" cy="5133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sz="1900" b="1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sz="1900" b="1" dirty="0" err="1">
                <a:latin typeface="Arial" charset="0"/>
                <a:cs typeface="Arial" charset="0"/>
              </a:rPr>
              <a:t>Pracownicy</a:t>
            </a:r>
            <a:r>
              <a:rPr b="1" dirty="0">
                <a:latin typeface="Arial" charset="0"/>
                <a:cs typeface="Arial" charset="0"/>
              </a:rPr>
              <a:t> / Staff</a:t>
            </a:r>
          </a:p>
          <a:p>
            <a:pPr marL="0" indent="0" eaLnBrk="1" hangingPunct="1">
              <a:lnSpc>
                <a:spcPct val="90000"/>
              </a:lnSpc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 err="1">
                <a:latin typeface="Arial" charset="0"/>
                <a:cs typeface="Arial" charset="0"/>
              </a:rPr>
              <a:t>Alina</a:t>
            </a:r>
            <a:r>
              <a:rPr dirty="0">
                <a:latin typeface="Arial" charset="0"/>
                <a:cs typeface="Arial" charset="0"/>
              </a:rPr>
              <a:t> </a:t>
            </a:r>
            <a:r>
              <a:rPr dirty="0" err="1">
                <a:latin typeface="Arial" charset="0"/>
                <a:cs typeface="Arial" charset="0"/>
              </a:rPr>
              <a:t>Jankowska</a:t>
            </a:r>
            <a:r>
              <a:rPr dirty="0">
                <a:latin typeface="Arial" charset="0"/>
                <a:cs typeface="Arial" charset="0"/>
              </a:rPr>
              <a:t> – </a:t>
            </a:r>
            <a:r>
              <a:rPr dirty="0" err="1">
                <a:latin typeface="Arial" charset="0"/>
                <a:cs typeface="Arial" charset="0"/>
              </a:rPr>
              <a:t>bibliotekarz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  <a:hlinkClick r:id="rId4"/>
              </a:rPr>
              <a:t>alina.jankowska@uwr.edu.pl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</a:rPr>
              <a:t>mgr Anna </a:t>
            </a:r>
            <a:r>
              <a:rPr dirty="0" err="1">
                <a:latin typeface="Arial" charset="0"/>
                <a:cs typeface="Arial" charset="0"/>
              </a:rPr>
              <a:t>Rękas</a:t>
            </a:r>
            <a:r>
              <a:rPr dirty="0">
                <a:latin typeface="Arial" charset="0"/>
                <a:cs typeface="Arial" charset="0"/>
              </a:rPr>
              <a:t> – </a:t>
            </a:r>
            <a:r>
              <a:rPr dirty="0" err="1">
                <a:latin typeface="Arial" charset="0"/>
                <a:cs typeface="Arial" charset="0"/>
              </a:rPr>
              <a:t>kustosz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dirty="0">
                <a:latin typeface="Arial" charset="0"/>
                <a:cs typeface="Arial" charset="0"/>
                <a:hlinkClick r:id="rId5"/>
              </a:rPr>
              <a:t>anna.rekas@uwr.edu.pl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00"/>
              </a:spcBef>
              <a:buFont typeface="Arial" charset="0"/>
              <a:buNone/>
            </a:pPr>
            <a:r>
              <a:rPr lang="pl-PL" dirty="0">
                <a:latin typeface="Arial" charset="0"/>
                <a:cs typeface="Arial" charset="0"/>
              </a:rPr>
              <a:t>d</a:t>
            </a:r>
            <a:r>
              <a:rPr dirty="0">
                <a:latin typeface="Arial" charset="0"/>
                <a:cs typeface="Arial" charset="0"/>
              </a:rPr>
              <a:t>r Maciej Paprocki – specjalista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Arial" charset="0"/>
                <a:cs typeface="Arial" charset="0"/>
                <a:hlinkClick r:id="rId6"/>
              </a:rPr>
              <a:t>m</a:t>
            </a:r>
            <a:r>
              <a:rPr dirty="0">
                <a:latin typeface="Arial" charset="0"/>
                <a:cs typeface="Arial" charset="0"/>
                <a:hlinkClick r:id="rId6"/>
              </a:rPr>
              <a:t>aciej.paprocki@uwr.edu.pl</a:t>
            </a:r>
            <a:endParaRPr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20201006_115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063" y="1498600"/>
            <a:ext cx="5121275" cy="3841750"/>
          </a:xfrm>
          <a:prstGeom prst="rect">
            <a:avLst/>
          </a:prstGeom>
          <a:noFill/>
        </p:spPr>
      </p:pic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95263"/>
            <a:ext cx="7731125" cy="436562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500" cap="none" dirty="0">
                <a:latin typeface="Gill Sans MT" pitchFamily="34" charset="-18"/>
              </a:rPr>
              <a:t>KROK 7/7</a:t>
            </a:r>
          </a:p>
        </p:txBody>
      </p:sp>
      <p:sp>
        <p:nvSpPr>
          <p:cNvPr id="62467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66700" y="736600"/>
            <a:ext cx="11745913" cy="1046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dirty="0">
                <a:latin typeface="Arial" charset="0"/>
              </a:rPr>
              <a:t>Otrzymasz </a:t>
            </a:r>
            <a:r>
              <a:rPr lang="pl-PL" b="1" dirty="0">
                <a:latin typeface="Arial" charset="0"/>
              </a:rPr>
              <a:t>rewers elektroniczny </a:t>
            </a:r>
            <a:r>
              <a:rPr lang="pl-PL" dirty="0">
                <a:latin typeface="Arial" charset="0"/>
              </a:rPr>
              <a:t>od bibliotekarza IFA  - podpisz go i otrzymasz zamówioną książkę.</a:t>
            </a:r>
            <a:endParaRPr lang="pl-PL" sz="1700" i="1" dirty="0">
              <a:latin typeface="Arial" charset="0"/>
            </a:endParaRPr>
          </a:p>
          <a:p>
            <a:pPr marL="0" indent="0" eaLnBrk="1" hangingPunct="1"/>
            <a:endParaRPr lang="pl-PL" sz="1700" i="1" dirty="0">
              <a:latin typeface="Gill Sans MT" pitchFamily="34" charset="-18"/>
            </a:endParaRPr>
          </a:p>
        </p:txBody>
      </p:sp>
      <p:sp>
        <p:nvSpPr>
          <p:cNvPr id="62472" name="Text Box 5"/>
          <p:cNvSpPr txBox="1">
            <a:spLocks noChangeArrowheads="1"/>
          </p:cNvSpPr>
          <p:nvPr/>
        </p:nvSpPr>
        <p:spPr bwMode="auto">
          <a:xfrm>
            <a:off x="4292600" y="5695950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Wydruk rewersu elektronicznego</a:t>
            </a:r>
          </a:p>
        </p:txBody>
      </p:sp>
      <p:sp>
        <p:nvSpPr>
          <p:cNvPr id="62473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 idx="4294967295"/>
          </p:nvPr>
        </p:nvSpPr>
        <p:spPr>
          <a:xfrm>
            <a:off x="1600200" y="2386013"/>
            <a:ext cx="8991600" cy="1646237"/>
          </a:xfrm>
          <a:ln w="38103"/>
        </p:spPr>
        <p:txBody>
          <a:bodyPr lIns="274320" rIns="274320" numCol="1">
            <a:prstTxWarp prst="textNoShape">
              <a:avLst/>
            </a:prstTxWarp>
          </a:bodyPr>
          <a:lstStyle/>
          <a:p>
            <a:pPr eaLnBrk="1" hangingPunct="1"/>
            <a:r>
              <a:rPr sz="3800" cap="none">
                <a:latin typeface="Gill Sans MT" pitchFamily="34" charset="-18"/>
              </a:rPr>
              <a:t>WYPOŻYCZANIE TRADYCYJNE (ANALOGOWE)</a:t>
            </a:r>
          </a:p>
        </p:txBody>
      </p:sp>
      <p:sp>
        <p:nvSpPr>
          <p:cNvPr id="63491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2695575" y="4352925"/>
            <a:ext cx="6800850" cy="1239838"/>
          </a:xfrm>
        </p:spPr>
        <p:txBody>
          <a:bodyPr anchorCtr="1"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2000">
                <a:solidFill>
                  <a:srgbClr val="404040"/>
                </a:solidFill>
                <a:latin typeface="Gill Sans MT" pitchFamily="34" charset="-18"/>
              </a:rPr>
              <a:t>Księgozbiór Biblioteki Instytutu Filologii Angielskiej</a:t>
            </a:r>
          </a:p>
        </p:txBody>
      </p:sp>
      <p:sp>
        <p:nvSpPr>
          <p:cNvPr id="63492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2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3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20675" y="222250"/>
            <a:ext cx="4487863" cy="1044575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defRPr/>
            </a:pPr>
            <a:br>
              <a:rPr sz="2800" cap="none">
                <a:latin typeface="Gill Sans MT" pitchFamily="34" charset="-18"/>
              </a:rPr>
            </a:br>
            <a:r>
              <a:rPr sz="2800" cap="none">
                <a:latin typeface="Gill Sans MT" pitchFamily="34" charset="-18"/>
              </a:rPr>
              <a:t>       WYPOŻYCZENIA TRADYCYJNE (zamawianie na miejscu w Bibliotece)</a:t>
            </a:r>
          </a:p>
        </p:txBody>
      </p:sp>
      <p:sp>
        <p:nvSpPr>
          <p:cNvPr id="23554" name="Symbol zastępczy zawartości 2"/>
          <p:cNvSpPr txBox="1">
            <a:spLocks noGrp="1"/>
          </p:cNvSpPr>
          <p:nvPr>
            <p:ph type="body" idx="2"/>
          </p:nvPr>
        </p:nvSpPr>
        <p:spPr>
          <a:xfrm>
            <a:off x="6096000" y="1341438"/>
            <a:ext cx="5543550" cy="5241925"/>
          </a:xfrm>
        </p:spPr>
        <p:txBody>
          <a:bodyPr anchorCtr="0"/>
          <a:lstStyle/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JAK WYPOŻYCZYĆ TRADYCYJNIE?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Wyszukaj książkę w katalogu online (</a:t>
            </a:r>
            <a:r>
              <a:rPr sz="1400">
                <a:latin typeface="Gill Sans MT" pitchFamily="34" charset="-18"/>
                <a:cs typeface="Arial" charset="0"/>
                <a:hlinkClick r:id="rId2"/>
              </a:rPr>
              <a:t>strona BUWr</a:t>
            </a:r>
            <a:r>
              <a:rPr sz="1400">
                <a:latin typeface="Gill Sans MT" pitchFamily="34" charset="-18"/>
                <a:cs typeface="Arial" charset="0"/>
              </a:rPr>
              <a:t>) albo w katalogu kartkowym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Pobierz rewers z lady w Bibliotece IFA i wypełnij go: </a:t>
            </a:r>
            <a:r>
              <a:rPr sz="1400" b="1">
                <a:latin typeface="Gill Sans MT" pitchFamily="34" charset="-18"/>
                <a:cs typeface="Arial" charset="0"/>
              </a:rPr>
              <a:t>sygnatura</a:t>
            </a:r>
            <a:r>
              <a:rPr sz="1400">
                <a:latin typeface="Gill Sans MT" pitchFamily="34" charset="-18"/>
                <a:cs typeface="Arial" charset="0"/>
              </a:rPr>
              <a:t> (numer książki, np.. BT 103/I), </a:t>
            </a:r>
            <a:r>
              <a:rPr sz="1400" b="1">
                <a:latin typeface="Gill Sans MT" pitchFamily="34" charset="-18"/>
                <a:cs typeface="Arial" charset="0"/>
              </a:rPr>
              <a:t>autor</a:t>
            </a:r>
            <a:r>
              <a:rPr sz="1400">
                <a:latin typeface="Gill Sans MT" pitchFamily="34" charset="-18"/>
                <a:cs typeface="Arial" charset="0"/>
              </a:rPr>
              <a:t>, </a:t>
            </a:r>
            <a:r>
              <a:rPr sz="1400" b="1">
                <a:latin typeface="Gill Sans MT" pitchFamily="34" charset="-18"/>
                <a:cs typeface="Arial" charset="0"/>
              </a:rPr>
              <a:t>tytuł książki</a:t>
            </a:r>
            <a:r>
              <a:rPr sz="1400">
                <a:latin typeface="Gill Sans MT" pitchFamily="34" charset="-18"/>
                <a:cs typeface="Arial" charset="0"/>
              </a:rPr>
              <a:t>, </a:t>
            </a:r>
            <a:r>
              <a:rPr sz="1400" b="1">
                <a:latin typeface="Gill Sans MT" pitchFamily="34" charset="-18"/>
                <a:cs typeface="Arial" charset="0"/>
              </a:rPr>
              <a:t>Twój podpis</a:t>
            </a:r>
            <a:r>
              <a:rPr sz="1400">
                <a:latin typeface="Gill Sans MT" pitchFamily="34" charset="-18"/>
                <a:cs typeface="Arial" charset="0"/>
              </a:rPr>
              <a:t>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Oddaj rewers bibliotekarzowi.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Gdy podpisujesz rewers, bierzesz </a:t>
            </a:r>
            <a:r>
              <a:rPr sz="1400" b="1">
                <a:latin typeface="Gill Sans MT" pitchFamily="34" charset="-18"/>
                <a:cs typeface="Arial" charset="0"/>
              </a:rPr>
              <a:t>odpowiedzialność</a:t>
            </a:r>
            <a:r>
              <a:rPr sz="1400">
                <a:latin typeface="Gill Sans MT" pitchFamily="34" charset="-18"/>
                <a:cs typeface="Arial" charset="0"/>
              </a:rPr>
              <a:t> za wypożyczone dzieło</a:t>
            </a:r>
            <a:r>
              <a:rPr sz="1400" b="1">
                <a:latin typeface="Gill Sans MT" pitchFamily="34" charset="-18"/>
                <a:cs typeface="Arial" charset="0"/>
              </a:rPr>
              <a:t> </a:t>
            </a:r>
            <a:r>
              <a:rPr sz="1400">
                <a:latin typeface="Gill Sans MT" pitchFamily="34" charset="-18"/>
                <a:cs typeface="Arial" charset="0"/>
              </a:rPr>
              <a:t>oraz</a:t>
            </a:r>
            <a:r>
              <a:rPr sz="1400" b="1">
                <a:latin typeface="Gill Sans MT" pitchFamily="34" charset="-18"/>
                <a:cs typeface="Arial" charset="0"/>
              </a:rPr>
              <a:t> </a:t>
            </a:r>
            <a:r>
              <a:rPr sz="1400">
                <a:latin typeface="Gill Sans MT" pitchFamily="34" charset="-18"/>
                <a:cs typeface="Arial" charset="0"/>
              </a:rPr>
              <a:t>jego</a:t>
            </a:r>
            <a:r>
              <a:rPr sz="1400" b="1">
                <a:latin typeface="Gill Sans MT" pitchFamily="34" charset="-18"/>
                <a:cs typeface="Arial" charset="0"/>
              </a:rPr>
              <a:t> zwrot </a:t>
            </a:r>
            <a:r>
              <a:rPr sz="1400">
                <a:latin typeface="Gill Sans MT" pitchFamily="34" charset="-18"/>
                <a:cs typeface="Arial" charset="0"/>
              </a:rPr>
              <a:t>w </a:t>
            </a:r>
            <a:r>
              <a:rPr sz="1400" b="1">
                <a:latin typeface="Gill Sans MT" pitchFamily="34" charset="-18"/>
                <a:cs typeface="Arial" charset="0"/>
              </a:rPr>
              <a:t>ustalonym terminie</a:t>
            </a:r>
            <a:r>
              <a:rPr sz="1400">
                <a:latin typeface="Gill Sans MT" pitchFamily="34" charset="-18"/>
                <a:cs typeface="Arial" charset="0"/>
              </a:rPr>
              <a:t>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Rewers stanowi dla nas dowód zawarcia umowy użyczenia, uregulowanej w przepisach Kodeksu Cywilnego.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Gill Sans MT" pitchFamily="34" charset="-18"/>
                <a:cs typeface="Arial" charset="0"/>
              </a:rPr>
              <a:t>Rewers zwrócimy Ci (i zwolnimy Cię z zaciągniętego zobowiązania), gdy oddasz wypożyczone materiały biblioteczne.</a:t>
            </a: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400">
              <a:latin typeface="Arial" charset="0"/>
              <a:cs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>
              <a:latin typeface="Gill Sans MT" pitchFamily="34" charset="-18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>
              <a:latin typeface="Gill Sans MT" pitchFamily="34" charset="-18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>
              <a:latin typeface="Gill Sans MT" pitchFamily="34" charset="-18"/>
            </a:endParaRPr>
          </a:p>
        </p:txBody>
      </p:sp>
      <p:pic>
        <p:nvPicPr>
          <p:cNvPr id="23555" name="Picture 5" descr="20201005_130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93888"/>
            <a:ext cx="505618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176463" y="5791200"/>
            <a:ext cx="197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Rewers tradycyjny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 hangingPunct="1"/>
            <a:br>
              <a:rPr cap="none">
                <a:latin typeface="Gill Sans MT" pitchFamily="34" charset="-18"/>
              </a:rPr>
            </a:br>
            <a:r>
              <a:rPr cap="none">
                <a:latin typeface="Gill Sans MT" pitchFamily="34" charset="-18"/>
              </a:rPr>
              <a:t> ZASADY WYPOŻYCZANIA </a:t>
            </a:r>
            <a:br>
              <a:rPr cap="none">
                <a:latin typeface="Gill Sans MT" pitchFamily="34" charset="-18"/>
              </a:rPr>
            </a:br>
            <a:r>
              <a:rPr sz="2000" cap="none">
                <a:latin typeface="Gill Sans MT" pitchFamily="34" charset="-18"/>
              </a:rPr>
              <a:t>(WYPOŻYCZANIE DO CZYTELNI)</a:t>
            </a:r>
            <a:br>
              <a:rPr cap="none">
                <a:latin typeface="Gill Sans MT" pitchFamily="34" charset="-18"/>
              </a:rPr>
            </a:br>
            <a:endParaRPr cap="none">
              <a:latin typeface="Gill Sans MT" pitchFamily="34" charset="-18"/>
            </a:endParaRPr>
          </a:p>
        </p:txBody>
      </p:sp>
      <p:sp>
        <p:nvSpPr>
          <p:cNvPr id="27650" name="Symbol zastępczy zawartości 2"/>
          <p:cNvSpPr txBox="1">
            <a:spLocks noGrp="1"/>
          </p:cNvSpPr>
          <p:nvPr>
            <p:ph idx="1"/>
          </p:nvPr>
        </p:nvSpPr>
        <p:spPr>
          <a:xfrm>
            <a:off x="584200" y="1724025"/>
            <a:ext cx="10923588" cy="815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>
              <a:latin typeface="Gill Sans MT" pitchFamily="34" charset="-18"/>
            </a:endParaRPr>
          </a:p>
          <a:p>
            <a:pPr eaLnBrk="1" hangingPunct="1">
              <a:lnSpc>
                <a:spcPct val="150000"/>
              </a:lnSpc>
            </a:pPr>
            <a:r>
              <a:rPr>
                <a:latin typeface="Arial" charset="0"/>
              </a:rPr>
              <a:t>Aby zamówić książkę, znajdujemy jej sygnaturę (np. </a:t>
            </a:r>
            <a:r>
              <a:rPr>
                <a:solidFill>
                  <a:srgbClr val="000000"/>
                </a:solidFill>
                <a:latin typeface="Arial" charset="0"/>
                <a:cs typeface="Arial" charset="0"/>
              </a:rPr>
              <a:t>BT 103/I) w </a:t>
            </a:r>
            <a:r>
              <a:rPr>
                <a:solidFill>
                  <a:srgbClr val="000000"/>
                </a:solidFill>
                <a:latin typeface="Arial" charset="0"/>
                <a:cs typeface="Arial" charset="0"/>
                <a:hlinkClick r:id="rId2" action="ppaction://hlinksldjump"/>
              </a:rPr>
              <a:t>katalogu elektronicznym </a:t>
            </a:r>
            <a:r>
              <a:rPr>
                <a:solidFill>
                  <a:srgbClr val="000000"/>
                </a:solidFill>
                <a:latin typeface="Arial" charset="0"/>
                <a:cs typeface="Arial" charset="0"/>
              </a:rPr>
              <a:t>(upewnij się, że jest dostępna w Bibliotece IFA) lub </a:t>
            </a:r>
            <a:r>
              <a:rPr>
                <a:solidFill>
                  <a:srgbClr val="000000"/>
                </a:solidFill>
                <a:latin typeface="Arial" charset="0"/>
                <a:cs typeface="Arial" charset="0"/>
                <a:hlinkClick r:id="rId3" action="ppaction://hlinksldjump"/>
              </a:rPr>
              <a:t>kartkowym</a:t>
            </a:r>
            <a:r>
              <a:rPr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>
                <a:solidFill>
                  <a:srgbClr val="000000"/>
                </a:solidFill>
                <a:latin typeface="Arial" charset="0"/>
                <a:cs typeface="Arial" charset="0"/>
              </a:rPr>
              <a:t>Bibliotekarze znają sygnatury częściej wypożyczanych książek i mogą Ci je podpowiedzieć. </a:t>
            </a:r>
            <a:endParaRPr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>
                <a:latin typeface="Arial" charset="0"/>
              </a:rPr>
              <a:t>Każdą otrzymaną książkę, ksero, czasopismo, teczkę wpisujemy do książki wypożyczeń (wpisujemy do księgi: sygnaturę książki lub czasopisma, tytuł w skrócie bądź autora oraz nazwisko i imię wypożyczającego).     </a:t>
            </a:r>
          </a:p>
          <a:p>
            <a:pPr eaLnBrk="1" hangingPunct="1">
              <a:lnSpc>
                <a:spcPct val="150000"/>
              </a:lnSpc>
            </a:pPr>
            <a:r>
              <a:rPr>
                <a:latin typeface="Arial" charset="0"/>
              </a:rPr>
              <a:t>Jeśli jest to jedyny egzemplarz książki lub ksero z teczki wykładowcy to kserujemy i oddajemy natychmiast, aby kolejny student miał szansę z niej skorzystać.</a:t>
            </a:r>
          </a:p>
          <a:p>
            <a:pPr eaLnBrk="1" hangingPunct="1">
              <a:lnSpc>
                <a:spcPct val="150000"/>
              </a:lnSpc>
            </a:pPr>
            <a:r>
              <a:rPr b="1">
                <a:latin typeface="Arial" charset="0"/>
              </a:rPr>
              <a:t>Wszystko wpisane do księgi oddajemy w tym samym dniu.</a:t>
            </a:r>
            <a:endParaRPr>
              <a:latin typeface="Arial" charset="0"/>
            </a:endParaRPr>
          </a:p>
          <a:p>
            <a:pPr eaLnBrk="1" hangingPunct="1"/>
            <a:endParaRPr>
              <a:latin typeface="Arial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019425" y="3473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/>
            <a:endParaRPr lang="pl-PL">
              <a:solidFill>
                <a:srgbClr val="000000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200150" y="6581775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/>
            <a:r>
              <a:rPr lang="pl-PL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92688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5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0593388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230438" y="333375"/>
            <a:ext cx="7731125" cy="136683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sz="2400"/>
            </a:br>
            <a:br>
              <a:rPr sz="2400"/>
            </a:br>
            <a:r>
              <a:rPr sz="2400"/>
              <a:t>Zasady wypożyczania </a:t>
            </a:r>
            <a:br>
              <a:rPr sz="2400"/>
            </a:br>
            <a:r>
              <a:rPr sz="2400"/>
              <a:t>(</a:t>
            </a:r>
            <a:r>
              <a:rPr sz="2000"/>
              <a:t>Książki wypożyczane do domu)</a:t>
            </a:r>
            <a:br>
              <a:rPr sz="2500"/>
            </a:br>
            <a:r>
              <a:rPr sz="2500" b="1"/>
              <a:t> </a:t>
            </a:r>
            <a:br>
              <a:rPr sz="2500"/>
            </a:br>
            <a:endParaRPr sz="2500"/>
          </a:p>
        </p:txBody>
      </p:sp>
      <p:sp>
        <p:nvSpPr>
          <p:cNvPr id="28674" name="Symbol zastępczy zawartości 2"/>
          <p:cNvSpPr txBox="1">
            <a:spLocks noGrp="1"/>
          </p:cNvSpPr>
          <p:nvPr>
            <p:ph idx="1"/>
          </p:nvPr>
        </p:nvSpPr>
        <p:spPr>
          <a:xfrm>
            <a:off x="2135188" y="2060575"/>
            <a:ext cx="7921625" cy="47355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sz="2000" dirty="0">
              <a:latin typeface="Gill Sans MT" pitchFamily="34" charset="-18"/>
            </a:endParaRPr>
          </a:p>
          <a:p>
            <a:pPr eaLnBrk="1" hangingPunct="1">
              <a:lnSpc>
                <a:spcPct val="150000"/>
              </a:lnSpc>
            </a:pPr>
            <a:r>
              <a:rPr sz="2000" dirty="0" err="1">
                <a:latin typeface="Gill Sans MT" pitchFamily="34" charset="-18"/>
              </a:rPr>
              <a:t>Aby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zamówić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książkę</a:t>
            </a:r>
            <a:r>
              <a:rPr sz="2000" dirty="0">
                <a:latin typeface="Gill Sans MT" pitchFamily="34" charset="-18"/>
              </a:rPr>
              <a:t>, </a:t>
            </a:r>
            <a:r>
              <a:rPr sz="2000" dirty="0" err="1">
                <a:latin typeface="Gill Sans MT" pitchFamily="34" charset="-18"/>
              </a:rPr>
              <a:t>wypełniamy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czytelnie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  <a:hlinkClick r:id="rId2" action="ppaction://hlinksldjump"/>
              </a:rPr>
              <a:t>rewers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tradycyjny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lub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zamawiamy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>
                <a:latin typeface="Gill Sans MT" pitchFamily="34" charset="-18"/>
                <a:hlinkClick r:id="rId3" action="ppaction://hlinksldjump"/>
              </a:rPr>
              <a:t>online</a:t>
            </a:r>
            <a:r>
              <a:rPr sz="2000" dirty="0">
                <a:latin typeface="Gill Sans MT" pitchFamily="34" charset="-18"/>
              </a:rPr>
              <a:t>, </a:t>
            </a:r>
            <a:r>
              <a:rPr sz="2000" dirty="0" err="1">
                <a:latin typeface="Gill Sans MT" pitchFamily="34" charset="-18"/>
              </a:rPr>
              <a:t>drukujemy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  <a:hlinkClick r:id="rId4" action="ppaction://hlinksldjump"/>
              </a:rPr>
              <a:t>rewers</a:t>
            </a:r>
            <a:r>
              <a:rPr sz="2000" dirty="0">
                <a:latin typeface="Gill Sans MT" pitchFamily="34" charset="-18"/>
                <a:hlinkClick r:id="rId4" action="ppaction://hlinksldjump"/>
              </a:rPr>
              <a:t> </a:t>
            </a:r>
            <a:r>
              <a:rPr sz="2000" dirty="0" err="1">
                <a:latin typeface="Gill Sans MT" pitchFamily="34" charset="-18"/>
                <a:hlinkClick r:id="rId4" action="ppaction://hlinksldjump"/>
              </a:rPr>
              <a:t>elektroniczny</a:t>
            </a:r>
            <a:r>
              <a:rPr sz="2000" dirty="0">
                <a:latin typeface="Gill Sans MT" pitchFamily="34" charset="-18"/>
                <a:hlinkClick r:id="rId4" action="ppaction://hlinksldjump"/>
              </a:rPr>
              <a:t> </a:t>
            </a:r>
            <a:r>
              <a:rPr sz="2000" dirty="0" err="1">
                <a:latin typeface="Gill Sans MT" pitchFamily="34" charset="-18"/>
              </a:rPr>
              <a:t>i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po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otrzymaniu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książki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ustalamy</a:t>
            </a:r>
            <a:r>
              <a:rPr sz="2000" dirty="0">
                <a:latin typeface="Gill Sans MT" pitchFamily="34" charset="-18"/>
              </a:rPr>
              <a:t> z </a:t>
            </a:r>
            <a:r>
              <a:rPr sz="2000" dirty="0" err="1">
                <a:latin typeface="Gill Sans MT" pitchFamily="34" charset="-18"/>
              </a:rPr>
              <a:t>bibliotekarzem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termin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zwrotu</a:t>
            </a:r>
            <a:r>
              <a:rPr sz="2000" dirty="0">
                <a:latin typeface="Gill Sans MT" pitchFamily="34" charset="-18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sz="2000" dirty="0" err="1">
                <a:latin typeface="Gill Sans MT" pitchFamily="34" charset="-18"/>
              </a:rPr>
              <a:t>Podpis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na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rewersie</a:t>
            </a:r>
            <a:r>
              <a:rPr sz="2000" dirty="0">
                <a:latin typeface="Gill Sans MT" pitchFamily="34" charset="-18"/>
              </a:rPr>
              <a:t> jest </a:t>
            </a:r>
            <a:r>
              <a:rPr sz="2000" dirty="0" err="1">
                <a:latin typeface="Gill Sans MT" pitchFamily="34" charset="-18"/>
              </a:rPr>
              <a:t>równoznaczny</a:t>
            </a:r>
            <a:r>
              <a:rPr sz="2000" dirty="0">
                <a:latin typeface="Gill Sans MT" pitchFamily="34" charset="-18"/>
              </a:rPr>
              <a:t> z </a:t>
            </a:r>
            <a:r>
              <a:rPr sz="2000" dirty="0" err="1">
                <a:latin typeface="Gill Sans MT" pitchFamily="34" charset="-18"/>
              </a:rPr>
              <a:t>przyjęciem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przez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czytelnika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odpowiedzialności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za</a:t>
            </a:r>
            <a:r>
              <a:rPr sz="2000" dirty="0">
                <a:latin typeface="Gill Sans MT" pitchFamily="34" charset="-18"/>
              </a:rPr>
              <a:t>  </a:t>
            </a:r>
            <a:r>
              <a:rPr sz="2000" dirty="0" err="1">
                <a:latin typeface="Gill Sans MT" pitchFamily="34" charset="-18"/>
              </a:rPr>
              <a:t>wypożyczone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dzieło</a:t>
            </a:r>
            <a:r>
              <a:rPr sz="2000" dirty="0">
                <a:latin typeface="Gill Sans MT" pitchFamily="34" charset="-18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sz="2000" dirty="0" err="1">
                <a:latin typeface="Gill Sans MT" pitchFamily="34" charset="-18"/>
              </a:rPr>
              <a:t>Zamówienia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na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książki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realizujemy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na</a:t>
            </a:r>
            <a:r>
              <a:rPr sz="2000" dirty="0">
                <a:latin typeface="Gill Sans MT" pitchFamily="34" charset="-18"/>
              </a:rPr>
              <a:t> </a:t>
            </a:r>
            <a:r>
              <a:rPr sz="2000" dirty="0" err="1">
                <a:latin typeface="Gill Sans MT" pitchFamily="34" charset="-18"/>
              </a:rPr>
              <a:t>bieżąco</a:t>
            </a:r>
            <a:r>
              <a:rPr sz="2000" dirty="0">
                <a:latin typeface="Gill Sans MT" pitchFamily="34" charset="-18"/>
              </a:rPr>
              <a:t>.</a:t>
            </a:r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5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6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54075" y="288925"/>
            <a:ext cx="4487863" cy="1044575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sz="2800" cap="none">
                <a:latin typeface="Gill Sans MT" pitchFamily="34" charset="-18"/>
              </a:rPr>
              <a:t>WYPOŻYCZANIE</a:t>
            </a:r>
            <a:br>
              <a:rPr sz="2800" cap="none">
                <a:latin typeface="Gill Sans MT" pitchFamily="34" charset="-18"/>
              </a:rPr>
            </a:br>
            <a:r>
              <a:rPr sz="2800" cap="none">
                <a:latin typeface="Gill Sans MT" pitchFamily="34" charset="-18"/>
              </a:rPr>
              <a:t>(INFORMACJE OGÓLNE)</a:t>
            </a:r>
            <a:br>
              <a:rPr sz="2800" cap="none">
                <a:latin typeface="Gill Sans MT" pitchFamily="34" charset="-18"/>
              </a:rPr>
            </a:br>
            <a:r>
              <a:rPr sz="2800" cap="none">
                <a:latin typeface="Gill Sans MT" pitchFamily="34" charset="-18"/>
              </a:rPr>
              <a:t>(1/3)</a:t>
            </a:r>
          </a:p>
        </p:txBody>
      </p:sp>
      <p:sp>
        <p:nvSpPr>
          <p:cNvPr id="22530" name="Symbol zastępczy zawartości 2"/>
          <p:cNvSpPr txBox="1">
            <a:spLocks noGrp="1"/>
          </p:cNvSpPr>
          <p:nvPr>
            <p:ph type="body" idx="2"/>
          </p:nvPr>
        </p:nvSpPr>
        <p:spPr>
          <a:xfrm>
            <a:off x="6162675" y="790575"/>
            <a:ext cx="5543550" cy="5602288"/>
          </a:xfrm>
        </p:spPr>
        <p:txBody>
          <a:bodyPr anchorCtr="0"/>
          <a:lstStyle/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>
                <a:latin typeface="Arial" charset="0"/>
                <a:cs typeface="Arial" charset="0"/>
              </a:rPr>
              <a:t>CO BĘDZIE POTRZEBNE DO WYPOŻYCZENIA? </a:t>
            </a:r>
          </a:p>
          <a:p>
            <a:pPr marL="742950" lvl="1" indent="-285750" eaLnBrk="1" hangingPunct="1">
              <a:lnSpc>
                <a:spcPct val="150000"/>
              </a:lnSpc>
            </a:pPr>
            <a:r>
              <a:rPr lang="pl-PL" sz="1300">
                <a:solidFill>
                  <a:srgbClr val="000000"/>
                </a:solidFill>
                <a:latin typeface="Arial" charset="0"/>
                <a:cs typeface="Arial" charset="0"/>
              </a:rPr>
              <a:t>Ważna legitymacja (dla studentów) lub karta biblioteczna (pracownik UWr) 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>
                <a:latin typeface="Arial" charset="0"/>
                <a:cs typeface="Arial" charset="0"/>
              </a:rPr>
              <a:t>JAK DŁUGO TRWA WAŻNOŚĆ TWOJEGO KONTA?</a:t>
            </a:r>
          </a:p>
          <a:p>
            <a:pPr marL="742950" lvl="1" indent="-285750" eaLnBrk="1" hangingPunct="1">
              <a:lnSpc>
                <a:spcPct val="150000"/>
              </a:lnSpc>
            </a:pPr>
            <a:r>
              <a:rPr lang="pl-PL" sz="1300">
                <a:solidFill>
                  <a:srgbClr val="000000"/>
                </a:solidFill>
                <a:latin typeface="Arial" charset="0"/>
                <a:cs typeface="Arial" charset="0"/>
              </a:rPr>
              <a:t>Ważność konta bibliotecznego  trwa przez cały rok akademicki (1 października – 30 września) – w kolejnym roku należy przedłużyć ważność!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>
                <a:latin typeface="Arial" charset="0"/>
                <a:cs typeface="Arial" charset="0"/>
              </a:rPr>
              <a:t>JAK PRZEDŁUŻYĆ WAŻNOŚĆ? </a:t>
            </a:r>
          </a:p>
          <a:p>
            <a:pPr marL="742950" lvl="1" indent="-285750" eaLnBrk="1" hangingPunct="1">
              <a:lnSpc>
                <a:spcPct val="150000"/>
              </a:lnSpc>
            </a:pPr>
            <a:r>
              <a:rPr lang="pl-PL" sz="1300">
                <a:solidFill>
                  <a:srgbClr val="000000"/>
                </a:solidFill>
                <a:latin typeface="Arial" charset="0"/>
                <a:cs typeface="Arial" charset="0"/>
              </a:rPr>
              <a:t>Należy rozliczyć wypożyczenia z ubiegłego roku akademickiego oraz okazać dokumenty wymagane przy wpisie.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>
                <a:latin typeface="Arial" charset="0"/>
                <a:cs typeface="Arial" charset="0"/>
              </a:rPr>
              <a:t>PRZY ZMIANIE DANYCH OSOBOWYCH…</a:t>
            </a:r>
          </a:p>
          <a:p>
            <a:pPr marL="742950" lvl="1" indent="-285750" eaLnBrk="1" hangingPunct="1">
              <a:lnSpc>
                <a:spcPct val="150000"/>
              </a:lnSpc>
            </a:pPr>
            <a:r>
              <a:rPr lang="pl-PL" sz="1300">
                <a:solidFill>
                  <a:srgbClr val="000000"/>
                </a:solidFill>
                <a:latin typeface="Arial" charset="0"/>
                <a:cs typeface="Arial" charset="0"/>
              </a:rPr>
              <a:t>Poinformuj niezwłocznie Bibliotekę o nowym nazwisku, adresie, numerze telefonu…</a:t>
            </a: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800">
              <a:latin typeface="Arial" charset="0"/>
              <a:cs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800">
              <a:latin typeface="Arial" charset="0"/>
              <a:cs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900">
              <a:latin typeface="Gill Sans MT" pitchFamily="34" charset="-18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900">
              <a:latin typeface="Gill Sans MT" pitchFamily="34" charset="-18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900">
              <a:latin typeface="Gill Sans MT" pitchFamily="34" charset="-18"/>
            </a:endParaRPr>
          </a:p>
        </p:txBody>
      </p:sp>
      <p:pic>
        <p:nvPicPr>
          <p:cNvPr id="22531" name="Symbol zastępczy zawartości 4" descr="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3388" y="1700213"/>
            <a:ext cx="2663825" cy="4008437"/>
          </a:xfrm>
        </p:spPr>
      </p:pic>
      <p:sp>
        <p:nvSpPr>
          <p:cNvPr id="22533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778625" y="250825"/>
            <a:ext cx="4487863" cy="1044575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br>
              <a:rPr cap="none">
                <a:latin typeface="Gill Sans MT" pitchFamily="34" charset="-18"/>
              </a:rPr>
            </a:br>
            <a:r>
              <a:rPr cap="none">
                <a:latin typeface="Gill Sans MT" pitchFamily="34" charset="-18"/>
              </a:rPr>
              <a:t>       </a:t>
            </a:r>
            <a:r>
              <a:rPr b="1" cap="none">
                <a:solidFill>
                  <a:srgbClr val="FF0000"/>
                </a:solidFill>
                <a:latin typeface="Gill Sans MT" pitchFamily="34" charset="-18"/>
              </a:rPr>
              <a:t>UWAGA!</a:t>
            </a:r>
          </a:p>
        </p:txBody>
      </p:sp>
      <p:sp>
        <p:nvSpPr>
          <p:cNvPr id="68611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6219825" y="1455738"/>
            <a:ext cx="5543550" cy="52419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l-PL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>
              <a:lnSpc>
                <a:spcPct val="150000"/>
              </a:lnSpc>
            </a:pPr>
            <a:endParaRPr lang="pl-PL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>
              <a:lnSpc>
                <a:spcPct val="150000"/>
              </a:lnSpc>
            </a:pPr>
            <a:r>
              <a:rPr lang="pl-PL">
                <a:solidFill>
                  <a:srgbClr val="000000"/>
                </a:solidFill>
                <a:latin typeface="Arial" charset="0"/>
              </a:rPr>
              <a:t>Biblioteka IFA jest w trakcie komputeryzacji.</a:t>
            </a:r>
          </a:p>
          <a:p>
            <a:pPr eaLnBrk="1" hangingPunct="1">
              <a:lnSpc>
                <a:spcPct val="150000"/>
              </a:lnSpc>
            </a:pPr>
            <a:r>
              <a:rPr lang="pl-PL">
                <a:solidFill>
                  <a:srgbClr val="000000"/>
                </a:solidFill>
                <a:latin typeface="Arial" charset="0"/>
              </a:rPr>
              <a:t>Tylko część księgozbioru jest dostępna online w katalogu BUWr.</a:t>
            </a:r>
          </a:p>
          <a:p>
            <a:pPr eaLnBrk="1" hangingPunct="1">
              <a:lnSpc>
                <a:spcPct val="150000"/>
              </a:lnSpc>
            </a:pPr>
            <a:r>
              <a:rPr lang="pl-PL">
                <a:solidFill>
                  <a:srgbClr val="000000"/>
                </a:solidFill>
                <a:latin typeface="Arial" charset="0"/>
              </a:rPr>
              <a:t>Nieodnalezione tytuły w bazie BUWr należy wyszukać w katalogu tradycyjnym – kartkowym znajdującym się w czytelni biblioteki IFA.</a:t>
            </a:r>
          </a:p>
          <a:p>
            <a:pPr eaLnBrk="1" hangingPunct="1"/>
            <a:endParaRPr lang="pl-PL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l-PL" sz="1900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/>
            <a:endParaRPr lang="pl-PL" sz="1900">
              <a:solidFill>
                <a:srgbClr val="000000"/>
              </a:solidFill>
              <a:latin typeface="Gill Sans MT" pitchFamily="34" charset="-18"/>
            </a:endParaRPr>
          </a:p>
          <a:p>
            <a:pPr eaLnBrk="1" hangingPunct="1"/>
            <a:endParaRPr lang="pl-PL" sz="1900">
              <a:solidFill>
                <a:srgbClr val="000000"/>
              </a:solidFill>
              <a:latin typeface="Gill Sans MT" pitchFamily="34" charset="-18"/>
            </a:endParaRPr>
          </a:p>
        </p:txBody>
      </p:sp>
      <p:pic>
        <p:nvPicPr>
          <p:cNvPr id="68612" name="Symbol zastępczy zawartości 4" descr="b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9788" y="2092325"/>
            <a:ext cx="4464050" cy="2968625"/>
          </a:xfrm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176463" y="51593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Katalog kartkowy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854075" y="288925"/>
            <a:ext cx="4487863" cy="1044575"/>
          </a:xfrm>
          <a:prstGeom prst="rect">
            <a:avLst/>
          </a:prstGeom>
          <a:noFill/>
          <a:ln w="31747">
            <a:noFill/>
            <a:miter lim="800000"/>
            <a:headEnd/>
            <a:tailEnd/>
          </a:ln>
        </p:spPr>
        <p:txBody>
          <a:bodyPr lIns="182880" tIns="182880" rIns="182880" bIns="182880" anchor="ctr" anchorCtr="1"/>
          <a:lstStyle/>
          <a:p>
            <a:pPr algn="ctr">
              <a:lnSpc>
                <a:spcPct val="90000"/>
              </a:lnSpc>
            </a:pPr>
            <a:r>
              <a:rPr lang="pl-PL" sz="2800">
                <a:solidFill>
                  <a:srgbClr val="262626"/>
                </a:solidFill>
                <a:latin typeface="Gill Sans MT" pitchFamily="34" charset="-18"/>
              </a:rPr>
              <a:t>WYPOŻYCZANIE</a:t>
            </a:r>
            <a:br>
              <a:rPr lang="pl-PL" sz="2800">
                <a:solidFill>
                  <a:srgbClr val="262626"/>
                </a:solidFill>
                <a:latin typeface="Gill Sans MT" pitchFamily="34" charset="-18"/>
              </a:rPr>
            </a:br>
            <a:r>
              <a:rPr lang="pl-PL" sz="2800">
                <a:solidFill>
                  <a:srgbClr val="262626"/>
                </a:solidFill>
                <a:latin typeface="Gill Sans MT" pitchFamily="34" charset="-18"/>
              </a:rPr>
              <a:t>(INFORMACJE OGÓLNE)</a:t>
            </a:r>
            <a:br>
              <a:rPr lang="pl-PL" sz="2800">
                <a:solidFill>
                  <a:srgbClr val="262626"/>
                </a:solidFill>
                <a:latin typeface="Gill Sans MT" pitchFamily="34" charset="-18"/>
              </a:rPr>
            </a:br>
            <a:r>
              <a:rPr lang="pl-PL" sz="2800">
                <a:solidFill>
                  <a:srgbClr val="262626"/>
                </a:solidFill>
                <a:latin typeface="Gill Sans MT" pitchFamily="34" charset="-18"/>
              </a:rPr>
              <a:t>(2/3)</a:t>
            </a:r>
          </a:p>
        </p:txBody>
      </p:sp>
      <p:sp>
        <p:nvSpPr>
          <p:cNvPr id="6861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5"/>
          <p:cNvSpPr txBox="1">
            <a:spLocks noGrp="1"/>
          </p:cNvSpPr>
          <p:nvPr>
            <p:ph idx="1"/>
          </p:nvPr>
        </p:nvSpPr>
        <p:spPr>
          <a:xfrm>
            <a:off x="1008063" y="1700213"/>
            <a:ext cx="10099675" cy="6265862"/>
          </a:xfrm>
        </p:spPr>
        <p:txBody>
          <a:bodyPr/>
          <a:lstStyle/>
          <a:p>
            <a:pPr eaLnBrk="1" hangingPunct="1"/>
            <a:r>
              <a:rPr sz="1600" dirty="0">
                <a:latin typeface="Gill Sans MT" pitchFamily="34" charset="-18"/>
              </a:rPr>
              <a:t>Z </a:t>
            </a:r>
            <a:r>
              <a:rPr sz="1600" dirty="0" err="1">
                <a:latin typeface="Gill Sans MT" pitchFamily="34" charset="-18"/>
              </a:rPr>
              <a:t>Biblioteki</a:t>
            </a:r>
            <a:r>
              <a:rPr sz="1600" dirty="0">
                <a:latin typeface="Gill Sans MT" pitchFamily="34" charset="-18"/>
              </a:rPr>
              <a:t> IFA </a:t>
            </a:r>
            <a:r>
              <a:rPr sz="1600" dirty="0" err="1">
                <a:latin typeface="Gill Sans MT" pitchFamily="34" charset="-18"/>
              </a:rPr>
              <a:t>wypożycza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się</a:t>
            </a:r>
            <a:r>
              <a:rPr sz="1600" dirty="0">
                <a:latin typeface="Gill Sans MT" pitchFamily="34" charset="-18"/>
              </a:rPr>
              <a:t>:</a:t>
            </a:r>
          </a:p>
          <a:p>
            <a:pPr marL="742950" lvl="1" indent="-285750" eaLnBrk="1" hangingPunct="1"/>
            <a:r>
              <a:rPr dirty="0" err="1">
                <a:latin typeface="Gill Sans MT" pitchFamily="34" charset="-18"/>
              </a:rPr>
              <a:t>studentom</a:t>
            </a:r>
            <a:r>
              <a:rPr dirty="0">
                <a:latin typeface="Gill Sans MT" pitchFamily="34" charset="-18"/>
              </a:rPr>
              <a:t> IFA – </a:t>
            </a:r>
            <a:r>
              <a:rPr b="1" dirty="0">
                <a:latin typeface="Gill Sans MT" pitchFamily="34" charset="-18"/>
              </a:rPr>
              <a:t>10 </a:t>
            </a:r>
            <a:r>
              <a:rPr b="1" dirty="0" err="1">
                <a:latin typeface="Gill Sans MT" pitchFamily="34" charset="-18"/>
              </a:rPr>
              <a:t>woluminów</a:t>
            </a:r>
            <a:r>
              <a:rPr b="1" dirty="0">
                <a:latin typeface="Gill Sans MT" pitchFamily="34" charset="-18"/>
              </a:rPr>
              <a:t> </a:t>
            </a:r>
            <a:r>
              <a:rPr b="1" dirty="0" err="1">
                <a:latin typeface="Gill Sans MT" pitchFamily="34" charset="-18"/>
              </a:rPr>
              <a:t>na</a:t>
            </a:r>
            <a:r>
              <a:rPr b="1" dirty="0">
                <a:latin typeface="Gill Sans MT" pitchFamily="34" charset="-18"/>
              </a:rPr>
              <a:t> 30 </a:t>
            </a:r>
            <a:r>
              <a:rPr b="1" dirty="0" err="1">
                <a:latin typeface="Gill Sans MT" pitchFamily="34" charset="-18"/>
              </a:rPr>
              <a:t>dni</a:t>
            </a:r>
            <a:r>
              <a:rPr b="1" dirty="0">
                <a:latin typeface="Gill Sans MT" pitchFamily="34" charset="-18"/>
              </a:rPr>
              <a:t>,</a:t>
            </a:r>
          </a:p>
          <a:p>
            <a:pPr marL="742950" lvl="1" indent="-285750" eaLnBrk="1" hangingPunct="1"/>
            <a:r>
              <a:rPr dirty="0" err="1">
                <a:latin typeface="Gill Sans MT" pitchFamily="34" charset="-18"/>
              </a:rPr>
              <a:t>doktorantom</a:t>
            </a:r>
            <a:r>
              <a:rPr dirty="0">
                <a:latin typeface="Gill Sans MT" pitchFamily="34" charset="-18"/>
              </a:rPr>
              <a:t> IFA – </a:t>
            </a:r>
            <a:r>
              <a:rPr b="1" dirty="0">
                <a:latin typeface="Gill Sans MT" pitchFamily="34" charset="-18"/>
              </a:rPr>
              <a:t>20 </a:t>
            </a:r>
            <a:r>
              <a:rPr b="1" dirty="0" err="1">
                <a:latin typeface="Gill Sans MT" pitchFamily="34" charset="-18"/>
              </a:rPr>
              <a:t>woluminów</a:t>
            </a:r>
            <a:r>
              <a:rPr b="1" dirty="0">
                <a:latin typeface="Gill Sans MT" pitchFamily="34" charset="-18"/>
              </a:rPr>
              <a:t> </a:t>
            </a:r>
            <a:r>
              <a:rPr b="1" dirty="0" err="1">
                <a:latin typeface="Gill Sans MT" pitchFamily="34" charset="-18"/>
              </a:rPr>
              <a:t>na</a:t>
            </a:r>
            <a:r>
              <a:rPr b="1" dirty="0">
                <a:latin typeface="Gill Sans MT" pitchFamily="34" charset="-18"/>
              </a:rPr>
              <a:t> 6 </a:t>
            </a:r>
            <a:r>
              <a:rPr b="1" dirty="0" err="1">
                <a:latin typeface="Gill Sans MT" pitchFamily="34" charset="-18"/>
              </a:rPr>
              <a:t>miesięcy</a:t>
            </a:r>
            <a:r>
              <a:rPr b="1" dirty="0">
                <a:latin typeface="Gill Sans MT" pitchFamily="34" charset="-18"/>
              </a:rPr>
              <a:t> (180 </a:t>
            </a:r>
            <a:r>
              <a:rPr b="1" dirty="0" err="1">
                <a:latin typeface="Gill Sans MT" pitchFamily="34" charset="-18"/>
              </a:rPr>
              <a:t>dni</a:t>
            </a:r>
            <a:r>
              <a:rPr b="1" dirty="0">
                <a:latin typeface="Gill Sans MT" pitchFamily="34" charset="-18"/>
              </a:rPr>
              <a:t>),</a:t>
            </a:r>
          </a:p>
          <a:p>
            <a:pPr marL="742950" lvl="1" indent="-285750" eaLnBrk="1" hangingPunct="1"/>
            <a:r>
              <a:rPr dirty="0" err="1">
                <a:latin typeface="Gill Sans MT" pitchFamily="34" charset="-18"/>
              </a:rPr>
              <a:t>pracownikom</a:t>
            </a:r>
            <a:r>
              <a:rPr dirty="0">
                <a:latin typeface="Gill Sans MT" pitchFamily="34" charset="-18"/>
              </a:rPr>
              <a:t> IFA – </a:t>
            </a:r>
            <a:r>
              <a:rPr b="1" dirty="0">
                <a:latin typeface="Gill Sans MT" pitchFamily="34" charset="-18"/>
              </a:rPr>
              <a:t>35 </a:t>
            </a:r>
            <a:r>
              <a:rPr b="1" dirty="0" err="1">
                <a:latin typeface="Gill Sans MT" pitchFamily="34" charset="-18"/>
              </a:rPr>
              <a:t>woluminów</a:t>
            </a:r>
            <a:r>
              <a:rPr b="1" dirty="0">
                <a:latin typeface="Gill Sans MT" pitchFamily="34" charset="-18"/>
              </a:rPr>
              <a:t>  </a:t>
            </a:r>
            <a:r>
              <a:rPr b="1" dirty="0" err="1">
                <a:latin typeface="Gill Sans MT" pitchFamily="34" charset="-18"/>
              </a:rPr>
              <a:t>na</a:t>
            </a:r>
            <a:r>
              <a:rPr b="1" dirty="0">
                <a:latin typeface="Gill Sans MT" pitchFamily="34" charset="-18"/>
              </a:rPr>
              <a:t>  </a:t>
            </a:r>
            <a:r>
              <a:rPr b="1" dirty="0" err="1">
                <a:latin typeface="Gill Sans MT" pitchFamily="34" charset="-18"/>
              </a:rPr>
              <a:t>rok</a:t>
            </a:r>
            <a:r>
              <a:rPr b="1" dirty="0">
                <a:latin typeface="Gill Sans MT" pitchFamily="34" charset="-18"/>
              </a:rPr>
              <a:t> </a:t>
            </a:r>
            <a:r>
              <a:rPr b="1" dirty="0" err="1">
                <a:latin typeface="Gill Sans MT" pitchFamily="34" charset="-18"/>
              </a:rPr>
              <a:t>akademicki</a:t>
            </a:r>
            <a:r>
              <a:rPr dirty="0">
                <a:latin typeface="Gill Sans MT" pitchFamily="34" charset="-18"/>
              </a:rPr>
              <a:t>,</a:t>
            </a:r>
          </a:p>
          <a:p>
            <a:pPr marL="742950" lvl="1" indent="-285750" eaLnBrk="1" hangingPunct="1"/>
            <a:r>
              <a:rPr dirty="0" err="1">
                <a:latin typeface="Gill Sans MT" pitchFamily="34" charset="-18"/>
              </a:rPr>
              <a:t>nauczycielom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akademickim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Wydziału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Filologicznego</a:t>
            </a:r>
            <a:r>
              <a:rPr dirty="0">
                <a:latin typeface="Gill Sans MT" pitchFamily="34" charset="-18"/>
              </a:rPr>
              <a:t> – </a:t>
            </a:r>
            <a:r>
              <a:rPr b="1" dirty="0">
                <a:latin typeface="Gill Sans MT" pitchFamily="34" charset="-18"/>
              </a:rPr>
              <a:t>3 </a:t>
            </a:r>
            <a:r>
              <a:rPr b="1" dirty="0" err="1">
                <a:latin typeface="Gill Sans MT" pitchFamily="34" charset="-18"/>
              </a:rPr>
              <a:t>woluminy</a:t>
            </a:r>
            <a:r>
              <a:rPr b="1" dirty="0">
                <a:latin typeface="Gill Sans MT" pitchFamily="34" charset="-18"/>
              </a:rPr>
              <a:t> </a:t>
            </a:r>
            <a:r>
              <a:rPr b="1" dirty="0" err="1">
                <a:latin typeface="Gill Sans MT" pitchFamily="34" charset="-18"/>
              </a:rPr>
              <a:t>na</a:t>
            </a:r>
            <a:r>
              <a:rPr b="1" dirty="0">
                <a:latin typeface="Gill Sans MT" pitchFamily="34" charset="-18"/>
              </a:rPr>
              <a:t> 1 </a:t>
            </a:r>
            <a:r>
              <a:rPr b="1" dirty="0" err="1">
                <a:latin typeface="Gill Sans MT" pitchFamily="34" charset="-18"/>
              </a:rPr>
              <a:t>miesiąc</a:t>
            </a:r>
            <a:r>
              <a:rPr b="1" dirty="0">
                <a:latin typeface="Gill Sans MT" pitchFamily="34" charset="-18"/>
              </a:rPr>
              <a:t> (30 </a:t>
            </a:r>
            <a:r>
              <a:rPr b="1" dirty="0" err="1">
                <a:latin typeface="Gill Sans MT" pitchFamily="34" charset="-18"/>
              </a:rPr>
              <a:t>dni</a:t>
            </a:r>
            <a:r>
              <a:rPr b="1" dirty="0">
                <a:latin typeface="Gill Sans MT" pitchFamily="34" charset="-18"/>
              </a:rPr>
              <a:t>),</a:t>
            </a:r>
          </a:p>
          <a:p>
            <a:pPr marL="742950" lvl="1" indent="-285750" eaLnBrk="1" hangingPunct="1"/>
            <a:r>
              <a:rPr dirty="0" err="1">
                <a:latin typeface="Gill Sans MT" pitchFamily="34" charset="-18"/>
              </a:rPr>
              <a:t>studenci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pozostałych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filologii</a:t>
            </a:r>
            <a:r>
              <a:rPr dirty="0">
                <a:latin typeface="Gill Sans MT" pitchFamily="34" charset="-18"/>
              </a:rPr>
              <a:t> – </a:t>
            </a:r>
            <a:r>
              <a:rPr b="1" dirty="0">
                <a:latin typeface="Gill Sans MT" pitchFamily="34" charset="-18"/>
              </a:rPr>
              <a:t>3 </a:t>
            </a:r>
            <a:r>
              <a:rPr b="1" dirty="0" err="1">
                <a:latin typeface="Gill Sans MT" pitchFamily="34" charset="-18"/>
              </a:rPr>
              <a:t>woluminy</a:t>
            </a:r>
            <a:r>
              <a:rPr b="1" dirty="0">
                <a:latin typeface="Gill Sans MT" pitchFamily="34" charset="-18"/>
              </a:rPr>
              <a:t> </a:t>
            </a:r>
            <a:r>
              <a:rPr b="1" dirty="0" err="1">
                <a:latin typeface="Gill Sans MT" pitchFamily="34" charset="-18"/>
              </a:rPr>
              <a:t>na</a:t>
            </a:r>
            <a:r>
              <a:rPr b="1" dirty="0">
                <a:latin typeface="Gill Sans MT" pitchFamily="34" charset="-18"/>
              </a:rPr>
              <a:t> 2 </a:t>
            </a:r>
            <a:r>
              <a:rPr b="1" dirty="0" err="1">
                <a:latin typeface="Gill Sans MT" pitchFamily="34" charset="-18"/>
              </a:rPr>
              <a:t>tygodnie</a:t>
            </a:r>
            <a:r>
              <a:rPr b="1" dirty="0">
                <a:latin typeface="Gill Sans MT" pitchFamily="34" charset="-18"/>
              </a:rPr>
              <a:t> (14 </a:t>
            </a:r>
            <a:r>
              <a:rPr b="1" dirty="0" err="1">
                <a:latin typeface="Gill Sans MT" pitchFamily="34" charset="-18"/>
              </a:rPr>
              <a:t>dni</a:t>
            </a:r>
            <a:r>
              <a:rPr b="1" dirty="0">
                <a:latin typeface="Gill Sans MT" pitchFamily="34" charset="-18"/>
              </a:rPr>
              <a:t>),</a:t>
            </a:r>
          </a:p>
          <a:p>
            <a:pPr marL="742950" lvl="1" indent="-285750" eaLnBrk="1" hangingPunct="1"/>
            <a:r>
              <a:rPr dirty="0" err="1">
                <a:latin typeface="Gill Sans MT" pitchFamily="34" charset="-18"/>
              </a:rPr>
              <a:t>studentom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dwóch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fakultetów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i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studiów</a:t>
            </a:r>
            <a:r>
              <a:rPr dirty="0">
                <a:latin typeface="Gill Sans MT" pitchFamily="34" charset="-18"/>
              </a:rPr>
              <a:t> </a:t>
            </a:r>
            <a:r>
              <a:rPr dirty="0" err="1">
                <a:latin typeface="Gill Sans MT" pitchFamily="34" charset="-18"/>
              </a:rPr>
              <a:t>międzywydziałowych</a:t>
            </a:r>
            <a:r>
              <a:rPr dirty="0">
                <a:latin typeface="Gill Sans MT" pitchFamily="34" charset="-18"/>
              </a:rPr>
              <a:t> – </a:t>
            </a:r>
            <a:r>
              <a:rPr b="1" dirty="0">
                <a:latin typeface="Gill Sans MT" pitchFamily="34" charset="-18"/>
              </a:rPr>
              <a:t>20 </a:t>
            </a:r>
            <a:r>
              <a:rPr b="1" dirty="0" err="1">
                <a:latin typeface="Gill Sans MT" pitchFamily="34" charset="-18"/>
              </a:rPr>
              <a:t>woluminów</a:t>
            </a:r>
            <a:r>
              <a:rPr b="1" dirty="0">
                <a:latin typeface="Gill Sans MT" pitchFamily="34" charset="-18"/>
              </a:rPr>
              <a:t> </a:t>
            </a:r>
            <a:r>
              <a:rPr b="1" dirty="0" err="1">
                <a:latin typeface="Gill Sans MT" pitchFamily="34" charset="-18"/>
              </a:rPr>
              <a:t>na</a:t>
            </a:r>
            <a:r>
              <a:rPr b="1" dirty="0">
                <a:latin typeface="Gill Sans MT" pitchFamily="34" charset="-18"/>
              </a:rPr>
              <a:t> 30 </a:t>
            </a:r>
            <a:r>
              <a:rPr b="1" dirty="0" err="1">
                <a:latin typeface="Gill Sans MT" pitchFamily="34" charset="-18"/>
              </a:rPr>
              <a:t>dni</a:t>
            </a:r>
            <a:r>
              <a:rPr b="1" dirty="0">
                <a:latin typeface="Gill Sans MT" pitchFamily="34" charset="-18"/>
              </a:rPr>
              <a:t>,</a:t>
            </a:r>
          </a:p>
          <a:p>
            <a:pPr marL="742950" lvl="1" indent="-285750" eaLnBrk="1" hangingPunct="1"/>
            <a:r>
              <a:rPr lang="pl-PL" dirty="0">
                <a:latin typeface="Gill Sans MT" pitchFamily="34" charset="-18"/>
              </a:rPr>
              <a:t>studentom IFA ze stwierdzoną niepełnosprawnością - </a:t>
            </a:r>
            <a:r>
              <a:rPr lang="pl-PL" b="1" dirty="0">
                <a:latin typeface="Gill Sans MT" pitchFamily="34" charset="-18"/>
              </a:rPr>
              <a:t>15 woluminów na 30 dni</a:t>
            </a:r>
            <a:r>
              <a:rPr lang="pl-PL" dirty="0">
                <a:latin typeface="Gill Sans MT" pitchFamily="34" charset="-18"/>
              </a:rPr>
              <a:t>.</a:t>
            </a:r>
            <a:endParaRPr b="1" dirty="0">
              <a:latin typeface="Gill Sans MT" pitchFamily="34" charset="-18"/>
            </a:endParaRPr>
          </a:p>
          <a:p>
            <a:pPr eaLnBrk="1" hangingPunct="1"/>
            <a:r>
              <a:rPr sz="1600" dirty="0">
                <a:latin typeface="Gill Sans MT" pitchFamily="34" charset="-18"/>
              </a:rPr>
              <a:t>W </a:t>
            </a:r>
            <a:r>
              <a:rPr sz="1600" dirty="0" err="1">
                <a:latin typeface="Gill Sans MT" pitchFamily="34" charset="-18"/>
              </a:rPr>
              <a:t>przypadkach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szczególnych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zakres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wypożyczeń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ustala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kierownik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Biblioteki</a:t>
            </a:r>
            <a:r>
              <a:rPr sz="1600" dirty="0">
                <a:latin typeface="Gill Sans MT" pitchFamily="34" charset="-18"/>
              </a:rPr>
              <a:t> w </a:t>
            </a:r>
            <a:r>
              <a:rPr sz="1600" dirty="0" err="1">
                <a:latin typeface="Gill Sans MT" pitchFamily="34" charset="-18"/>
              </a:rPr>
              <a:t>porozumieniu</a:t>
            </a:r>
            <a:r>
              <a:rPr sz="1600" dirty="0">
                <a:latin typeface="Gill Sans MT" pitchFamily="34" charset="-18"/>
              </a:rPr>
              <a:t> z </a:t>
            </a:r>
            <a:r>
              <a:rPr sz="1600" dirty="0" err="1">
                <a:latin typeface="Gill Sans MT" pitchFamily="34" charset="-18"/>
              </a:rPr>
              <a:t>Komisją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Biblioteczną</a:t>
            </a:r>
            <a:r>
              <a:rPr sz="1600" dirty="0">
                <a:latin typeface="Gill Sans MT" pitchFamily="34" charset="-18"/>
              </a:rPr>
              <a:t> (</a:t>
            </a:r>
            <a:r>
              <a:rPr sz="1600" dirty="0" err="1">
                <a:latin typeface="Gill Sans MT" pitchFamily="34" charset="-18"/>
              </a:rPr>
              <a:t>ilość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woluminów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niezbędna</a:t>
            </a:r>
            <a:r>
              <a:rPr sz="1600" dirty="0">
                <a:latin typeface="Gill Sans MT" pitchFamily="34" charset="-18"/>
              </a:rPr>
              <a:t> do </a:t>
            </a:r>
            <a:r>
              <a:rPr sz="1600" dirty="0" err="1">
                <a:latin typeface="Gill Sans MT" pitchFamily="34" charset="-18"/>
              </a:rPr>
              <a:t>pracy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naukowej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i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dydaktycznej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może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zostać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zwiększona</a:t>
            </a:r>
            <a:r>
              <a:rPr sz="1600" dirty="0">
                <a:latin typeface="Gill Sans MT" pitchFamily="34" charset="-18"/>
              </a:rPr>
              <a:t>, a </a:t>
            </a:r>
            <a:r>
              <a:rPr sz="1600" dirty="0" err="1">
                <a:latin typeface="Gill Sans MT" pitchFamily="34" charset="-18"/>
              </a:rPr>
              <a:t>termin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zwrotu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odroczony</a:t>
            </a:r>
            <a:r>
              <a:rPr sz="1600" dirty="0">
                <a:latin typeface="Gill Sans MT" pitchFamily="34" charset="-18"/>
              </a:rPr>
              <a:t>),</a:t>
            </a:r>
          </a:p>
          <a:p>
            <a:pPr eaLnBrk="1" hangingPunct="1"/>
            <a:r>
              <a:rPr sz="1600" dirty="0">
                <a:latin typeface="Gill Sans MT" pitchFamily="34" charset="-18"/>
              </a:rPr>
              <a:t>W </a:t>
            </a:r>
            <a:r>
              <a:rPr sz="1600" dirty="0" err="1">
                <a:latin typeface="Gill Sans MT" pitchFamily="34" charset="-18"/>
              </a:rPr>
              <a:t>uzasadnionych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przypadkach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Biblioteka</a:t>
            </a:r>
            <a:r>
              <a:rPr sz="1600" dirty="0">
                <a:latin typeface="Gill Sans MT" pitchFamily="34" charset="-18"/>
              </a:rPr>
              <a:t> ma </a:t>
            </a:r>
            <a:r>
              <a:rPr sz="1600" dirty="0" err="1">
                <a:latin typeface="Gill Sans MT" pitchFamily="34" charset="-18"/>
              </a:rPr>
              <a:t>prawo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żądać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zwrotu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wypożyczonych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dzieł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przed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upływem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regulaminowego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terminu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lub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skrócić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czas</a:t>
            </a:r>
            <a:r>
              <a:rPr sz="1600" dirty="0">
                <a:latin typeface="Gill Sans MT" pitchFamily="34" charset="-18"/>
              </a:rPr>
              <a:t> </a:t>
            </a:r>
            <a:r>
              <a:rPr sz="1600" dirty="0" err="1">
                <a:latin typeface="Gill Sans MT" pitchFamily="34" charset="-18"/>
              </a:rPr>
              <a:t>wypożyczenia</a:t>
            </a:r>
            <a:r>
              <a:rPr sz="1600" dirty="0">
                <a:latin typeface="Gill Sans MT" pitchFamily="34" charset="-18"/>
              </a:rPr>
              <a:t>.</a:t>
            </a:r>
          </a:p>
          <a:p>
            <a:pPr eaLnBrk="1" hangingPunct="1"/>
            <a:endParaRPr dirty="0">
              <a:latin typeface="Gill Sans MT" pitchFamily="34" charset="-18"/>
            </a:endParaRPr>
          </a:p>
          <a:p>
            <a:pPr eaLnBrk="1" hangingPunct="1"/>
            <a:endParaRPr sz="1400" dirty="0">
              <a:latin typeface="Gill Sans MT" pitchFamily="34" charset="-18"/>
            </a:endParaRPr>
          </a:p>
          <a:p>
            <a:pPr eaLnBrk="1" hangingPunct="1"/>
            <a:endParaRPr dirty="0">
              <a:latin typeface="Gill Sans MT" pitchFamily="34" charset="-18"/>
            </a:endParaRPr>
          </a:p>
        </p:txBody>
      </p:sp>
      <p:sp>
        <p:nvSpPr>
          <p:cNvPr id="2" name="Tytuł 1"/>
          <p:cNvSpPr txBox="1">
            <a:spLocks/>
          </p:cNvSpPr>
          <p:nvPr/>
        </p:nvSpPr>
        <p:spPr bwMode="auto">
          <a:xfrm>
            <a:off x="3787775" y="403225"/>
            <a:ext cx="4487863" cy="1044575"/>
          </a:xfrm>
          <a:prstGeom prst="rect">
            <a:avLst/>
          </a:prstGeom>
          <a:noFill/>
          <a:ln w="31747">
            <a:noFill/>
            <a:miter lim="800000"/>
            <a:headEnd/>
            <a:tailEnd/>
          </a:ln>
        </p:spPr>
        <p:txBody>
          <a:bodyPr lIns="182880" tIns="182880" rIns="182880" bIns="182880" anchor="ctr" anchorCtr="1"/>
          <a:lstStyle/>
          <a:p>
            <a:pPr algn="ctr">
              <a:lnSpc>
                <a:spcPct val="90000"/>
              </a:lnSpc>
            </a:pPr>
            <a:r>
              <a:rPr lang="pl-PL" sz="2800">
                <a:solidFill>
                  <a:srgbClr val="262626"/>
                </a:solidFill>
                <a:latin typeface="Gill Sans MT" pitchFamily="34" charset="-18"/>
              </a:rPr>
              <a:t>WYPOŻYCZANIE</a:t>
            </a:r>
            <a:br>
              <a:rPr lang="pl-PL" sz="2800">
                <a:solidFill>
                  <a:srgbClr val="262626"/>
                </a:solidFill>
                <a:latin typeface="Gill Sans MT" pitchFamily="34" charset="-18"/>
              </a:rPr>
            </a:br>
            <a:r>
              <a:rPr lang="pl-PL" sz="2800">
                <a:solidFill>
                  <a:srgbClr val="262626"/>
                </a:solidFill>
                <a:latin typeface="Gill Sans MT" pitchFamily="34" charset="-18"/>
              </a:rPr>
              <a:t>(INFORMACJE OGÓLNE)</a:t>
            </a:r>
            <a:br>
              <a:rPr lang="pl-PL" sz="2800">
                <a:solidFill>
                  <a:srgbClr val="262626"/>
                </a:solidFill>
                <a:latin typeface="Gill Sans MT" pitchFamily="34" charset="-18"/>
              </a:rPr>
            </a:br>
            <a:r>
              <a:rPr lang="pl-PL" sz="2800">
                <a:solidFill>
                  <a:srgbClr val="262626"/>
                </a:solidFill>
                <a:latin typeface="Gill Sans MT" pitchFamily="34" charset="-18"/>
              </a:rPr>
              <a:t>(3/3)</a:t>
            </a:r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20675" y="222250"/>
            <a:ext cx="5414963" cy="1406525"/>
          </a:xfrm>
          <a:noFill/>
          <a:ln>
            <a:noFill/>
          </a:ln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br>
              <a:rPr sz="2800" cap="none">
                <a:latin typeface="Gill Sans MT" pitchFamily="34" charset="-18"/>
              </a:rPr>
            </a:br>
            <a:r>
              <a:rPr sz="2800" cap="none">
                <a:latin typeface="Gill Sans MT" pitchFamily="34" charset="-18"/>
              </a:rPr>
              <a:t> ZASADY WYPOŻYCZANIA </a:t>
            </a:r>
            <a:br>
              <a:rPr sz="2800" cap="none">
                <a:latin typeface="Gill Sans MT" pitchFamily="34" charset="-18"/>
              </a:rPr>
            </a:br>
            <a:r>
              <a:rPr sz="2800" cap="none">
                <a:latin typeface="Gill Sans MT" pitchFamily="34" charset="-18"/>
              </a:rPr>
              <a:t>(PRZEDŁUŻANIE)</a:t>
            </a:r>
          </a:p>
        </p:txBody>
      </p:sp>
      <p:sp>
        <p:nvSpPr>
          <p:cNvPr id="29698" name="Symbol zastępczy zawartości 2"/>
          <p:cNvSpPr txBox="1">
            <a:spLocks noGrp="1"/>
          </p:cNvSpPr>
          <p:nvPr>
            <p:ph type="body" idx="2"/>
          </p:nvPr>
        </p:nvSpPr>
        <p:spPr>
          <a:xfrm>
            <a:off x="6096000" y="620713"/>
            <a:ext cx="5256213" cy="5472112"/>
          </a:xfrm>
        </p:spPr>
        <p:txBody>
          <a:bodyPr anchorCtr="0"/>
          <a:lstStyle/>
          <a:p>
            <a:pPr marL="228600" indent="-228600" algn="l" eaLnBrk="1" hangingPunct="1">
              <a:lnSpc>
                <a:spcPct val="150000"/>
              </a:lnSpc>
            </a:pPr>
            <a:endParaRPr sz="1400">
              <a:latin typeface="Gill Sans MT" pitchFamily="34" charset="-18"/>
              <a:cs typeface="Arial" charset="0"/>
            </a:endParaRP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Arial" charset="0"/>
                <a:cs typeface="Arial" charset="0"/>
              </a:rPr>
              <a:t>Książki możemy przedłużyć, jeśli jest taka możliwość, po uprzednim ustaleniu z bibliotekarzem (osobiście, e-mail).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sz="1400">
                <a:latin typeface="Arial" charset="0"/>
                <a:cs typeface="Arial" charset="0"/>
              </a:rPr>
              <a:t>W przypadku niedotrzymania terminu zwrotu określonego Regulaminem, Biblioteka stosuje następujące sankcje:</a:t>
            </a:r>
          </a:p>
          <a:p>
            <a:pPr marL="228600" indent="-228600" algn="l" eaLnBrk="1" hangingPunct="1">
              <a:lnSpc>
                <a:spcPct val="150000"/>
              </a:lnSpc>
            </a:pPr>
            <a:r>
              <a:rPr sz="1400">
                <a:latin typeface="Arial" charset="0"/>
                <a:cs typeface="Arial" charset="0"/>
              </a:rPr>
              <a:t>  	- blokowanie konta czytelnika,</a:t>
            </a:r>
          </a:p>
          <a:p>
            <a:pPr marL="228600" indent="-228600" algn="l" eaLnBrk="1" hangingPunct="1">
              <a:lnSpc>
                <a:spcPct val="150000"/>
              </a:lnSpc>
            </a:pPr>
            <a:r>
              <a:rPr sz="1400">
                <a:latin typeface="Arial" charset="0"/>
                <a:cs typeface="Arial" charset="0"/>
              </a:rPr>
              <a:t>   	- upomnienie indywidualne,</a:t>
            </a:r>
          </a:p>
          <a:p>
            <a:pPr marL="228600" indent="-228600" algn="l" eaLnBrk="1" hangingPunct="1">
              <a:lnSpc>
                <a:spcPct val="150000"/>
              </a:lnSpc>
            </a:pPr>
            <a:r>
              <a:rPr sz="1400">
                <a:latin typeface="Arial" charset="0"/>
                <a:cs typeface="Arial" charset="0"/>
              </a:rPr>
              <a:t>   	- zawieszenie w prawach korzystania z wypożyczeń,</a:t>
            </a:r>
          </a:p>
          <a:p>
            <a:pPr marL="228600" indent="-228600" algn="l" eaLnBrk="1" hangingPunct="1">
              <a:lnSpc>
                <a:spcPct val="150000"/>
              </a:lnSpc>
            </a:pPr>
            <a:r>
              <a:rPr sz="1400">
                <a:latin typeface="Arial" charset="0"/>
                <a:cs typeface="Arial" charset="0"/>
              </a:rPr>
              <a:t>  	 - skierowanie sprawy na drogę postępowania  sądowego        po bezskutecznym  zastosowaniu sankcji w pkt. 1,2 i 3.</a:t>
            </a: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endParaRPr sz="1400">
              <a:latin typeface="Arial" charset="0"/>
              <a:cs typeface="Arial" charset="0"/>
            </a:endParaRPr>
          </a:p>
          <a:p>
            <a:pPr marL="228600" indent="-228600" algn="l" eaLnBrk="1" hangingPunct="1">
              <a:lnSpc>
                <a:spcPct val="150000"/>
              </a:lnSpc>
              <a:buFont typeface="Arial" charset="0"/>
              <a:buChar char="•"/>
            </a:pPr>
            <a:endParaRPr sz="1600">
              <a:latin typeface="Gill Sans MT" pitchFamily="34" charset="-18"/>
              <a:cs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600">
              <a:latin typeface="Arial" charset="0"/>
              <a:cs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700">
              <a:latin typeface="Gill Sans MT" pitchFamily="34" charset="-18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700">
              <a:latin typeface="Gill Sans MT" pitchFamily="34" charset="-18"/>
            </a:endParaRPr>
          </a:p>
          <a:p>
            <a:pPr marL="228600" indent="-228600" algn="l" eaLnBrk="1" hangingPunct="1">
              <a:lnSpc>
                <a:spcPct val="90000"/>
              </a:lnSpc>
              <a:buFont typeface="Arial" charset="0"/>
              <a:buChar char="•"/>
            </a:pPr>
            <a:endParaRPr sz="1700">
              <a:latin typeface="Gill Sans MT" pitchFamily="34" charset="-18"/>
            </a:endParaRPr>
          </a:p>
        </p:txBody>
      </p:sp>
      <p:pic>
        <p:nvPicPr>
          <p:cNvPr id="29699" name="Symbol zastępczy zawartości 4" descr="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1950" y="1700213"/>
            <a:ext cx="2786063" cy="4192587"/>
          </a:xfrm>
        </p:spPr>
      </p:pic>
      <p:sp>
        <p:nvSpPr>
          <p:cNvPr id="29701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3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4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2" action="ppaction://hlinksldjump"/>
              </a:rPr>
              <a:t>WRÓĆ DO SLAJDU Z PYTANIAMI</a:t>
            </a:r>
            <a:endParaRPr lang="pl-PL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9563" y="63611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3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450263" y="63817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171699" y="2124075"/>
            <a:ext cx="6934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Gill Sans MT" pitchFamily="34" charset="-18"/>
              </a:rPr>
              <a:t>W PRZYPADKU JAKICHKOLWIEK WĄTPLIWOŚCI, NIEWIEDZY, PROSIMY PYTAĆ BIBLIOTEKARZY</a:t>
            </a:r>
            <a:br>
              <a:rPr lang="pl-PL" sz="2800" dirty="0">
                <a:latin typeface="Gill Sans MT" pitchFamily="34" charset="-18"/>
              </a:rPr>
            </a:br>
            <a:r>
              <a:rPr lang="pl-PL" sz="2800" dirty="0">
                <a:latin typeface="Gill Sans MT" pitchFamily="34" charset="-18"/>
              </a:rPr>
              <a:t> </a:t>
            </a:r>
            <a:br>
              <a:rPr lang="pl-PL" sz="2800" b="1" dirty="0">
                <a:latin typeface="Gill Sans MT" pitchFamily="34" charset="-18"/>
              </a:rPr>
            </a:br>
            <a:r>
              <a:rPr lang="pl-PL" sz="2800" b="1" dirty="0">
                <a:latin typeface="Gill Sans MT" pitchFamily="34" charset="-18"/>
              </a:rPr>
              <a:t>SŁUŻYMY POMOCĄ I RADĄ W MIARĘ SWOICH MOŻLIWOŚCI</a:t>
            </a:r>
            <a:endParaRPr lang="pl-PL" sz="28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648075" y="333375"/>
            <a:ext cx="4799013" cy="1122363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cs typeface="Arial" pitchFamily="34"/>
              </a:rPr>
              <a:t>CZYTELNIA / </a:t>
            </a:r>
            <a:br>
              <a:rPr sz="2500" dirty="0">
                <a:cs typeface="Arial" pitchFamily="34"/>
              </a:rPr>
            </a:br>
            <a:r>
              <a:rPr sz="2500" dirty="0">
                <a:cs typeface="Arial" pitchFamily="34"/>
              </a:rPr>
              <a:t>THE READING ROOM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600199" y="1762125"/>
            <a:ext cx="90011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latin typeface="Gill Sans MT" pitchFamily="34" charset="-18"/>
              </a:rPr>
              <a:t>W Czytelni znajdą Państwo / In the </a:t>
            </a:r>
            <a:r>
              <a:rPr lang="pl-PL" sz="2500" dirty="0" err="1">
                <a:latin typeface="Gill Sans MT" pitchFamily="34" charset="-18"/>
              </a:rPr>
              <a:t>reading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room</a:t>
            </a:r>
            <a:r>
              <a:rPr lang="pl-PL" sz="2500" dirty="0">
                <a:latin typeface="Gill Sans MT" pitchFamily="34" charset="-18"/>
              </a:rPr>
              <a:t>, </a:t>
            </a:r>
            <a:r>
              <a:rPr lang="pl-PL" sz="2500" dirty="0" err="1">
                <a:latin typeface="Gill Sans MT" pitchFamily="34" charset="-18"/>
              </a:rPr>
              <a:t>you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will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find</a:t>
            </a:r>
            <a:r>
              <a:rPr lang="pl-PL" sz="2500" dirty="0">
                <a:latin typeface="Gill Sans MT" pitchFamily="34" charset="-18"/>
              </a:rPr>
              <a:t>:</a:t>
            </a:r>
          </a:p>
          <a:p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r>
              <a:rPr lang="pl-PL" sz="2500" dirty="0">
                <a:latin typeface="Gill Sans MT" pitchFamily="34" charset="-18"/>
              </a:rPr>
              <a:t>Strefę Nauki (stoły z krzesłami) – zapraszamy do nauki, lektury, prowadzenia korepetycji… / the </a:t>
            </a:r>
            <a:r>
              <a:rPr lang="pl-PL" sz="2500" dirty="0" err="1">
                <a:latin typeface="Gill Sans MT" pitchFamily="34" charset="-18"/>
              </a:rPr>
              <a:t>study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lounge</a:t>
            </a:r>
            <a:r>
              <a:rPr lang="pl-PL" sz="2500" dirty="0">
                <a:latin typeface="Gill Sans MT" pitchFamily="34" charset="-18"/>
              </a:rPr>
              <a:t> (</a:t>
            </a:r>
            <a:r>
              <a:rPr lang="pl-PL" sz="2500" dirty="0" err="1">
                <a:latin typeface="Gill Sans MT" pitchFamily="34" charset="-18"/>
              </a:rPr>
              <a:t>chairs</a:t>
            </a:r>
            <a:r>
              <a:rPr lang="pl-PL" sz="2500" dirty="0">
                <a:latin typeface="Gill Sans MT" pitchFamily="34" charset="-18"/>
              </a:rPr>
              <a:t> and </a:t>
            </a:r>
            <a:r>
              <a:rPr lang="pl-PL" sz="2500" dirty="0" err="1">
                <a:latin typeface="Gill Sans MT" pitchFamily="34" charset="-18"/>
              </a:rPr>
              <a:t>tables</a:t>
            </a:r>
            <a:r>
              <a:rPr lang="pl-PL" sz="2500" dirty="0">
                <a:latin typeface="Gill Sans MT" pitchFamily="34" charset="-18"/>
              </a:rPr>
              <a:t>) – </a:t>
            </a:r>
            <a:r>
              <a:rPr lang="pl-PL" sz="2500" dirty="0" err="1">
                <a:latin typeface="Gill Sans MT" pitchFamily="34" charset="-18"/>
              </a:rPr>
              <a:t>your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space</a:t>
            </a:r>
            <a:r>
              <a:rPr lang="pl-PL" sz="2500" dirty="0">
                <a:latin typeface="Gill Sans MT" pitchFamily="34" charset="-18"/>
              </a:rPr>
              <a:t> for </a:t>
            </a:r>
            <a:r>
              <a:rPr lang="pl-PL" sz="2500" dirty="0" err="1">
                <a:latin typeface="Gill Sans MT" pitchFamily="34" charset="-18"/>
              </a:rPr>
              <a:t>studying</a:t>
            </a:r>
            <a:r>
              <a:rPr lang="pl-PL" sz="2500" dirty="0">
                <a:latin typeface="Gill Sans MT" pitchFamily="34" charset="-18"/>
              </a:rPr>
              <a:t>, </a:t>
            </a:r>
            <a:r>
              <a:rPr lang="pl-PL" sz="2500" dirty="0" err="1">
                <a:latin typeface="Gill Sans MT" pitchFamily="34" charset="-18"/>
              </a:rPr>
              <a:t>reading</a:t>
            </a:r>
            <a:r>
              <a:rPr lang="pl-PL" sz="2500" dirty="0">
                <a:latin typeface="Gill Sans MT" pitchFamily="34" charset="-18"/>
              </a:rPr>
              <a:t>, </a:t>
            </a:r>
            <a:r>
              <a:rPr lang="pl-PL" sz="2500" dirty="0" err="1">
                <a:latin typeface="Gill Sans MT" pitchFamily="34" charset="-18"/>
              </a:rPr>
              <a:t>tutoring</a:t>
            </a:r>
            <a:r>
              <a:rPr lang="pl-PL" sz="2500" dirty="0">
                <a:latin typeface="Gill Sans MT" pitchFamily="34" charset="-18"/>
              </a:rPr>
              <a:t>…</a:t>
            </a:r>
          </a:p>
          <a:p>
            <a:pPr>
              <a:buFont typeface="Arial" pitchFamily="34" charset="0"/>
              <a:buChar char="•"/>
            </a:pP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r>
              <a:rPr lang="pl-PL" sz="2500" dirty="0">
                <a:latin typeface="Gill Sans MT" pitchFamily="34" charset="-18"/>
              </a:rPr>
              <a:t>Strefę Wypoczynku (fotele, kanapy, książki do wzięcia za darmo – </a:t>
            </a:r>
            <a:r>
              <a:rPr lang="pl-PL" sz="2500" i="1" dirty="0">
                <a:latin typeface="Gill Sans MT" pitchFamily="34" charset="-18"/>
              </a:rPr>
              <a:t>strefa bookcrossingu</a:t>
            </a:r>
            <a:r>
              <a:rPr lang="pl-PL" sz="2500" dirty="0">
                <a:latin typeface="Gill Sans MT" pitchFamily="34" charset="-18"/>
              </a:rPr>
              <a:t>) / the </a:t>
            </a:r>
            <a:r>
              <a:rPr lang="pl-PL" sz="2500" dirty="0" err="1">
                <a:latin typeface="Gill Sans MT" pitchFamily="34" charset="-18"/>
              </a:rPr>
              <a:t>relaxation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zone</a:t>
            </a:r>
            <a:r>
              <a:rPr lang="pl-PL" sz="2500" dirty="0">
                <a:latin typeface="Gill Sans MT" pitchFamily="34" charset="-18"/>
              </a:rPr>
              <a:t> – </a:t>
            </a:r>
            <a:r>
              <a:rPr lang="pl-PL" sz="2500" dirty="0" err="1">
                <a:latin typeface="Gill Sans MT" pitchFamily="34" charset="-18"/>
              </a:rPr>
              <a:t>armchairs</a:t>
            </a:r>
            <a:r>
              <a:rPr lang="pl-PL" sz="2500" dirty="0">
                <a:latin typeface="Gill Sans MT" pitchFamily="34" charset="-18"/>
              </a:rPr>
              <a:t>, </a:t>
            </a:r>
            <a:r>
              <a:rPr lang="pl-PL" sz="2500" dirty="0" err="1">
                <a:latin typeface="Gill Sans MT" pitchFamily="34" charset="-18"/>
              </a:rPr>
              <a:t>couches</a:t>
            </a:r>
            <a:r>
              <a:rPr lang="pl-PL" sz="2500" dirty="0">
                <a:latin typeface="Gill Sans MT" pitchFamily="34" charset="-18"/>
              </a:rPr>
              <a:t>, the bookcrossing </a:t>
            </a:r>
            <a:r>
              <a:rPr lang="pl-PL" sz="2500" dirty="0" err="1">
                <a:latin typeface="Gill Sans MT" pitchFamily="34" charset="-18"/>
              </a:rPr>
              <a:t>zone</a:t>
            </a: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r>
              <a:rPr lang="pl-PL" sz="2500" dirty="0">
                <a:latin typeface="Gill Sans MT" pitchFamily="34" charset="-18"/>
              </a:rPr>
              <a:t>Darmowe </a:t>
            </a:r>
            <a:r>
              <a:rPr lang="pl-PL" sz="2500" dirty="0" err="1">
                <a:latin typeface="Gill Sans MT" pitchFamily="34" charset="-18"/>
              </a:rPr>
              <a:t>WiFi</a:t>
            </a:r>
            <a:r>
              <a:rPr lang="pl-PL" sz="2500" dirty="0">
                <a:latin typeface="Gill Sans MT" pitchFamily="34" charset="-18"/>
              </a:rPr>
              <a:t> / </a:t>
            </a:r>
            <a:r>
              <a:rPr lang="pl-PL" sz="2500" dirty="0" err="1">
                <a:latin typeface="Gill Sans MT" pitchFamily="34" charset="-18"/>
              </a:rPr>
              <a:t>free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WiFi</a:t>
            </a:r>
            <a:endParaRPr lang="pl-PL" sz="2500" dirty="0">
              <a:latin typeface="Gill Sans MT" pitchFamily="34" charset="-18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30438" y="104775"/>
            <a:ext cx="7731125" cy="1122363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>
                <a:cs typeface="Arial" pitchFamily="34"/>
              </a:rPr>
              <a:t>Kontakt</a:t>
            </a:r>
          </a:p>
        </p:txBody>
      </p:sp>
      <p:sp>
        <p:nvSpPr>
          <p:cNvPr id="40962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487488" y="1227138"/>
            <a:ext cx="5400675" cy="5133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>
                <a:latin typeface="Gill Sans MT" pitchFamily="34" charset="-18"/>
                <a:cs typeface="Arial" charset="0"/>
              </a:rPr>
              <a:t>ul. Kuźnicza 22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>
                <a:latin typeface="Gill Sans MT" pitchFamily="34" charset="-18"/>
                <a:cs typeface="Arial" charset="0"/>
              </a:rPr>
              <a:t>50-138 Wrocław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>
                <a:latin typeface="Gill Sans MT" pitchFamily="34" charset="-18"/>
                <a:cs typeface="Arial" charset="0"/>
              </a:rPr>
              <a:t>telefon  </a:t>
            </a:r>
            <a:r>
              <a:rPr lang="pl-PL">
                <a:solidFill>
                  <a:srgbClr val="002060"/>
                </a:solidFill>
                <a:latin typeface="Gill Sans MT" pitchFamily="34" charset="-18"/>
                <a:cs typeface="Arial" charset="0"/>
              </a:rPr>
              <a:t>(71) 37 52 443</a:t>
            </a:r>
          </a:p>
          <a:p>
            <a:pPr marL="0" indent="0" eaLnBrk="1" hangingPunct="1">
              <a:lnSpc>
                <a:spcPct val="90000"/>
              </a:lnSpc>
            </a:pP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>
                <a:latin typeface="Gill Sans MT" pitchFamily="34" charset="-18"/>
                <a:cs typeface="Arial" charset="0"/>
              </a:rPr>
              <a:t>e-mail: </a:t>
            </a:r>
            <a:r>
              <a:rPr lang="pl-PL">
                <a:latin typeface="Gill Sans MT" pitchFamily="34" charset="-18"/>
                <a:cs typeface="Arial" charset="0"/>
                <a:hlinkClick r:id="rId2"/>
              </a:rPr>
              <a:t>biblang@uni.wroc .pl</a:t>
            </a: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00"/>
              </a:spcBef>
              <a:buFont typeface="Arial" charset="0"/>
              <a:buNone/>
            </a:pPr>
            <a:r>
              <a:rPr lang="pl-PL" sz="1900" b="1">
                <a:latin typeface="Gill Sans MT" pitchFamily="34" charset="-18"/>
                <a:cs typeface="Arial" charset="0"/>
              </a:rPr>
              <a:t>Kierownik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>
                <a:latin typeface="Gill Sans MT" pitchFamily="34" charset="-18"/>
                <a:cs typeface="Arial" charset="0"/>
              </a:rPr>
              <a:t>mgr Ewa Jangas – kustosz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>
                <a:latin typeface="Gill Sans MT" pitchFamily="34" charset="-18"/>
                <a:cs typeface="Arial" charset="0"/>
                <a:hlinkClick r:id="rId3"/>
              </a:rPr>
              <a:t>ewa.jangas@uwr.edu .pl</a:t>
            </a:r>
            <a:endParaRPr lang="pl-PL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00"/>
              </a:spcBef>
              <a:buFont typeface="Arial" charset="0"/>
              <a:buNone/>
            </a:pPr>
            <a:endParaRPr lang="pl-PL" sz="1900" b="1">
              <a:latin typeface="Gill Sans MT" pitchFamily="34" charset="-18"/>
              <a:cs typeface="Arial" charset="0"/>
            </a:endParaRPr>
          </a:p>
        </p:txBody>
      </p:sp>
      <p:sp>
        <p:nvSpPr>
          <p:cNvPr id="40963" name="Symbol zastępczy zawartości 3"/>
          <p:cNvSpPr txBox="1">
            <a:spLocks noGrp="1"/>
          </p:cNvSpPr>
          <p:nvPr>
            <p:ph idx="4294967295"/>
          </p:nvPr>
        </p:nvSpPr>
        <p:spPr>
          <a:xfrm>
            <a:off x="6888163" y="1227138"/>
            <a:ext cx="5303837" cy="51339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pl-PL" sz="1900" b="1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sz="1900" b="1" dirty="0">
                <a:latin typeface="Gill Sans MT" pitchFamily="34" charset="-18"/>
                <a:cs typeface="Arial" charset="0"/>
              </a:rPr>
              <a:t>Pracownicy</a:t>
            </a:r>
            <a:r>
              <a:rPr lang="pl-PL" b="1" dirty="0">
                <a:latin typeface="Gill Sans MT" pitchFamily="34" charset="-18"/>
                <a:cs typeface="Arial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</a:pPr>
            <a:endParaRPr lang="pl-PL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Alina Jankowska – bibliotekarz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  <a:hlinkClick r:id="rId4"/>
              </a:rPr>
              <a:t>alina.jankowska@uwr.edu.pl</a:t>
            </a:r>
            <a:endParaRPr lang="pl-PL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pl-PL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mgr Anna Rękas – kustosz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  <a:hlinkClick r:id="rId5"/>
              </a:rPr>
              <a:t>anna.rekas@uwr.edu.pl</a:t>
            </a:r>
            <a:endParaRPr lang="pl-PL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pl-PL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500"/>
              </a:spcBef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</a:rPr>
              <a:t>dr Maciej Paprocki - specjalista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dirty="0">
                <a:latin typeface="Gill Sans MT" pitchFamily="34" charset="-18"/>
                <a:cs typeface="Arial" charset="0"/>
                <a:hlinkClick r:id="rId6"/>
              </a:rPr>
              <a:t>maciej.paprocki@uwr.edu.pl</a:t>
            </a:r>
            <a:endParaRPr lang="pl-PL" dirty="0">
              <a:latin typeface="Gill Sans MT" pitchFamily="34" charset="-18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pl-PL" dirty="0">
              <a:latin typeface="Gill Sans MT" pitchFamily="34" charset="-18"/>
              <a:cs typeface="Arial" charset="0"/>
            </a:endParaRPr>
          </a:p>
        </p:txBody>
      </p:sp>
      <p:sp>
        <p:nvSpPr>
          <p:cNvPr id="40965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7" action="ppaction://hlinksldjump"/>
              </a:rPr>
              <a:t>WRÓĆ DO SLAJDU Z PYTANIAMI</a:t>
            </a:r>
            <a:endParaRPr lang="pl-PL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590925" y="285750"/>
            <a:ext cx="4799013" cy="1122363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cs typeface="Arial" pitchFamily="34"/>
              </a:rPr>
              <a:t>CZYTELNIA / </a:t>
            </a:r>
            <a:br>
              <a:rPr sz="2500" dirty="0">
                <a:cs typeface="Arial" pitchFamily="34"/>
              </a:rPr>
            </a:br>
            <a:r>
              <a:rPr sz="2500" dirty="0">
                <a:cs typeface="Arial" pitchFamily="34"/>
              </a:rPr>
              <a:t>THE READING ROOM</a:t>
            </a:r>
          </a:p>
        </p:txBody>
      </p:sp>
      <p:pic>
        <p:nvPicPr>
          <p:cNvPr id="7" name="Symbol zastępczy zawartości 6" descr="thumbnail_process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0325" y="1320006"/>
            <a:ext cx="5181600" cy="5181600"/>
          </a:xfrm>
        </p:spPr>
      </p:pic>
      <p:pic>
        <p:nvPicPr>
          <p:cNvPr id="8" name="Symbol zastępczy zawartości 7" descr="thumbnail_processed 1.jpg"/>
          <p:cNvPicPr>
            <a:picLocks noGrp="1" noChangeAspect="1"/>
          </p:cNvPicPr>
          <p:nvPr>
            <p:ph idx="2"/>
          </p:nvPr>
        </p:nvPicPr>
        <p:blipFill>
          <a:blip r:embed="rId3" cstate="print"/>
          <a:stretch>
            <a:fillRect/>
          </a:stretch>
        </p:blipFill>
        <p:spPr>
          <a:xfrm>
            <a:off x="323849" y="1343025"/>
            <a:ext cx="5191125" cy="5191125"/>
          </a:xfr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3990975" y="333375"/>
            <a:ext cx="4799013" cy="1122363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 err="1">
                <a:cs typeface="Arial" pitchFamily="34"/>
              </a:rPr>
              <a:t>Wypożyczalnia</a:t>
            </a:r>
            <a:r>
              <a:rPr sz="2500" dirty="0">
                <a:cs typeface="Arial" pitchFamily="34"/>
              </a:rPr>
              <a:t> / </a:t>
            </a:r>
            <a:br>
              <a:rPr sz="2500" dirty="0">
                <a:cs typeface="Arial" pitchFamily="34"/>
              </a:rPr>
            </a:br>
            <a:r>
              <a:rPr sz="2500" dirty="0">
                <a:cs typeface="Arial" pitchFamily="34"/>
              </a:rPr>
              <a:t>THE lending ROOM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657975" y="2266949"/>
            <a:ext cx="50958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latin typeface="Gill Sans MT" pitchFamily="34" charset="-18"/>
              </a:rPr>
              <a:t>W tym miejscu: / Here, </a:t>
            </a:r>
            <a:r>
              <a:rPr lang="pl-PL" sz="2500" dirty="0" err="1">
                <a:latin typeface="Gill Sans MT" pitchFamily="34" charset="-18"/>
              </a:rPr>
              <a:t>you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will</a:t>
            </a:r>
            <a:r>
              <a:rPr lang="pl-PL" sz="2500" dirty="0">
                <a:latin typeface="Gill Sans MT" pitchFamily="34" charset="-18"/>
              </a:rPr>
              <a:t>:</a:t>
            </a:r>
          </a:p>
          <a:p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r>
              <a:rPr lang="pl-PL" sz="2500" dirty="0">
                <a:latin typeface="Gill Sans MT" pitchFamily="34" charset="-18"/>
              </a:rPr>
              <a:t> zapiszesz się do Biblioteki, / </a:t>
            </a:r>
            <a:r>
              <a:rPr lang="pl-PL" sz="2500" dirty="0" err="1">
                <a:latin typeface="Gill Sans MT" pitchFamily="34" charset="-18"/>
              </a:rPr>
              <a:t>sign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up</a:t>
            </a:r>
            <a:r>
              <a:rPr lang="pl-PL" sz="2500" dirty="0">
                <a:latin typeface="Gill Sans MT" pitchFamily="34" charset="-18"/>
              </a:rPr>
              <a:t> for </a:t>
            </a:r>
            <a:r>
              <a:rPr lang="pl-PL" sz="2500" dirty="0" err="1">
                <a:latin typeface="Gill Sans MT" pitchFamily="34" charset="-18"/>
              </a:rPr>
              <a:t>your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library</a:t>
            </a:r>
            <a:r>
              <a:rPr lang="pl-PL" sz="2500" dirty="0">
                <a:latin typeface="Gill Sans MT" pitchFamily="34" charset="-18"/>
              </a:rPr>
              <a:t> patron </a:t>
            </a:r>
            <a:r>
              <a:rPr lang="pl-PL" sz="2500" dirty="0" err="1">
                <a:latin typeface="Gill Sans MT" pitchFamily="34" charset="-18"/>
              </a:rPr>
              <a:t>account</a:t>
            </a: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r>
              <a:rPr lang="pl-PL" sz="2500" dirty="0">
                <a:latin typeface="Gill Sans MT" pitchFamily="34" charset="-18"/>
              </a:rPr>
              <a:t>odbierzesz zamówione książki / </a:t>
            </a:r>
            <a:r>
              <a:rPr lang="pl-PL" sz="2500" dirty="0" err="1">
                <a:latin typeface="Gill Sans MT" pitchFamily="34" charset="-18"/>
              </a:rPr>
              <a:t>collect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your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book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orders</a:t>
            </a: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endParaRPr lang="pl-PL" sz="2500" dirty="0">
              <a:latin typeface="Gill Sans MT" pitchFamily="34" charset="-18"/>
            </a:endParaRPr>
          </a:p>
          <a:p>
            <a:pPr>
              <a:buFont typeface="Arial" pitchFamily="34" charset="0"/>
              <a:buChar char="•"/>
            </a:pPr>
            <a:r>
              <a:rPr lang="pl-PL" sz="2500" dirty="0">
                <a:latin typeface="Gill Sans MT" pitchFamily="34" charset="-18"/>
              </a:rPr>
              <a:t> skonsultujesz się z pracownikami Biblioteki / </a:t>
            </a:r>
            <a:r>
              <a:rPr lang="pl-PL" sz="2500" dirty="0" err="1">
                <a:latin typeface="Gill Sans MT" pitchFamily="34" charset="-18"/>
              </a:rPr>
              <a:t>consult</a:t>
            </a:r>
            <a:r>
              <a:rPr lang="pl-PL" sz="2500" dirty="0">
                <a:latin typeface="Gill Sans MT" pitchFamily="34" charset="-18"/>
              </a:rPr>
              <a:t> the </a:t>
            </a:r>
            <a:r>
              <a:rPr lang="pl-PL" sz="2500" dirty="0" err="1">
                <a:latin typeface="Gill Sans MT" pitchFamily="34" charset="-18"/>
              </a:rPr>
              <a:t>library</a:t>
            </a:r>
            <a:r>
              <a:rPr lang="pl-PL" sz="2500" dirty="0">
                <a:latin typeface="Gill Sans MT" pitchFamily="34" charset="-18"/>
              </a:rPr>
              <a:t> </a:t>
            </a:r>
            <a:r>
              <a:rPr lang="pl-PL" sz="2500" dirty="0" err="1">
                <a:latin typeface="Gill Sans MT" pitchFamily="34" charset="-18"/>
              </a:rPr>
              <a:t>staff</a:t>
            </a:r>
            <a:endParaRPr lang="pl-PL" sz="2500" dirty="0">
              <a:latin typeface="Gill Sans MT" pitchFamily="34" charset="-18"/>
            </a:endParaRPr>
          </a:p>
        </p:txBody>
      </p:sp>
      <p:pic>
        <p:nvPicPr>
          <p:cNvPr id="11" name="Symbol zastępczy zawartości 10" descr="thumbnail_20201009_13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169" y="1447800"/>
            <a:ext cx="5082381" cy="5082381"/>
          </a:xfr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hangingPunct="1"/>
            <a:r>
              <a:rPr cap="none" dirty="0">
                <a:latin typeface="Gill Sans MT" pitchFamily="34" charset="-18"/>
              </a:rPr>
              <a:t>CO CHCESZ ZROBIĆ?</a:t>
            </a:r>
            <a:br>
              <a:rPr cap="none" dirty="0">
                <a:latin typeface="Gill Sans MT" pitchFamily="34" charset="-18"/>
              </a:rPr>
            </a:br>
            <a:r>
              <a:rPr cap="none" dirty="0">
                <a:latin typeface="Gill Sans MT" pitchFamily="34" charset="-18"/>
              </a:rPr>
              <a:t>Najczęściej zadawane pytania</a:t>
            </a:r>
          </a:p>
        </p:txBody>
      </p:sp>
      <p:sp>
        <p:nvSpPr>
          <p:cNvPr id="17412" name="Text Box 3"/>
          <p:cNvSpPr txBox="1">
            <a:spLocks/>
          </p:cNvSpPr>
          <p:nvPr/>
        </p:nvSpPr>
        <p:spPr bwMode="auto">
          <a:xfrm>
            <a:off x="2184400" y="2619375"/>
            <a:ext cx="773112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2" action="ppaction://hlinksldjump"/>
              </a:rPr>
              <a:t>Jak się zapisać do biblioteki?</a:t>
            </a: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3" action="ppaction://hlinksldjump"/>
              </a:rPr>
              <a:t>Co będzie potrzebne do wypożyczania książek?</a:t>
            </a: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4" action="ppaction://hlinksldjump"/>
              </a:rPr>
              <a:t>Jak znaleźć książkę, która Cię interesuje?</a:t>
            </a: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5" action="ppaction://hlinksldjump"/>
              </a:rPr>
              <a:t>Jak wypożyczyć książkę, która Cię interesuje?</a:t>
            </a:r>
            <a:endParaRPr lang="pl-PL" dirty="0">
              <a:solidFill>
                <a:srgbClr val="262626"/>
              </a:solidFill>
            </a:endParaRPr>
          </a:p>
          <a:p>
            <a:pPr marL="742950" lvl="1" indent="-28575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sz="1600" dirty="0">
                <a:solidFill>
                  <a:srgbClr val="262626"/>
                </a:solidFill>
                <a:hlinkClick r:id="rId6" action="ppaction://hlinksldjump"/>
              </a:rPr>
              <a:t>Wypożyczenie na miejscu (czytelnia)</a:t>
            </a:r>
            <a:r>
              <a:rPr lang="pl-PL" sz="1600" dirty="0">
                <a:solidFill>
                  <a:srgbClr val="262626"/>
                </a:solidFill>
              </a:rPr>
              <a:t> </a:t>
            </a:r>
          </a:p>
          <a:p>
            <a:pPr marL="742950" lvl="1" indent="-28575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sz="1600" dirty="0">
                <a:solidFill>
                  <a:srgbClr val="262626"/>
                </a:solidFill>
                <a:hlinkClick r:id="rId7" action="ppaction://hlinksldjump"/>
              </a:rPr>
              <a:t>Wypożyczenie do domu</a:t>
            </a:r>
            <a:endParaRPr lang="pl-PL" sz="1600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8" action="ppaction://hlinksldjump"/>
              </a:rPr>
              <a:t>Ogólne zasady wypożyczenia</a:t>
            </a: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9" action="ppaction://hlinksldjump"/>
              </a:rPr>
              <a:t>Przedłużanie wypożyczonych książek</a:t>
            </a: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r>
              <a:rPr lang="pl-PL" dirty="0">
                <a:solidFill>
                  <a:srgbClr val="262626"/>
                </a:solidFill>
                <a:hlinkClick r:id="rId10" action="ppaction://hlinksldjump"/>
              </a:rPr>
              <a:t>Kontakt z Biblioteką</a:t>
            </a: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endParaRPr lang="pl-PL" dirty="0">
              <a:solidFill>
                <a:srgbClr val="262626"/>
              </a:solidFill>
            </a:endParaRPr>
          </a:p>
          <a:p>
            <a:pPr marL="228600" indent="-228600" eaLnBrk="0">
              <a:spcBef>
                <a:spcPts val="1000"/>
              </a:spcBef>
              <a:buClr>
                <a:srgbClr val="9BAFB5"/>
              </a:buClr>
              <a:buSzPct val="100000"/>
              <a:buFont typeface="Arial" charset="0"/>
              <a:buChar char="•"/>
            </a:pP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4" name="Rectangle 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30688" y="322263"/>
            <a:ext cx="3817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000000"/>
                </a:solidFill>
                <a:hlinkClick r:id="rId12" action="ppaction://hlinksldjump"/>
              </a:rPr>
              <a:t>FOR THE ENGLISH VERSION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212138" y="333375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49488" y="212725"/>
            <a:ext cx="7731125" cy="1187450"/>
          </a:xfrm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hangingPunct="1"/>
            <a:r>
              <a:rPr cap="none" dirty="0">
                <a:latin typeface="Gill Sans MT" pitchFamily="34" charset="-18"/>
              </a:rPr>
              <a:t>How to use the library?</a:t>
            </a:r>
            <a:br>
              <a:rPr cap="none" dirty="0">
                <a:latin typeface="Gill Sans MT" pitchFamily="34" charset="-18"/>
              </a:rPr>
            </a:br>
            <a:r>
              <a:rPr cap="none" dirty="0">
                <a:latin typeface="Gill Sans MT" pitchFamily="34" charset="-18"/>
              </a:rPr>
              <a:t>Frequently asked questions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76226" y="1476375"/>
            <a:ext cx="1165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 To </a:t>
            </a:r>
            <a:r>
              <a:rPr lang="pl-PL" sz="1600" dirty="0" err="1"/>
              <a:t>open</a:t>
            </a:r>
            <a:r>
              <a:rPr lang="pl-PL" sz="1600" dirty="0"/>
              <a:t> a </a:t>
            </a:r>
            <a:r>
              <a:rPr lang="pl-PL" sz="1600" dirty="0" err="1"/>
              <a:t>library</a:t>
            </a:r>
            <a:r>
              <a:rPr lang="pl-PL" sz="1600" dirty="0"/>
              <a:t> </a:t>
            </a:r>
            <a:r>
              <a:rPr lang="pl-PL" sz="1600" dirty="0" err="1"/>
              <a:t>account</a:t>
            </a:r>
            <a:r>
              <a:rPr lang="pl-PL" sz="1600" dirty="0"/>
              <a:t>, </a:t>
            </a:r>
            <a:r>
              <a:rPr lang="pl-PL" sz="1600" dirty="0" err="1"/>
              <a:t>you</a:t>
            </a:r>
            <a:r>
              <a:rPr lang="pl-PL" sz="1600" dirty="0"/>
              <a:t> will </a:t>
            </a:r>
            <a:r>
              <a:rPr lang="pl-PL" sz="1600" dirty="0" err="1"/>
              <a:t>need</a:t>
            </a:r>
            <a:r>
              <a:rPr lang="pl-PL" sz="1600" dirty="0"/>
              <a:t> </a:t>
            </a:r>
            <a:r>
              <a:rPr lang="pl-PL" sz="1600" dirty="0" err="1"/>
              <a:t>your</a:t>
            </a:r>
            <a:r>
              <a:rPr lang="pl-PL" sz="1600" dirty="0"/>
              <a:t> </a:t>
            </a:r>
            <a:r>
              <a:rPr lang="pl-PL" sz="1600" b="1" dirty="0"/>
              <a:t>STUDENT ID CARD</a:t>
            </a:r>
            <a:r>
              <a:rPr lang="pl-PL" sz="1600" dirty="0"/>
              <a:t> and </a:t>
            </a:r>
            <a:r>
              <a:rPr lang="pl-PL" sz="1600" dirty="0" err="1"/>
              <a:t>your</a:t>
            </a:r>
            <a:r>
              <a:rPr lang="pl-PL" sz="1600" dirty="0"/>
              <a:t> </a:t>
            </a:r>
            <a:r>
              <a:rPr lang="pl-PL" sz="1600" b="1" dirty="0"/>
              <a:t>CLEARANCE SLIP (KARTA ZOBOWIĄZAŃ) </a:t>
            </a:r>
            <a:r>
              <a:rPr lang="pl-PL" sz="1600" dirty="0"/>
              <a:t>(</a:t>
            </a:r>
            <a:r>
              <a:rPr lang="pl-PL" sz="1600" dirty="0" err="1"/>
              <a:t>you</a:t>
            </a:r>
            <a:r>
              <a:rPr lang="pl-PL" sz="1600" dirty="0"/>
              <a:t> </a:t>
            </a:r>
            <a:r>
              <a:rPr lang="pl-PL" sz="1600" dirty="0" err="1"/>
              <a:t>get</a:t>
            </a:r>
            <a:r>
              <a:rPr lang="pl-PL" sz="1600" dirty="0"/>
              <a:t> </a:t>
            </a:r>
            <a:r>
              <a:rPr lang="pl-PL" sz="1600" dirty="0" err="1"/>
              <a:t>both</a:t>
            </a:r>
            <a:r>
              <a:rPr lang="pl-PL" sz="1600" dirty="0"/>
              <a:t> </a:t>
            </a:r>
            <a:r>
              <a:rPr lang="pl-PL" sz="1600" dirty="0" err="1"/>
              <a:t>in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Dean’s</a:t>
            </a:r>
            <a:r>
              <a:rPr lang="pl-PL" sz="1600" dirty="0"/>
              <a:t> Office). </a:t>
            </a:r>
            <a:r>
              <a:rPr lang="pl-PL" sz="1600" dirty="0" err="1"/>
              <a:t>You</a:t>
            </a:r>
            <a:r>
              <a:rPr lang="pl-PL" sz="1600" dirty="0"/>
              <a:t> will </a:t>
            </a:r>
            <a:r>
              <a:rPr lang="pl-PL" sz="1600" dirty="0" err="1"/>
              <a:t>also</a:t>
            </a:r>
            <a:r>
              <a:rPr lang="pl-PL" sz="1600" dirty="0"/>
              <a:t> </a:t>
            </a:r>
            <a:r>
              <a:rPr lang="pl-PL" sz="1600" dirty="0" err="1"/>
              <a:t>need</a:t>
            </a:r>
            <a:r>
              <a:rPr lang="pl-PL" sz="1600" dirty="0"/>
              <a:t> to </a:t>
            </a:r>
            <a:r>
              <a:rPr lang="pl-PL" sz="1600" b="1" dirty="0" err="1"/>
              <a:t>fill</a:t>
            </a:r>
            <a:r>
              <a:rPr lang="pl-PL" sz="1600" b="1" dirty="0"/>
              <a:t> in and </a:t>
            </a:r>
            <a:r>
              <a:rPr lang="pl-PL" sz="1600" b="1" dirty="0" err="1"/>
              <a:t>submit</a:t>
            </a:r>
            <a:r>
              <a:rPr lang="pl-PL" sz="1600" b="1" dirty="0"/>
              <a:t> the </a:t>
            </a:r>
            <a:r>
              <a:rPr lang="pl-PL" sz="1600" b="1" dirty="0">
                <a:hlinkClick r:id="rId2"/>
              </a:rPr>
              <a:t>sign up form</a:t>
            </a:r>
            <a:r>
              <a:rPr lang="pl-PL" sz="1600" dirty="0"/>
              <a:t>. </a:t>
            </a:r>
          </a:p>
          <a:p>
            <a:endParaRPr lang="pl-PL" sz="1600" dirty="0"/>
          </a:p>
          <a:p>
            <a:r>
              <a:rPr lang="pl-PL" sz="1600" dirty="0" err="1"/>
              <a:t>Wait</a:t>
            </a:r>
            <a:r>
              <a:rPr lang="pl-PL" sz="1600" dirty="0"/>
              <a:t> </a:t>
            </a:r>
            <a:r>
              <a:rPr lang="pl-PL" sz="1600" b="1" dirty="0"/>
              <a:t>for </a:t>
            </a:r>
            <a:r>
              <a:rPr lang="pl-PL" sz="1600" b="1" dirty="0" err="1"/>
              <a:t>at</a:t>
            </a:r>
            <a:r>
              <a:rPr lang="pl-PL" sz="1600" b="1" dirty="0"/>
              <a:t> </a:t>
            </a:r>
            <a:r>
              <a:rPr lang="pl-PL" sz="1600" b="1" dirty="0" err="1"/>
              <a:t>least</a:t>
            </a:r>
            <a:r>
              <a:rPr lang="pl-PL" sz="1600" b="1" dirty="0"/>
              <a:t> </a:t>
            </a:r>
            <a:r>
              <a:rPr lang="pl-PL" sz="1600" b="1" dirty="0" err="1"/>
              <a:t>half</a:t>
            </a:r>
            <a:r>
              <a:rPr lang="pl-PL" sz="1600" b="1" dirty="0"/>
              <a:t> an </a:t>
            </a:r>
            <a:r>
              <a:rPr lang="pl-PL" sz="1600" b="1" dirty="0" err="1"/>
              <a:t>hour</a:t>
            </a:r>
            <a:r>
              <a:rPr lang="pl-PL" sz="1600" dirty="0"/>
              <a:t> </a:t>
            </a:r>
            <a:r>
              <a:rPr lang="pl-PL" sz="1600" dirty="0" err="1"/>
              <a:t>after</a:t>
            </a:r>
            <a:r>
              <a:rPr lang="pl-PL" sz="1600" dirty="0"/>
              <a:t> </a:t>
            </a:r>
            <a:r>
              <a:rPr lang="pl-PL" sz="1600" dirty="0" err="1"/>
              <a:t>submitting</a:t>
            </a:r>
            <a:r>
              <a:rPr lang="pl-PL" sz="1600" dirty="0"/>
              <a:t> </a:t>
            </a:r>
            <a:r>
              <a:rPr lang="pl-PL" sz="1600" dirty="0" err="1"/>
              <a:t>your</a:t>
            </a:r>
            <a:r>
              <a:rPr lang="pl-PL" sz="1600" dirty="0"/>
              <a:t> form and </a:t>
            </a:r>
            <a:r>
              <a:rPr lang="pl-PL" sz="1600" dirty="0" err="1"/>
              <a:t>then</a:t>
            </a:r>
            <a:r>
              <a:rPr lang="pl-PL" sz="1600" dirty="0"/>
              <a:t> </a:t>
            </a:r>
            <a:r>
              <a:rPr lang="pl-PL" sz="1600" dirty="0" err="1"/>
              <a:t>come</a:t>
            </a:r>
            <a:r>
              <a:rPr lang="pl-PL" sz="1600" dirty="0"/>
              <a:t> to </a:t>
            </a:r>
            <a:r>
              <a:rPr lang="pl-PL" sz="1600" dirty="0" err="1"/>
              <a:t>the</a:t>
            </a:r>
            <a:r>
              <a:rPr lang="pl-PL" sz="1600" dirty="0"/>
              <a:t> IFA </a:t>
            </a:r>
            <a:r>
              <a:rPr lang="pl-PL" sz="1600" dirty="0" err="1"/>
              <a:t>library</a:t>
            </a:r>
            <a:r>
              <a:rPr lang="pl-PL" sz="1600" dirty="0"/>
              <a:t> </a:t>
            </a:r>
            <a:r>
              <a:rPr lang="pl-PL" sz="1600" dirty="0" err="1"/>
              <a:t>with</a:t>
            </a:r>
            <a:r>
              <a:rPr lang="pl-PL" sz="1600" dirty="0"/>
              <a:t> </a:t>
            </a:r>
            <a:r>
              <a:rPr lang="pl-PL" sz="1600" dirty="0" err="1"/>
              <a:t>your</a:t>
            </a:r>
            <a:r>
              <a:rPr lang="pl-PL" sz="1600" dirty="0"/>
              <a:t> student ID </a:t>
            </a:r>
            <a:r>
              <a:rPr lang="pl-PL" sz="1600" dirty="0" err="1"/>
              <a:t>card</a:t>
            </a:r>
            <a:r>
              <a:rPr lang="pl-PL" sz="1600" dirty="0"/>
              <a:t>, </a:t>
            </a:r>
            <a:r>
              <a:rPr lang="pl-PL" sz="1600" dirty="0" err="1"/>
              <a:t>your</a:t>
            </a:r>
            <a:r>
              <a:rPr lang="pl-PL" sz="1600" dirty="0"/>
              <a:t> </a:t>
            </a:r>
            <a:r>
              <a:rPr lang="pl-PL" sz="1600" dirty="0" err="1"/>
              <a:t>clearance</a:t>
            </a:r>
            <a:r>
              <a:rPr lang="pl-PL" sz="1600" dirty="0"/>
              <a:t> slip and </a:t>
            </a:r>
            <a:r>
              <a:rPr lang="pl-PL" sz="1600" b="1" dirty="0" err="1"/>
              <a:t>your</a:t>
            </a:r>
            <a:r>
              <a:rPr lang="pl-PL" sz="1600" b="1" dirty="0"/>
              <a:t> </a:t>
            </a:r>
            <a:r>
              <a:rPr lang="pl-PL" sz="1600" b="1" dirty="0" err="1"/>
              <a:t>personal</a:t>
            </a:r>
            <a:r>
              <a:rPr lang="pl-PL" sz="1600" b="1" dirty="0"/>
              <a:t> ID </a:t>
            </a:r>
            <a:r>
              <a:rPr lang="pl-PL" sz="1600" dirty="0"/>
              <a:t>(</a:t>
            </a:r>
            <a:r>
              <a:rPr lang="pl-PL" sz="1600" dirty="0" err="1"/>
              <a:t>passport</a:t>
            </a:r>
            <a:r>
              <a:rPr lang="pl-PL" sz="1600" dirty="0"/>
              <a:t> </a:t>
            </a:r>
            <a:r>
              <a:rPr lang="pl-PL" sz="1600" dirty="0" err="1"/>
              <a:t>or</a:t>
            </a:r>
            <a:r>
              <a:rPr lang="pl-PL" sz="1600" dirty="0"/>
              <a:t> national ID </a:t>
            </a:r>
            <a:r>
              <a:rPr lang="pl-PL" sz="1600" dirty="0" err="1"/>
              <a:t>card</a:t>
            </a:r>
            <a:r>
              <a:rPr lang="pl-PL" sz="1600" dirty="0"/>
              <a:t>). A </a:t>
            </a:r>
            <a:r>
              <a:rPr lang="pl-PL" sz="1600" dirty="0" err="1"/>
              <a:t>member</a:t>
            </a:r>
            <a:r>
              <a:rPr lang="pl-PL" sz="1600" dirty="0"/>
              <a:t> of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staff</a:t>
            </a:r>
            <a:r>
              <a:rPr lang="pl-PL" sz="1600" dirty="0"/>
              <a:t> will </a:t>
            </a:r>
            <a:r>
              <a:rPr lang="pl-PL" sz="1600" dirty="0" err="1"/>
              <a:t>open</a:t>
            </a:r>
            <a:r>
              <a:rPr lang="pl-PL" sz="1600" dirty="0"/>
              <a:t> an </a:t>
            </a:r>
            <a:r>
              <a:rPr lang="pl-PL" sz="1600" dirty="0" err="1"/>
              <a:t>account</a:t>
            </a:r>
            <a:r>
              <a:rPr lang="pl-PL" sz="1600" dirty="0"/>
              <a:t> for </a:t>
            </a:r>
            <a:r>
              <a:rPr lang="pl-PL" sz="1600" dirty="0" err="1"/>
              <a:t>you</a:t>
            </a:r>
            <a:r>
              <a:rPr lang="pl-PL" sz="1600" dirty="0"/>
              <a:t>.</a:t>
            </a:r>
          </a:p>
          <a:p>
            <a:endParaRPr lang="pl-PL" sz="1600" dirty="0"/>
          </a:p>
          <a:p>
            <a:r>
              <a:rPr lang="pl-PL" sz="1600" dirty="0" err="1"/>
              <a:t>The</a:t>
            </a:r>
            <a:r>
              <a:rPr lang="pl-PL" sz="1600" dirty="0"/>
              <a:t> Reading </a:t>
            </a:r>
            <a:r>
              <a:rPr lang="pl-PL" sz="1600" dirty="0" err="1"/>
              <a:t>Room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divided</a:t>
            </a:r>
            <a:r>
              <a:rPr lang="pl-PL" sz="1600" dirty="0"/>
              <a:t> </a:t>
            </a:r>
            <a:r>
              <a:rPr lang="pl-PL" sz="1600" dirty="0" err="1"/>
              <a:t>into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Study</a:t>
            </a:r>
            <a:r>
              <a:rPr lang="pl-PL" sz="1600" dirty="0"/>
              <a:t> </a:t>
            </a:r>
            <a:r>
              <a:rPr lang="pl-PL" sz="1600" dirty="0" err="1"/>
              <a:t>Room</a:t>
            </a:r>
            <a:r>
              <a:rPr lang="pl-PL" sz="1600" dirty="0"/>
              <a:t> (</a:t>
            </a:r>
            <a:r>
              <a:rPr lang="pl-PL" sz="1600" dirty="0" err="1"/>
              <a:t>desks</a:t>
            </a:r>
            <a:r>
              <a:rPr lang="pl-PL" sz="1600" dirty="0"/>
              <a:t>) and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Leisure</a:t>
            </a:r>
            <a:r>
              <a:rPr lang="pl-PL" sz="1600" dirty="0"/>
              <a:t> Centre (</a:t>
            </a:r>
            <a:r>
              <a:rPr lang="pl-PL" sz="1600" dirty="0" err="1"/>
              <a:t>armchairs</a:t>
            </a:r>
            <a:r>
              <a:rPr lang="pl-PL" sz="1600" dirty="0"/>
              <a:t> and </a:t>
            </a:r>
            <a:r>
              <a:rPr lang="pl-PL" sz="1600" dirty="0" err="1"/>
              <a:t>couches</a:t>
            </a:r>
            <a:r>
              <a:rPr lang="pl-PL" sz="1600" dirty="0"/>
              <a:t>).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WiFi</a:t>
            </a:r>
            <a:r>
              <a:rPr lang="pl-PL" sz="1600" dirty="0"/>
              <a:t> </a:t>
            </a:r>
            <a:r>
              <a:rPr lang="pl-PL" sz="1600" dirty="0" err="1"/>
              <a:t>access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provided</a:t>
            </a:r>
            <a:r>
              <a:rPr lang="pl-PL" sz="1600" dirty="0"/>
              <a:t>. All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invited</a:t>
            </a:r>
            <a:r>
              <a:rPr lang="pl-PL" sz="1600" dirty="0"/>
              <a:t>!</a:t>
            </a:r>
          </a:p>
          <a:p>
            <a:endParaRPr lang="pl-PL" sz="1600" dirty="0"/>
          </a:p>
          <a:p>
            <a:r>
              <a:rPr lang="pl-PL" sz="1600" dirty="0"/>
              <a:t>In </a:t>
            </a:r>
            <a:r>
              <a:rPr lang="pl-PL" sz="1600" dirty="0" err="1"/>
              <a:t>the</a:t>
            </a:r>
            <a:r>
              <a:rPr lang="pl-PL" sz="1600" dirty="0"/>
              <a:t> IFA </a:t>
            </a:r>
            <a:r>
              <a:rPr lang="pl-PL" sz="1600" dirty="0" err="1"/>
              <a:t>library</a:t>
            </a:r>
            <a:r>
              <a:rPr lang="pl-PL" sz="1600" dirty="0"/>
              <a:t>, </a:t>
            </a:r>
            <a:r>
              <a:rPr lang="pl-PL" sz="1600" dirty="0" err="1"/>
              <a:t>you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either</a:t>
            </a:r>
            <a:r>
              <a:rPr lang="pl-PL" sz="1600" dirty="0"/>
              <a:t> </a:t>
            </a:r>
            <a:r>
              <a:rPr lang="pl-PL" sz="1600" dirty="0" err="1"/>
              <a:t>read</a:t>
            </a:r>
            <a:r>
              <a:rPr lang="pl-PL" sz="1600" dirty="0"/>
              <a:t> </a:t>
            </a:r>
            <a:r>
              <a:rPr lang="pl-PL" sz="1600" dirty="0" err="1"/>
              <a:t>books</a:t>
            </a:r>
            <a:r>
              <a:rPr lang="pl-PL" sz="1600" dirty="0"/>
              <a:t> </a:t>
            </a:r>
            <a:r>
              <a:rPr lang="pl-PL" sz="1600" dirty="0" err="1"/>
              <a:t>in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Reading </a:t>
            </a:r>
            <a:r>
              <a:rPr lang="pl-PL" sz="1600" dirty="0" err="1"/>
              <a:t>Room</a:t>
            </a:r>
            <a:r>
              <a:rPr lang="pl-PL" sz="1600" dirty="0"/>
              <a:t> </a:t>
            </a:r>
            <a:r>
              <a:rPr lang="pl-PL" sz="1600" dirty="0" err="1"/>
              <a:t>or</a:t>
            </a:r>
            <a:r>
              <a:rPr lang="pl-PL" sz="1600" dirty="0"/>
              <a:t> </a:t>
            </a:r>
            <a:r>
              <a:rPr lang="pl-PL" sz="1600" dirty="0" err="1"/>
              <a:t>take</a:t>
            </a:r>
            <a:r>
              <a:rPr lang="pl-PL" sz="1600" dirty="0"/>
              <a:t> </a:t>
            </a:r>
            <a:r>
              <a:rPr lang="pl-PL" sz="1600" dirty="0" err="1"/>
              <a:t>them</a:t>
            </a:r>
            <a:r>
              <a:rPr lang="pl-PL" sz="1600" dirty="0"/>
              <a:t> </a:t>
            </a:r>
            <a:r>
              <a:rPr lang="pl-PL" sz="1600" dirty="0" err="1"/>
              <a:t>with</a:t>
            </a:r>
            <a:r>
              <a:rPr lang="pl-PL" sz="1600" dirty="0"/>
              <a:t> </a:t>
            </a:r>
            <a:r>
              <a:rPr lang="pl-PL" sz="1600" dirty="0" err="1"/>
              <a:t>you</a:t>
            </a:r>
            <a:r>
              <a:rPr lang="pl-PL" sz="1600" dirty="0"/>
              <a:t>.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library</a:t>
            </a:r>
            <a:r>
              <a:rPr lang="pl-PL" sz="1600" dirty="0"/>
              <a:t> </a:t>
            </a:r>
            <a:r>
              <a:rPr lang="pl-PL" sz="1600" dirty="0" err="1"/>
              <a:t>staff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get</a:t>
            </a:r>
            <a:r>
              <a:rPr lang="pl-PL" sz="1600" dirty="0"/>
              <a:t> </a:t>
            </a:r>
            <a:r>
              <a:rPr lang="pl-PL" sz="1600" dirty="0" err="1"/>
              <a:t>you</a:t>
            </a:r>
            <a:r>
              <a:rPr lang="pl-PL" sz="1600" dirty="0"/>
              <a:t> </a:t>
            </a:r>
            <a:r>
              <a:rPr lang="pl-PL" sz="1600" dirty="0" err="1"/>
              <a:t>any</a:t>
            </a:r>
            <a:r>
              <a:rPr lang="pl-PL" sz="1600" dirty="0"/>
              <a:t> </a:t>
            </a:r>
            <a:r>
              <a:rPr lang="pl-PL" sz="1600" dirty="0" err="1"/>
              <a:t>book</a:t>
            </a:r>
            <a:r>
              <a:rPr lang="pl-PL" sz="1600" dirty="0"/>
              <a:t> as long as </a:t>
            </a:r>
            <a:r>
              <a:rPr lang="pl-PL" sz="1600" dirty="0" err="1"/>
              <a:t>you</a:t>
            </a:r>
            <a:r>
              <a:rPr lang="pl-PL" sz="1600" dirty="0"/>
              <a:t> </a:t>
            </a:r>
            <a:r>
              <a:rPr lang="pl-PL" sz="1600" dirty="0" err="1"/>
              <a:t>know</a:t>
            </a:r>
            <a:r>
              <a:rPr lang="pl-PL" sz="1600" dirty="0"/>
              <a:t> </a:t>
            </a:r>
            <a:r>
              <a:rPr lang="pl-PL" sz="1600" dirty="0" err="1"/>
              <a:t>its</a:t>
            </a:r>
            <a:r>
              <a:rPr lang="pl-PL" sz="1600" dirty="0"/>
              <a:t> </a:t>
            </a:r>
            <a:r>
              <a:rPr lang="pl-PL" sz="1600" b="1" dirty="0"/>
              <a:t>CALL NUMBER </a:t>
            </a:r>
            <a:r>
              <a:rPr lang="pl-PL" sz="1600" dirty="0"/>
              <a:t>(</a:t>
            </a:r>
            <a:r>
              <a:rPr lang="en-US" sz="1600" dirty="0"/>
              <a:t>a symbol indicating the location of a book in the library</a:t>
            </a:r>
            <a:r>
              <a:rPr lang="pl-PL" sz="1600" dirty="0"/>
              <a:t>, for </a:t>
            </a:r>
            <a:r>
              <a:rPr lang="pl-PL" sz="1600" dirty="0" err="1"/>
              <a:t>example</a:t>
            </a:r>
            <a:r>
              <a:rPr lang="pl-PL" sz="1600" dirty="0"/>
              <a:t> </a:t>
            </a:r>
            <a:r>
              <a:rPr lang="pl-PL" sz="1600" b="1" dirty="0"/>
              <a:t>BT 103/I</a:t>
            </a:r>
            <a:r>
              <a:rPr lang="pl-PL" sz="1600" dirty="0"/>
              <a:t>) </a:t>
            </a:r>
          </a:p>
          <a:p>
            <a:endParaRPr lang="pl-PL" sz="1600" dirty="0"/>
          </a:p>
          <a:p>
            <a:r>
              <a:rPr lang="pl-PL" sz="1600" dirty="0"/>
              <a:t>Call </a:t>
            </a:r>
            <a:r>
              <a:rPr lang="pl-PL" sz="1600" dirty="0" err="1"/>
              <a:t>numbers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found</a:t>
            </a:r>
            <a:r>
              <a:rPr lang="pl-PL" sz="1600" dirty="0"/>
              <a:t> in the </a:t>
            </a:r>
            <a:r>
              <a:rPr lang="pl-PL" sz="1600" dirty="0">
                <a:hlinkClick r:id="rId3"/>
              </a:rPr>
              <a:t>University </a:t>
            </a:r>
            <a:r>
              <a:rPr lang="pl-PL" sz="1600" dirty="0" err="1">
                <a:hlinkClick r:id="rId3"/>
              </a:rPr>
              <a:t>Library’s</a:t>
            </a:r>
            <a:r>
              <a:rPr lang="pl-PL" sz="1600" dirty="0">
                <a:hlinkClick r:id="rId3"/>
              </a:rPr>
              <a:t> </a:t>
            </a:r>
            <a:r>
              <a:rPr lang="pl-PL" sz="1600" dirty="0" err="1">
                <a:hlinkClick r:id="rId3"/>
              </a:rPr>
              <a:t>catalogue</a:t>
            </a:r>
            <a:r>
              <a:rPr lang="pl-PL" sz="1600" dirty="0"/>
              <a:t>. </a:t>
            </a:r>
            <a:r>
              <a:rPr lang="pl-PL" sz="1600" dirty="0" err="1"/>
              <a:t>If</a:t>
            </a:r>
            <a:r>
              <a:rPr lang="pl-PL" sz="1600" dirty="0"/>
              <a:t> a </a:t>
            </a:r>
            <a:r>
              <a:rPr lang="pl-PL" sz="1600" dirty="0" err="1"/>
              <a:t>copy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available</a:t>
            </a:r>
            <a:r>
              <a:rPr lang="pl-PL" sz="1600" dirty="0"/>
              <a:t>, </a:t>
            </a:r>
            <a:r>
              <a:rPr lang="pl-PL" sz="1600" dirty="0" err="1"/>
              <a:t>the</a:t>
            </a:r>
            <a:r>
              <a:rPr lang="pl-PL" sz="1600" dirty="0"/>
              <a:t> system will </a:t>
            </a:r>
            <a:r>
              <a:rPr lang="pl-PL" sz="1600" dirty="0" err="1"/>
              <a:t>inform</a:t>
            </a:r>
            <a:r>
              <a:rPr lang="pl-PL" sz="1600" dirty="0"/>
              <a:t> </a:t>
            </a:r>
            <a:r>
              <a:rPr lang="pl-PL" sz="1600" dirty="0" err="1"/>
              <a:t>you</a:t>
            </a:r>
            <a:r>
              <a:rPr lang="pl-PL" sz="1600" dirty="0"/>
              <a:t>. </a:t>
            </a:r>
            <a:r>
              <a:rPr lang="pl-PL" sz="1600" dirty="0" err="1"/>
              <a:t>Click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b="1" dirty="0"/>
              <a:t>FILOLOGIA ANGIELSKA </a:t>
            </a:r>
            <a:r>
              <a:rPr lang="pl-PL" sz="1600" dirty="0"/>
              <a:t>to </a:t>
            </a:r>
            <a:r>
              <a:rPr lang="pl-PL" sz="1600" dirty="0" err="1"/>
              <a:t>learn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book’s</a:t>
            </a:r>
            <a:r>
              <a:rPr lang="pl-PL" sz="1600" dirty="0"/>
              <a:t> </a:t>
            </a:r>
            <a:r>
              <a:rPr lang="pl-PL" sz="1600" b="1" dirty="0"/>
              <a:t>SECOND CALL NUMBER </a:t>
            </a:r>
            <a:r>
              <a:rPr lang="pl-PL" sz="1600" dirty="0"/>
              <a:t>(for </a:t>
            </a:r>
            <a:r>
              <a:rPr lang="pl-PL" sz="1600" dirty="0" err="1"/>
              <a:t>example</a:t>
            </a:r>
            <a:r>
              <a:rPr lang="pl-PL" sz="1600" dirty="0"/>
              <a:t>, </a:t>
            </a:r>
            <a:r>
              <a:rPr lang="pl-PL" sz="1600" dirty="0" err="1"/>
              <a:t>FAn</a:t>
            </a:r>
            <a:r>
              <a:rPr lang="pl-PL" sz="1600" dirty="0"/>
              <a:t> AT 6570). </a:t>
            </a:r>
            <a:r>
              <a:rPr lang="pl-PL" sz="1600" dirty="0" err="1"/>
              <a:t>If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book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ordered</a:t>
            </a:r>
            <a:r>
              <a:rPr lang="pl-PL" sz="1600" dirty="0"/>
              <a:t>, </a:t>
            </a:r>
            <a:r>
              <a:rPr lang="pl-PL" sz="1600" dirty="0" err="1"/>
              <a:t>you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click</a:t>
            </a:r>
            <a:r>
              <a:rPr lang="pl-PL" sz="1600" dirty="0"/>
              <a:t> </a:t>
            </a:r>
            <a:r>
              <a:rPr lang="pl-PL" sz="1600" b="1" dirty="0"/>
              <a:t>ZAMÓWIENIE</a:t>
            </a:r>
            <a:r>
              <a:rPr lang="pl-PL" sz="1600" dirty="0"/>
              <a:t> to order and </a:t>
            </a:r>
            <a:r>
              <a:rPr lang="pl-PL" sz="1600" dirty="0" err="1"/>
              <a:t>collect</a:t>
            </a:r>
            <a:r>
              <a:rPr lang="pl-PL" sz="1600" dirty="0"/>
              <a:t> </a:t>
            </a:r>
            <a:r>
              <a:rPr lang="pl-PL" sz="1600" dirty="0" err="1"/>
              <a:t>it</a:t>
            </a:r>
            <a:r>
              <a:rPr lang="pl-PL" sz="1600" dirty="0"/>
              <a:t> </a:t>
            </a:r>
            <a:r>
              <a:rPr lang="pl-PL" sz="1600" dirty="0" err="1"/>
              <a:t>in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Library</a:t>
            </a:r>
            <a:r>
              <a:rPr lang="pl-PL" sz="1600" dirty="0"/>
              <a:t>. To log </a:t>
            </a:r>
            <a:r>
              <a:rPr lang="pl-PL" sz="1600" dirty="0" err="1"/>
              <a:t>in</a:t>
            </a:r>
            <a:r>
              <a:rPr lang="pl-PL" sz="1600" dirty="0"/>
              <a:t>, </a:t>
            </a:r>
            <a:r>
              <a:rPr lang="pl-PL" sz="1600" dirty="0" err="1"/>
              <a:t>use</a:t>
            </a:r>
            <a:r>
              <a:rPr lang="pl-PL" sz="1600" dirty="0"/>
              <a:t> </a:t>
            </a:r>
            <a:r>
              <a:rPr lang="pl-PL" sz="1600" dirty="0" err="1"/>
              <a:t>your</a:t>
            </a:r>
            <a:r>
              <a:rPr lang="pl-PL" sz="1600" dirty="0"/>
              <a:t> LOGIN (20900 + </a:t>
            </a:r>
            <a:r>
              <a:rPr lang="pl-PL" sz="1600" dirty="0" err="1"/>
              <a:t>your</a:t>
            </a:r>
            <a:r>
              <a:rPr lang="pl-PL" sz="1600" dirty="0"/>
              <a:t> student </a:t>
            </a:r>
            <a:r>
              <a:rPr lang="pl-PL" sz="1600" dirty="0" err="1"/>
              <a:t>number</a:t>
            </a:r>
            <a:r>
              <a:rPr lang="pl-PL" sz="1600" dirty="0"/>
              <a:t>, for </a:t>
            </a:r>
            <a:r>
              <a:rPr lang="pl-PL" sz="1600" dirty="0" err="1"/>
              <a:t>example</a:t>
            </a:r>
            <a:r>
              <a:rPr lang="pl-PL" sz="1600" dirty="0"/>
              <a:t> 20900290715) and PASSWORD (</a:t>
            </a:r>
            <a:r>
              <a:rPr lang="pl-PL" sz="1600" dirty="0" err="1"/>
              <a:t>your</a:t>
            </a:r>
            <a:r>
              <a:rPr lang="pl-PL" sz="1600" dirty="0"/>
              <a:t> </a:t>
            </a:r>
            <a:r>
              <a:rPr lang="pl-PL" sz="1600" dirty="0" err="1"/>
              <a:t>birthdate</a:t>
            </a:r>
            <a:r>
              <a:rPr lang="pl-PL" sz="1600" dirty="0"/>
              <a:t> + 000, for </a:t>
            </a:r>
            <a:r>
              <a:rPr lang="pl-PL" sz="1600" dirty="0" err="1"/>
              <a:t>example</a:t>
            </a:r>
            <a:r>
              <a:rPr lang="pl-PL" sz="1600" dirty="0"/>
              <a:t> 20010901000 for 01/09/2001 </a:t>
            </a:r>
            <a:r>
              <a:rPr lang="pl-PL" sz="1600" dirty="0" err="1"/>
              <a:t>birthdate</a:t>
            </a:r>
            <a:r>
              <a:rPr lang="pl-PL" sz="1600" dirty="0"/>
              <a:t>).</a:t>
            </a:r>
          </a:p>
          <a:p>
            <a:endParaRPr lang="pl-PL" sz="1600" dirty="0"/>
          </a:p>
          <a:p>
            <a:r>
              <a:rPr lang="pl-PL" sz="1600" dirty="0" err="1"/>
              <a:t>Some</a:t>
            </a:r>
            <a:r>
              <a:rPr lang="pl-PL" sz="1600" dirty="0"/>
              <a:t> </a:t>
            </a:r>
            <a:r>
              <a:rPr lang="pl-PL" sz="1600" dirty="0" err="1"/>
              <a:t>valuable</a:t>
            </a:r>
            <a:r>
              <a:rPr lang="pl-PL" sz="1600" dirty="0"/>
              <a:t> and </a:t>
            </a:r>
            <a:r>
              <a:rPr lang="pl-PL" sz="1600" dirty="0" err="1"/>
              <a:t>frequently-used</a:t>
            </a:r>
            <a:r>
              <a:rPr lang="pl-PL" sz="1600" dirty="0"/>
              <a:t> </a:t>
            </a:r>
            <a:r>
              <a:rPr lang="pl-PL" sz="1600" dirty="0" err="1"/>
              <a:t>books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only</a:t>
            </a:r>
            <a:r>
              <a:rPr lang="pl-PL" sz="1600" dirty="0"/>
              <a:t> be </a:t>
            </a:r>
            <a:r>
              <a:rPr lang="pl-PL" sz="1600" dirty="0" err="1"/>
              <a:t>read</a:t>
            </a:r>
            <a:r>
              <a:rPr lang="pl-PL" sz="1600" dirty="0"/>
              <a:t> </a:t>
            </a:r>
            <a:r>
              <a:rPr lang="pl-PL" sz="1600" dirty="0" err="1"/>
              <a:t>in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Reading </a:t>
            </a:r>
            <a:r>
              <a:rPr lang="pl-PL" sz="1600" dirty="0" err="1"/>
              <a:t>Room</a:t>
            </a:r>
            <a:r>
              <a:rPr lang="pl-PL" sz="1600" dirty="0"/>
              <a:t>. </a:t>
            </a:r>
            <a:r>
              <a:rPr lang="pl-PL" sz="1600" dirty="0" err="1"/>
              <a:t>Please</a:t>
            </a:r>
            <a:r>
              <a:rPr lang="pl-PL" sz="1600" dirty="0"/>
              <a:t> </a:t>
            </a:r>
            <a:r>
              <a:rPr lang="pl-PL" sz="1600" dirty="0" err="1"/>
              <a:t>ask</a:t>
            </a:r>
            <a:r>
              <a:rPr lang="pl-PL" sz="1600" dirty="0"/>
              <a:t> </a:t>
            </a:r>
            <a:r>
              <a:rPr lang="pl-PL" sz="1600" dirty="0" err="1"/>
              <a:t>the</a:t>
            </a:r>
            <a:r>
              <a:rPr lang="pl-PL" sz="1600" dirty="0"/>
              <a:t> </a:t>
            </a:r>
            <a:r>
              <a:rPr lang="pl-PL" sz="1600" dirty="0" err="1"/>
              <a:t>library</a:t>
            </a:r>
            <a:r>
              <a:rPr lang="pl-PL" sz="1600" dirty="0"/>
              <a:t> </a:t>
            </a:r>
            <a:r>
              <a:rPr lang="pl-PL" sz="1600" dirty="0" err="1"/>
              <a:t>staff</a:t>
            </a:r>
            <a:r>
              <a:rPr lang="pl-PL" sz="1600" dirty="0"/>
              <a:t> for </a:t>
            </a:r>
            <a:r>
              <a:rPr lang="pl-PL" sz="1600" dirty="0" err="1"/>
              <a:t>details</a:t>
            </a:r>
            <a:r>
              <a:rPr lang="pl-PL" sz="1600" dirty="0"/>
              <a:t>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230438" y="965200"/>
            <a:ext cx="7731125" cy="808038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cap="none">
                <a:latin typeface="Gill Sans MT" pitchFamily="34" charset="-18"/>
                <a:cs typeface="Arial" charset="0"/>
              </a:rPr>
              <a:t>ZAPISY DO BIBLIOTEKI (SLAJD 1/3)</a:t>
            </a:r>
            <a:endParaRPr cap="none">
              <a:latin typeface="Gill Sans MT" pitchFamily="34" charset="-18"/>
            </a:endParaRPr>
          </a:p>
        </p:txBody>
      </p:sp>
      <p:sp>
        <p:nvSpPr>
          <p:cNvPr id="18434" name="Symbol zastępczy zawartości 4"/>
          <p:cNvSpPr txBox="1">
            <a:spLocks noGrp="1"/>
          </p:cNvSpPr>
          <p:nvPr>
            <p:ph idx="1"/>
          </p:nvPr>
        </p:nvSpPr>
        <p:spPr>
          <a:xfrm>
            <a:off x="1963738" y="2133600"/>
            <a:ext cx="8018462" cy="15446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dirty="0" err="1">
                <a:latin typeface="Arial" charset="0"/>
              </a:rPr>
              <a:t>Aby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wypożyczać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książki</a:t>
            </a:r>
            <a:r>
              <a:rPr dirty="0">
                <a:latin typeface="Arial" charset="0"/>
              </a:rPr>
              <a:t> z </a:t>
            </a:r>
            <a:r>
              <a:rPr dirty="0" err="1">
                <a:latin typeface="Arial" charset="0"/>
              </a:rPr>
              <a:t>Biblioteki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Instytutu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Filologii</a:t>
            </a:r>
            <a:r>
              <a:rPr dirty="0">
                <a:latin typeface="Arial" charset="0"/>
              </a:rPr>
              <a:t> </a:t>
            </a:r>
            <a:r>
              <a:rPr dirty="0" err="1">
                <a:latin typeface="Arial" charset="0"/>
              </a:rPr>
              <a:t>Angielskiej</a:t>
            </a:r>
            <a:r>
              <a:rPr dirty="0">
                <a:latin typeface="Arial" charset="0"/>
              </a:rPr>
              <a:t>, </a:t>
            </a:r>
            <a:r>
              <a:rPr dirty="0" err="1">
                <a:latin typeface="Arial" charset="0"/>
              </a:rPr>
              <a:t>należy</a:t>
            </a:r>
            <a:endParaRPr dirty="0">
              <a:latin typeface="Arial" charset="0"/>
            </a:endParaRPr>
          </a:p>
          <a:p>
            <a:pPr eaLnBrk="1" hangingPunct="1"/>
            <a:r>
              <a:rPr b="1" dirty="0">
                <a:latin typeface="Arial" charset="0"/>
              </a:rPr>
              <a:t>Zapisać się do Biblioteki Uniwersyteckiej (przez </a:t>
            </a:r>
            <a:r>
              <a:rPr b="1" dirty="0">
                <a:latin typeface="Arial" charset="0"/>
                <a:hlinkClick r:id="rId2" action="ppaction://hlinksldjump"/>
              </a:rPr>
              <a:t>wypełnienie formularza</a:t>
            </a:r>
            <a:r>
              <a:rPr b="1" dirty="0">
                <a:latin typeface="Arial" charset="0"/>
              </a:rPr>
              <a:t>) </a:t>
            </a:r>
          </a:p>
          <a:p>
            <a:pPr eaLnBrk="1" hangingPunct="1"/>
            <a:r>
              <a:rPr b="1" dirty="0">
                <a:latin typeface="Arial" charset="0"/>
              </a:rPr>
              <a:t>Po upływie przynajmniej pół godziny od wysłania formularza aktywować konto w Bibliotece Instytutu Filologii Angielskiej u bibliotekarza</a:t>
            </a:r>
          </a:p>
          <a:p>
            <a:pPr eaLnBrk="1" hangingPunct="1"/>
            <a:r>
              <a:rPr b="1" dirty="0">
                <a:latin typeface="Arial" charset="0"/>
              </a:rPr>
              <a:t>Okazać </a:t>
            </a:r>
            <a:r>
              <a:rPr b="1" dirty="0">
                <a:latin typeface="Arial" charset="0"/>
                <a:hlinkClick r:id="rId3" action="ppaction://hlinksldjump"/>
              </a:rPr>
              <a:t>odpowiednie dokumenty </a:t>
            </a:r>
            <a:r>
              <a:rPr b="1" dirty="0">
                <a:latin typeface="Arial" charset="0"/>
              </a:rPr>
              <a:t>podczas aktywowania konta	</a:t>
            </a:r>
            <a:r>
              <a:rPr b="1" dirty="0">
                <a:latin typeface="Gill Sans MT" pitchFamily="34" charset="-18"/>
              </a:rPr>
              <a:t>			</a:t>
            </a:r>
          </a:p>
          <a:p>
            <a:pPr eaLnBrk="1" hangingPunct="1">
              <a:buFont typeface="Arial" charset="0"/>
              <a:buNone/>
            </a:pPr>
            <a:endParaRPr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b="1"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dirty="0">
              <a:latin typeface="Gill Sans MT" pitchFamily="34" charset="-18"/>
            </a:endParaRPr>
          </a:p>
          <a:p>
            <a:pPr eaLnBrk="1" hangingPunct="1">
              <a:buFont typeface="Arial" charset="0"/>
              <a:buNone/>
            </a:pPr>
            <a:endParaRPr dirty="0">
              <a:latin typeface="Gill Sans MT" pitchFamily="34" charset="-18"/>
            </a:endParaRPr>
          </a:p>
          <a:p>
            <a:pPr eaLnBrk="1" hangingPunct="1"/>
            <a:endParaRPr dirty="0">
              <a:latin typeface="Gill Sans MT" pitchFamily="34" charset="-18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92363" y="60563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>DALSZE INFORMACJE NA KOLEJNYM SLAJDZIE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993063" y="60769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92363" y="60563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>DALSZE INFORMACJE NA KOLEJNYM SLAJDZIE</a:t>
            </a:r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993063" y="60769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1" name="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92363" y="6056313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hlinkClick r:id="rId2" action="ppaction://hlinksldjump"/>
              </a:rPr>
              <a:t>DALSZE INFORMACJE NA KOLEJNYM SLAJDZIE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8442" name="AutoShape 6"/>
          <p:cNvSpPr>
            <a:spLocks noChangeArrowheads="1"/>
          </p:cNvSpPr>
          <p:nvPr/>
        </p:nvSpPr>
        <p:spPr bwMode="auto">
          <a:xfrm>
            <a:off x="7993063" y="6076950"/>
            <a:ext cx="1212850" cy="290513"/>
          </a:xfrm>
          <a:prstGeom prst="rightArrow">
            <a:avLst>
              <a:gd name="adj1" fmla="val 50000"/>
              <a:gd name="adj2" fmla="val 1043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AutoShape 6"/>
          <p:cNvSpPr>
            <a:spLocks noChangeArrowheads="1"/>
          </p:cNvSpPr>
          <p:nvPr/>
        </p:nvSpPr>
        <p:spPr bwMode="auto">
          <a:xfrm flipH="1">
            <a:off x="7316788" y="49213"/>
            <a:ext cx="901700" cy="290512"/>
          </a:xfrm>
          <a:prstGeom prst="rightArrow">
            <a:avLst>
              <a:gd name="adj1" fmla="val 50000"/>
              <a:gd name="adj2" fmla="val 775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39150" y="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>
                <a:hlinkClick r:id="rId4" action="ppaction://hlinksldjump"/>
              </a:rPr>
              <a:t>WRÓĆ DO SLAJDU Z PYTANIAMI</a:t>
            </a:r>
            <a:endParaRPr lang="pl-PL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aczk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TM10001115%5b%5bfn=Paczka%5d%5d</Template>
  <TotalTime>1488</TotalTime>
  <Words>2555</Words>
  <Application>Microsoft Office PowerPoint</Application>
  <PresentationFormat>Panoramiczny</PresentationFormat>
  <Paragraphs>333</Paragraphs>
  <Slides>40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6" baseType="lpstr">
      <vt:lpstr>Arial</vt:lpstr>
      <vt:lpstr>Calibri</vt:lpstr>
      <vt:lpstr>Gill Sans MT</vt:lpstr>
      <vt:lpstr>Tahoma</vt:lpstr>
      <vt:lpstr>Times New Roman</vt:lpstr>
      <vt:lpstr>Paczka</vt:lpstr>
      <vt:lpstr>      Zasady korzystania z Biblioteki IFA How to use the IFA library </vt:lpstr>
      <vt:lpstr>Godziny otwarcia biblioteki  open hours</vt:lpstr>
      <vt:lpstr>Kontakt / Contact details</vt:lpstr>
      <vt:lpstr>CZYTELNIA /  THE READING ROOM</vt:lpstr>
      <vt:lpstr>CZYTELNIA /  THE READING ROOM</vt:lpstr>
      <vt:lpstr>Wypożyczalnia /  THE lending ROOM</vt:lpstr>
      <vt:lpstr>CO CHCESZ ZROBIĆ? Najczęściej zadawane pytania</vt:lpstr>
      <vt:lpstr>How to use the library? Frequently asked questions</vt:lpstr>
      <vt:lpstr>ZAPISY DO BIBLIOTEKI (SLAJD 1/3)</vt:lpstr>
      <vt:lpstr>ZAPISY DO BIBLIOTEKI (SLAJD 2/3)</vt:lpstr>
      <vt:lpstr> ZAPISY DO BIBLIOTEKI  (SLAJD 3/3)</vt:lpstr>
      <vt:lpstr>WYSZUKIWANIE ONLINE</vt:lpstr>
      <vt:lpstr>Krok 1</vt:lpstr>
      <vt:lpstr>Krok 2</vt:lpstr>
      <vt:lpstr>Krok 3</vt:lpstr>
      <vt:lpstr>KROK 4</vt:lpstr>
      <vt:lpstr>KROK 5</vt:lpstr>
      <vt:lpstr>KROK 6</vt:lpstr>
      <vt:lpstr>Krok 7</vt:lpstr>
      <vt:lpstr>Krok 8</vt:lpstr>
      <vt:lpstr>        WYPOŻYCZENIA</vt:lpstr>
      <vt:lpstr>WYPOŻYCZANIE (INFORMACJE O REWERSIE)</vt:lpstr>
      <vt:lpstr>WYPOŻYCZANIE ONLINE</vt:lpstr>
      <vt:lpstr>Krok 1/7</vt:lpstr>
      <vt:lpstr>KROK 2/7</vt:lpstr>
      <vt:lpstr>KROK 3/7</vt:lpstr>
      <vt:lpstr>KROK 4/7 </vt:lpstr>
      <vt:lpstr>KROK 5/7 </vt:lpstr>
      <vt:lpstr>KROK 6/7 </vt:lpstr>
      <vt:lpstr>KROK 7/7</vt:lpstr>
      <vt:lpstr>WYPOŻYCZANIE TRADYCYJNE (ANALOGOWE)</vt:lpstr>
      <vt:lpstr>        WYPOŻYCZENIA TRADYCYJNE (zamawianie na miejscu w Bibliotece)</vt:lpstr>
      <vt:lpstr>  ZASADY WYPOŻYCZANIA  (WYPOŻYCZANIE DO CZYTELNI) </vt:lpstr>
      <vt:lpstr>  Zasady wypożyczania  (Książki wypożyczane do domu)   </vt:lpstr>
      <vt:lpstr>WYPOŻYCZANIE (INFORMACJE OGÓLNE) (1/3)</vt:lpstr>
      <vt:lpstr>        UWAGA!</vt:lpstr>
      <vt:lpstr>Prezentacja programu PowerPoint</vt:lpstr>
      <vt:lpstr>  ZASADY WYPOŻYCZANIA  (PRZEDŁUŻANIE)</vt:lpstr>
      <vt:lpstr>Prezentacja programu PowerPoint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korzystania z Biblioteki IFA</dc:title>
  <dc:creator>ewa jangas</dc:creator>
  <cp:lastModifiedBy>Maciej Paprocki</cp:lastModifiedBy>
  <cp:revision>112</cp:revision>
  <dcterms:created xsi:type="dcterms:W3CDTF">2018-07-14T15:54:25Z</dcterms:created>
  <dcterms:modified xsi:type="dcterms:W3CDTF">2024-09-25T11:29:44Z</dcterms:modified>
</cp:coreProperties>
</file>