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96" r:id="rId3"/>
    <p:sldId id="259" r:id="rId4"/>
    <p:sldId id="260" r:id="rId5"/>
    <p:sldId id="261" r:id="rId6"/>
    <p:sldId id="262" r:id="rId7"/>
    <p:sldId id="297" r:id="rId8"/>
    <p:sldId id="263" r:id="rId9"/>
    <p:sldId id="264" r:id="rId10"/>
    <p:sldId id="266" r:id="rId11"/>
    <p:sldId id="267" r:id="rId12"/>
    <p:sldId id="268" r:id="rId13"/>
    <p:sldId id="269" r:id="rId14"/>
    <p:sldId id="270" r:id="rId15"/>
    <p:sldId id="271" r:id="rId16"/>
    <p:sldId id="276" r:id="rId17"/>
    <p:sldId id="277" r:id="rId18"/>
    <p:sldId id="278" r:id="rId19"/>
    <p:sldId id="300" r:id="rId20"/>
    <p:sldId id="279" r:id="rId21"/>
    <p:sldId id="298" r:id="rId22"/>
    <p:sldId id="280" r:id="rId23"/>
    <p:sldId id="299" r:id="rId24"/>
    <p:sldId id="281" r:id="rId25"/>
    <p:sldId id="301" r:id="rId26"/>
    <p:sldId id="282" r:id="rId27"/>
    <p:sldId id="283" r:id="rId28"/>
    <p:sldId id="284" r:id="rId29"/>
    <p:sldId id="285" r:id="rId30"/>
    <p:sldId id="287" r:id="rId31"/>
    <p:sldId id="288" r:id="rId32"/>
    <p:sldId id="289" r:id="rId33"/>
    <p:sldId id="290" r:id="rId34"/>
    <p:sldId id="292" r:id="rId35"/>
    <p:sldId id="293" r:id="rId36"/>
    <p:sldId id="294" r:id="rId37"/>
    <p:sldId id="295" r:id="rId38"/>
  </p:sldIdLst>
  <p:sldSz cx="9144000" cy="5143500" type="screen16x9"/>
  <p:notesSz cx="6858000" cy="9144000"/>
  <p:embeddedFontLst>
    <p:embeddedFont>
      <p:font typeface="Roboto Slab" panose="020B0604020202020204" charset="0"/>
      <p:regular r:id="rId40"/>
      <p:bold r:id="rId41"/>
    </p:embeddedFont>
    <p:embeddedFont>
      <p:font typeface="Roboto"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36c6cb6c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36c6cb6c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57d6eb811b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57d6eb811b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5e97ee87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5e97ee87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5e97ee87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5e97ee87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792fe9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792fe9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792fe9d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5792fe9d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6c6cb6c3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6c6cb6c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9258878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9258878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59258878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59258878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137c7520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137c752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5795f4eea0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5795f4eea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342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137c7520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137c7520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6c6cb6c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6c6cb6c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00274896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00274896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e632b356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7e632b356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7e632b356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7e632b356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6c6cb6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6c6cb6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6c6cb6c3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6c6cb6c3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002748969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002748969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dac9fc3bc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dac9fc3b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36c6cb6c3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36c6cb6c3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57d6eb811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57d6eb811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6c6cb6c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6c6cb6c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36c6cb6c3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36c6cb6c3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57d6eb811b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57d6eb811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5e97ee87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5e97ee8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7d6eb811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57d6eb811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af208c42a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af208c42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7e632b35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7e632b3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af208c42a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af208c42a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6c6cb6c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36c6cb6c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fa.uwr.edu.p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neofilologia.uwr.edu.pl/studenci/wzory-wniosko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neofilologia.uwr.edu.pl/studenci/wzory-wniosko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ewelina.stachurska@uwr.edu.p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e-edu.cko.uni.wroc.p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mailto:cko@uwr.edu.p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edu.cko.uni.wroc.p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ifa.uwr.edu.pl/biblioteka/"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wfil.uni.wroc.pl/informacje-dydaktyczn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nr_albumu@uwr.edu.p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mailto:your_album_number@uwr.edu.pl" TargetMode="External"/><Relationship Id="rId4" Type="http://schemas.openxmlformats.org/officeDocument/2006/relationships/hyperlink" Target="https://portal.uwr.edu.p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usosweb.uwr.edu.p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584791" y="1637414"/>
            <a:ext cx="7921256" cy="215840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600" dirty="0" err="1"/>
              <a:t>Witamy</a:t>
            </a:r>
            <a:r>
              <a:rPr lang="en-GB" sz="3600" dirty="0"/>
              <a:t> w </a:t>
            </a:r>
            <a:r>
              <a:rPr lang="en-GB" sz="3600" dirty="0" smtClean="0"/>
              <a:t>I</a:t>
            </a:r>
            <a:r>
              <a:rPr lang="pl-PL" sz="3600" dirty="0" err="1" smtClean="0"/>
              <a:t>nstytucie</a:t>
            </a:r>
            <a:r>
              <a:rPr lang="pl-PL" sz="3600" dirty="0" smtClean="0"/>
              <a:t> </a:t>
            </a:r>
            <a:r>
              <a:rPr lang="en-GB" sz="3600" dirty="0" smtClean="0"/>
              <a:t>F</a:t>
            </a:r>
            <a:r>
              <a:rPr lang="pl-PL" sz="3600" dirty="0" err="1" smtClean="0"/>
              <a:t>ilologii</a:t>
            </a:r>
            <a:r>
              <a:rPr lang="pl-PL" sz="3600" dirty="0" smtClean="0"/>
              <a:t> </a:t>
            </a:r>
            <a:r>
              <a:rPr lang="en-GB" sz="3600" dirty="0" smtClean="0"/>
              <a:t>A</a:t>
            </a:r>
            <a:r>
              <a:rPr lang="pl-PL" sz="3600" dirty="0" err="1" smtClean="0"/>
              <a:t>ngielskiej</a:t>
            </a:r>
            <a:endParaRPr sz="3600" dirty="0"/>
          </a:p>
          <a:p>
            <a:pPr marL="0" lvl="0" indent="0" algn="ctr" rtl="0">
              <a:spcBef>
                <a:spcPts val="0"/>
              </a:spcBef>
              <a:spcAft>
                <a:spcPts val="0"/>
              </a:spcAft>
              <a:buNone/>
            </a:pPr>
            <a:r>
              <a:rPr lang="en-GB" sz="3600" dirty="0"/>
              <a:t>Welcome to </a:t>
            </a:r>
            <a:r>
              <a:rPr lang="pl-PL" sz="3600" dirty="0" smtClean="0"/>
              <a:t>the</a:t>
            </a:r>
            <a:r>
              <a:rPr lang="en-GB" sz="3600" dirty="0" smtClean="0"/>
              <a:t> Institute</a:t>
            </a:r>
            <a:r>
              <a:rPr lang="pl-PL" sz="3600" dirty="0" smtClean="0"/>
              <a:t> of English </a:t>
            </a:r>
            <a:r>
              <a:rPr lang="pl-PL" sz="3600" dirty="0" err="1" smtClean="0"/>
              <a:t>Studies</a:t>
            </a:r>
            <a:r>
              <a:rPr lang="en-GB" sz="3600" dirty="0" smtClean="0"/>
              <a:t> </a:t>
            </a:r>
            <a:endParaRPr sz="3600" dirty="0"/>
          </a:p>
        </p:txBody>
      </p:sp>
      <p:sp>
        <p:nvSpPr>
          <p:cNvPr id="64" name="Google Shape;64;p13"/>
          <p:cNvSpPr txBox="1">
            <a:spLocks noGrp="1"/>
          </p:cNvSpPr>
          <p:nvPr>
            <p:ph type="subTitle" idx="1"/>
          </p:nvPr>
        </p:nvSpPr>
        <p:spPr>
          <a:xfrm>
            <a:off x="861237" y="3795822"/>
            <a:ext cx="6876663" cy="71102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800" dirty="0"/>
              <a:t>Introduction for 1st year students, </a:t>
            </a:r>
            <a:r>
              <a:rPr lang="en-GB" sz="2800" dirty="0" smtClean="0"/>
              <a:t>202</a:t>
            </a:r>
            <a:r>
              <a:rPr lang="pl-PL" sz="2800" dirty="0"/>
              <a:t>5</a:t>
            </a:r>
            <a:endParaRPr sz="2800" dirty="0"/>
          </a:p>
        </p:txBody>
      </p:sp>
      <p:pic>
        <p:nvPicPr>
          <p:cNvPr id="65" name="Google Shape;65;p13"/>
          <p:cNvPicPr preferRelativeResize="0"/>
          <p:nvPr/>
        </p:nvPicPr>
        <p:blipFill>
          <a:blip r:embed="rId3">
            <a:alphaModFix/>
          </a:blip>
          <a:stretch>
            <a:fillRect/>
          </a:stretch>
        </p:blipFill>
        <p:spPr>
          <a:xfrm>
            <a:off x="1766875" y="659218"/>
            <a:ext cx="5610225" cy="7336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250350" y="455175"/>
            <a:ext cx="8648400" cy="97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dirty="0" smtClean="0"/>
              <a:t>The </a:t>
            </a:r>
            <a:r>
              <a:rPr lang="en-GB" sz="2400" dirty="0"/>
              <a:t>Regulations of Studies at the University of Wroclaw</a:t>
            </a:r>
            <a:endParaRPr sz="2400" dirty="0"/>
          </a:p>
          <a:p>
            <a:pPr marL="0" lvl="0" indent="0" algn="l" rtl="0">
              <a:spcBef>
                <a:spcPts val="0"/>
              </a:spcBef>
              <a:spcAft>
                <a:spcPts val="0"/>
              </a:spcAft>
              <a:buNone/>
            </a:pPr>
            <a:r>
              <a:rPr lang="en-GB" sz="2400" dirty="0"/>
              <a:t>    (</a:t>
            </a:r>
            <a:r>
              <a:rPr lang="en-GB" sz="2400" dirty="0" err="1"/>
              <a:t>Regulamin</a:t>
            </a:r>
            <a:r>
              <a:rPr lang="en-GB" sz="2400" dirty="0"/>
              <a:t> </a:t>
            </a:r>
            <a:r>
              <a:rPr lang="en-GB" sz="2400" dirty="0" err="1"/>
              <a:t>Studiów</a:t>
            </a:r>
            <a:r>
              <a:rPr lang="en-GB" sz="2400" dirty="0"/>
              <a:t> w </a:t>
            </a:r>
            <a:r>
              <a:rPr lang="en-GB" sz="2400" dirty="0" err="1"/>
              <a:t>Uniwersytecie</a:t>
            </a:r>
            <a:r>
              <a:rPr lang="en-GB" sz="2400" dirty="0"/>
              <a:t> </a:t>
            </a:r>
            <a:r>
              <a:rPr lang="en-GB" sz="2400" dirty="0" err="1"/>
              <a:t>Wrocławskim</a:t>
            </a:r>
            <a:r>
              <a:rPr lang="en-GB" sz="2400" dirty="0"/>
              <a:t>)</a:t>
            </a:r>
            <a:endParaRPr sz="2400" dirty="0"/>
          </a:p>
        </p:txBody>
      </p:sp>
      <p:sp>
        <p:nvSpPr>
          <p:cNvPr id="125" name="Google Shape;125;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latin typeface="Calibri"/>
                <a:ea typeface="Calibri"/>
                <a:cs typeface="Calibri"/>
                <a:sym typeface="Calibri"/>
              </a:rPr>
              <a:t>Wszystkich</a:t>
            </a:r>
            <a:r>
              <a:rPr lang="en-GB" dirty="0">
                <a:latin typeface="Calibri"/>
                <a:ea typeface="Calibri"/>
                <a:cs typeface="Calibri"/>
                <a:sym typeface="Calibri"/>
              </a:rPr>
              <a:t> </a:t>
            </a:r>
            <a:r>
              <a:rPr lang="en-GB" dirty="0" err="1">
                <a:latin typeface="Calibri"/>
                <a:ea typeface="Calibri"/>
                <a:cs typeface="Calibri"/>
                <a:sym typeface="Calibri"/>
              </a:rPr>
              <a:t>studentów</a:t>
            </a:r>
            <a:r>
              <a:rPr lang="en-GB" dirty="0">
                <a:latin typeface="Calibri"/>
                <a:ea typeface="Calibri"/>
                <a:cs typeface="Calibri"/>
                <a:sym typeface="Calibri"/>
              </a:rPr>
              <a:t> </a:t>
            </a:r>
            <a:r>
              <a:rPr lang="en-GB" dirty="0" err="1">
                <a:latin typeface="Calibri"/>
                <a:ea typeface="Calibri"/>
                <a:cs typeface="Calibri"/>
                <a:sym typeface="Calibri"/>
              </a:rPr>
              <a:t>obowiązuje</a:t>
            </a:r>
            <a:r>
              <a:rPr lang="en-GB" dirty="0">
                <a:latin typeface="Calibri"/>
                <a:ea typeface="Calibri"/>
                <a:cs typeface="Calibri"/>
                <a:sym typeface="Calibri"/>
              </a:rPr>
              <a:t> REGULAMIN STUDIÓW. </a:t>
            </a:r>
            <a:r>
              <a:rPr lang="en-GB" dirty="0" err="1">
                <a:latin typeface="Calibri"/>
                <a:ea typeface="Calibri"/>
                <a:cs typeface="Calibri"/>
                <a:sym typeface="Calibri"/>
              </a:rPr>
              <a:t>Zachęcamy</a:t>
            </a:r>
            <a:r>
              <a:rPr lang="en-GB" dirty="0">
                <a:latin typeface="Calibri"/>
                <a:ea typeface="Calibri"/>
                <a:cs typeface="Calibri"/>
                <a:sym typeface="Calibri"/>
              </a:rPr>
              <a:t> do </a:t>
            </a:r>
            <a:r>
              <a:rPr lang="en-GB" dirty="0" err="1">
                <a:latin typeface="Calibri"/>
                <a:ea typeface="Calibri"/>
                <a:cs typeface="Calibri"/>
                <a:sym typeface="Calibri"/>
              </a:rPr>
              <a:t>zapoznania</a:t>
            </a:r>
            <a:r>
              <a:rPr lang="en-GB" dirty="0">
                <a:latin typeface="Calibri"/>
                <a:ea typeface="Calibri"/>
                <a:cs typeface="Calibri"/>
                <a:sym typeface="Calibri"/>
              </a:rPr>
              <a:t> </a:t>
            </a:r>
            <a:r>
              <a:rPr lang="en-GB" dirty="0" err="1">
                <a:latin typeface="Calibri"/>
                <a:ea typeface="Calibri"/>
                <a:cs typeface="Calibri"/>
                <a:sym typeface="Calibri"/>
              </a:rPr>
              <a:t>się</a:t>
            </a:r>
            <a:r>
              <a:rPr lang="en-GB" dirty="0">
                <a:latin typeface="Calibri"/>
                <a:ea typeface="Calibri"/>
                <a:cs typeface="Calibri"/>
                <a:sym typeface="Calibri"/>
              </a:rPr>
              <a:t> z </a:t>
            </a:r>
            <a:r>
              <a:rPr lang="en-GB" dirty="0" err="1">
                <a:latin typeface="Calibri"/>
                <a:ea typeface="Calibri"/>
                <a:cs typeface="Calibri"/>
                <a:sym typeface="Calibri"/>
              </a:rPr>
              <a:t>nim</a:t>
            </a:r>
            <a:r>
              <a:rPr lang="en-GB" dirty="0">
                <a:latin typeface="Calibri"/>
                <a:ea typeface="Calibri"/>
                <a:cs typeface="Calibri"/>
                <a:sym typeface="Calibri"/>
              </a:rPr>
              <a:t>, </a:t>
            </a:r>
            <a:r>
              <a:rPr lang="en-GB" dirty="0" err="1">
                <a:latin typeface="Calibri"/>
                <a:ea typeface="Calibri"/>
                <a:cs typeface="Calibri"/>
                <a:sym typeface="Calibri"/>
              </a:rPr>
              <a:t>gdyż</a:t>
            </a:r>
            <a:r>
              <a:rPr lang="en-GB" dirty="0">
                <a:latin typeface="Calibri"/>
                <a:ea typeface="Calibri"/>
                <a:cs typeface="Calibri"/>
                <a:sym typeface="Calibri"/>
              </a:rPr>
              <a:t> </a:t>
            </a:r>
            <a:r>
              <a:rPr lang="en-GB" dirty="0" err="1">
                <a:latin typeface="Calibri"/>
                <a:ea typeface="Calibri"/>
                <a:cs typeface="Calibri"/>
                <a:sym typeface="Calibri"/>
              </a:rPr>
              <a:t>są</a:t>
            </a:r>
            <a:r>
              <a:rPr lang="en-GB" dirty="0">
                <a:latin typeface="Calibri"/>
                <a:ea typeface="Calibri"/>
                <a:cs typeface="Calibri"/>
                <a:sym typeface="Calibri"/>
              </a:rPr>
              <a:t> tam </a:t>
            </a:r>
            <a:r>
              <a:rPr lang="en-GB" dirty="0" err="1">
                <a:latin typeface="Calibri"/>
                <a:ea typeface="Calibri"/>
                <a:cs typeface="Calibri"/>
                <a:sym typeface="Calibri"/>
              </a:rPr>
              <a:t>zawarte</a:t>
            </a:r>
            <a:r>
              <a:rPr lang="en-GB" dirty="0">
                <a:latin typeface="Calibri"/>
                <a:ea typeface="Calibri"/>
                <a:cs typeface="Calibri"/>
                <a:sym typeface="Calibri"/>
              </a:rPr>
              <a:t> </a:t>
            </a:r>
            <a:r>
              <a:rPr lang="en-GB" dirty="0" err="1">
                <a:latin typeface="Calibri"/>
                <a:ea typeface="Calibri"/>
                <a:cs typeface="Calibri"/>
                <a:sym typeface="Calibri"/>
              </a:rPr>
              <a:t>wszystkie</a:t>
            </a:r>
            <a:r>
              <a:rPr lang="en-GB" dirty="0">
                <a:latin typeface="Calibri"/>
                <a:ea typeface="Calibri"/>
                <a:cs typeface="Calibri"/>
                <a:sym typeface="Calibri"/>
              </a:rPr>
              <a:t> </a:t>
            </a:r>
            <a:r>
              <a:rPr lang="en-GB" dirty="0" err="1">
                <a:latin typeface="Calibri"/>
                <a:ea typeface="Calibri"/>
                <a:cs typeface="Calibri"/>
                <a:sym typeface="Calibri"/>
              </a:rPr>
              <a:t>informacje</a:t>
            </a:r>
            <a:r>
              <a:rPr lang="en-GB" dirty="0">
                <a:latin typeface="Calibri"/>
                <a:ea typeface="Calibri"/>
                <a:cs typeface="Calibri"/>
                <a:sym typeface="Calibri"/>
              </a:rPr>
              <a:t> </a:t>
            </a:r>
            <a:r>
              <a:rPr lang="en-GB" dirty="0" err="1">
                <a:latin typeface="Calibri"/>
                <a:ea typeface="Calibri"/>
                <a:cs typeface="Calibri"/>
                <a:sym typeface="Calibri"/>
              </a:rPr>
              <a:t>dotyczące</a:t>
            </a:r>
            <a:r>
              <a:rPr lang="en-GB" dirty="0">
                <a:latin typeface="Calibri"/>
                <a:ea typeface="Calibri"/>
                <a:cs typeface="Calibri"/>
                <a:sym typeface="Calibri"/>
              </a:rPr>
              <a:t> </a:t>
            </a:r>
            <a:r>
              <a:rPr lang="en-GB" dirty="0" err="1">
                <a:latin typeface="Calibri"/>
                <a:ea typeface="Calibri"/>
                <a:cs typeface="Calibri"/>
                <a:sym typeface="Calibri"/>
              </a:rPr>
              <a:t>studiowania</a:t>
            </a:r>
            <a:r>
              <a:rPr lang="en-GB" dirty="0">
                <a:latin typeface="Calibri"/>
                <a:ea typeface="Calibri"/>
                <a:cs typeface="Calibri"/>
                <a:sym typeface="Calibri"/>
              </a:rPr>
              <a:t> – </a:t>
            </a:r>
            <a:r>
              <a:rPr lang="en-GB" dirty="0" err="1">
                <a:latin typeface="Calibri"/>
                <a:ea typeface="Calibri"/>
                <a:cs typeface="Calibri"/>
                <a:sym typeface="Calibri"/>
              </a:rPr>
              <a:t>prawa</a:t>
            </a:r>
            <a:r>
              <a:rPr lang="en-GB" dirty="0">
                <a:latin typeface="Calibri"/>
                <a:ea typeface="Calibri"/>
                <a:cs typeface="Calibri"/>
                <a:sym typeface="Calibri"/>
              </a:rPr>
              <a:t> </a:t>
            </a:r>
            <a:r>
              <a:rPr lang="en-GB" dirty="0" err="1">
                <a:latin typeface="Calibri"/>
                <a:ea typeface="Calibri"/>
                <a:cs typeface="Calibri"/>
                <a:sym typeface="Calibri"/>
              </a:rPr>
              <a:t>i</a:t>
            </a:r>
            <a:r>
              <a:rPr lang="en-GB" dirty="0">
                <a:latin typeface="Calibri"/>
                <a:ea typeface="Calibri"/>
                <a:cs typeface="Calibri"/>
                <a:sym typeface="Calibri"/>
              </a:rPr>
              <a:t> </a:t>
            </a:r>
            <a:r>
              <a:rPr lang="en-GB" dirty="0" err="1">
                <a:latin typeface="Calibri"/>
                <a:ea typeface="Calibri"/>
                <a:cs typeface="Calibri"/>
                <a:sym typeface="Calibri"/>
              </a:rPr>
              <a:t>obowiązki</a:t>
            </a:r>
            <a:r>
              <a:rPr lang="en-GB" dirty="0">
                <a:latin typeface="Calibri"/>
                <a:ea typeface="Calibri"/>
                <a:cs typeface="Calibri"/>
                <a:sym typeface="Calibri"/>
              </a:rPr>
              <a:t> </a:t>
            </a:r>
            <a:r>
              <a:rPr lang="en-GB" dirty="0" err="1">
                <a:latin typeface="Calibri"/>
                <a:ea typeface="Calibri"/>
                <a:cs typeface="Calibri"/>
                <a:sym typeface="Calibri"/>
              </a:rPr>
              <a:t>studenta</a:t>
            </a:r>
            <a:r>
              <a:rPr lang="en-GB" dirty="0">
                <a:latin typeface="Calibri"/>
                <a:ea typeface="Calibri"/>
                <a:cs typeface="Calibri"/>
                <a:sym typeface="Calibri"/>
              </a:rPr>
              <a:t>, a </a:t>
            </a:r>
            <a:r>
              <a:rPr lang="en-GB" dirty="0" err="1">
                <a:latin typeface="Calibri"/>
                <a:ea typeface="Calibri"/>
                <a:cs typeface="Calibri"/>
                <a:sym typeface="Calibri"/>
              </a:rPr>
              <a:t>także</a:t>
            </a:r>
            <a:r>
              <a:rPr lang="en-GB" dirty="0">
                <a:latin typeface="Calibri"/>
                <a:ea typeface="Calibri"/>
                <a:cs typeface="Calibri"/>
                <a:sym typeface="Calibri"/>
              </a:rPr>
              <a:t> np. </a:t>
            </a:r>
            <a:r>
              <a:rPr lang="en-GB" dirty="0" err="1">
                <a:latin typeface="Calibri"/>
                <a:ea typeface="Calibri"/>
                <a:cs typeface="Calibri"/>
                <a:sym typeface="Calibri"/>
              </a:rPr>
              <a:t>warunki</a:t>
            </a:r>
            <a:r>
              <a:rPr lang="en-GB" dirty="0">
                <a:latin typeface="Calibri"/>
                <a:ea typeface="Calibri"/>
                <a:cs typeface="Calibri"/>
                <a:sym typeface="Calibri"/>
              </a:rPr>
              <a:t> </a:t>
            </a:r>
            <a:r>
              <a:rPr lang="en-GB" dirty="0" err="1">
                <a:latin typeface="Calibri"/>
                <a:ea typeface="Calibri"/>
                <a:cs typeface="Calibri"/>
                <a:sym typeface="Calibri"/>
              </a:rPr>
              <a:t>ukończenia</a:t>
            </a:r>
            <a:r>
              <a:rPr lang="en-GB" dirty="0">
                <a:latin typeface="Calibri"/>
                <a:ea typeface="Calibri"/>
                <a:cs typeface="Calibri"/>
                <a:sym typeface="Calibri"/>
              </a:rPr>
              <a:t> </a:t>
            </a:r>
            <a:r>
              <a:rPr lang="en-GB" dirty="0" err="1">
                <a:latin typeface="Calibri"/>
                <a:ea typeface="Calibri"/>
                <a:cs typeface="Calibri"/>
                <a:sym typeface="Calibri"/>
              </a:rPr>
              <a:t>studiów</a:t>
            </a:r>
            <a:r>
              <a:rPr lang="en-GB" dirty="0">
                <a:latin typeface="Calibri"/>
                <a:ea typeface="Calibri"/>
                <a:cs typeface="Calibri"/>
                <a:sym typeface="Calibri"/>
              </a:rPr>
              <a:t>. </a:t>
            </a:r>
            <a:r>
              <a:rPr lang="en-GB" dirty="0" err="1">
                <a:latin typeface="Calibri"/>
                <a:ea typeface="Calibri"/>
                <a:cs typeface="Calibri"/>
                <a:sym typeface="Calibri"/>
              </a:rPr>
              <a:t>Regulamin</a:t>
            </a:r>
            <a:r>
              <a:rPr lang="en-GB" dirty="0">
                <a:latin typeface="Calibri"/>
                <a:ea typeface="Calibri"/>
                <a:cs typeface="Calibri"/>
                <a:sym typeface="Calibri"/>
              </a:rPr>
              <a:t> </a:t>
            </a:r>
            <a:r>
              <a:rPr lang="en-GB" dirty="0" err="1">
                <a:latin typeface="Calibri"/>
                <a:ea typeface="Calibri"/>
                <a:cs typeface="Calibri"/>
                <a:sym typeface="Calibri"/>
              </a:rPr>
              <a:t>studiów</a:t>
            </a:r>
            <a:r>
              <a:rPr lang="en-GB" dirty="0">
                <a:latin typeface="Calibri"/>
                <a:ea typeface="Calibri"/>
                <a:cs typeface="Calibri"/>
                <a:sym typeface="Calibri"/>
              </a:rPr>
              <a:t> </a:t>
            </a:r>
            <a:r>
              <a:rPr lang="en-GB" dirty="0" err="1">
                <a:latin typeface="Calibri"/>
                <a:ea typeface="Calibri"/>
                <a:cs typeface="Calibri"/>
                <a:sym typeface="Calibri"/>
              </a:rPr>
              <a:t>dostępny</a:t>
            </a:r>
            <a:r>
              <a:rPr lang="en-GB" dirty="0">
                <a:latin typeface="Calibri"/>
                <a:ea typeface="Calibri"/>
                <a:cs typeface="Calibri"/>
                <a:sym typeface="Calibri"/>
              </a:rPr>
              <a:t> jest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stronie</a:t>
            </a:r>
            <a:r>
              <a:rPr lang="en-GB" dirty="0">
                <a:latin typeface="Calibri"/>
                <a:ea typeface="Calibri"/>
                <a:cs typeface="Calibri"/>
                <a:sym typeface="Calibri"/>
              </a:rPr>
              <a:t> </a:t>
            </a:r>
            <a:r>
              <a:rPr lang="en-GB" dirty="0" err="1">
                <a:latin typeface="Calibri"/>
                <a:ea typeface="Calibri"/>
                <a:cs typeface="Calibri"/>
                <a:sym typeface="Calibri"/>
              </a:rPr>
              <a:t>internetowej</a:t>
            </a:r>
            <a:r>
              <a:rPr lang="en-GB" dirty="0">
                <a:latin typeface="Calibri"/>
                <a:ea typeface="Calibri"/>
                <a:cs typeface="Calibri"/>
                <a:sym typeface="Calibri"/>
              </a:rPr>
              <a:t> </a:t>
            </a:r>
            <a:r>
              <a:rPr lang="en-GB" dirty="0" err="1" smtClean="0">
                <a:latin typeface="Calibri"/>
                <a:ea typeface="Calibri"/>
                <a:cs typeface="Calibri"/>
                <a:sym typeface="Calibri"/>
              </a:rPr>
              <a:t>Uniwersytetu</a:t>
            </a:r>
            <a:r>
              <a:rPr lang="en-GB" dirty="0" smtClean="0">
                <a:latin typeface="Calibri"/>
                <a:ea typeface="Calibri"/>
                <a:cs typeface="Calibri"/>
                <a:sym typeface="Calibri"/>
              </a:rPr>
              <a:t> </a:t>
            </a:r>
            <a:r>
              <a:rPr lang="en-GB" dirty="0" err="1">
                <a:latin typeface="Calibri"/>
                <a:ea typeface="Calibri"/>
                <a:cs typeface="Calibri"/>
                <a:sym typeface="Calibri"/>
              </a:rPr>
              <a:t>oraz</a:t>
            </a:r>
            <a:r>
              <a:rPr lang="en-GB" dirty="0">
                <a:latin typeface="Calibri"/>
                <a:ea typeface="Calibri"/>
                <a:cs typeface="Calibri"/>
                <a:sym typeface="Calibri"/>
              </a:rPr>
              <a:t> </a:t>
            </a:r>
            <a:r>
              <a:rPr lang="en-GB" dirty="0" err="1">
                <a:latin typeface="Calibri"/>
                <a:ea typeface="Calibri"/>
                <a:cs typeface="Calibri"/>
                <a:sym typeface="Calibri"/>
              </a:rPr>
              <a:t>Instytutu</a:t>
            </a:r>
            <a:r>
              <a:rPr lang="en-GB" dirty="0">
                <a:latin typeface="Calibri"/>
                <a:ea typeface="Calibri"/>
                <a:cs typeface="Calibri"/>
                <a:sym typeface="Calibri"/>
              </a:rPr>
              <a:t> (</a:t>
            </a:r>
            <a:r>
              <a:rPr lang="en-GB" u="sng" dirty="0">
                <a:solidFill>
                  <a:schemeClr val="hlink"/>
                </a:solidFill>
                <a:latin typeface="Calibri"/>
                <a:ea typeface="Calibri"/>
                <a:cs typeface="Calibri"/>
                <a:sym typeface="Calibri"/>
                <a:hlinkClick r:id="rId3"/>
              </a:rPr>
              <a:t>https://ifa.uwr.edu.pl/</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600"/>
              </a:spcBef>
              <a:spcAft>
                <a:spcPts val="0"/>
              </a:spcAft>
              <a:buNone/>
            </a:pPr>
            <a:r>
              <a:rPr lang="en-GB" dirty="0"/>
              <a:t>All  students should abide by The Regulations of Studies available at </a:t>
            </a:r>
            <a:r>
              <a:rPr lang="en-GB" u="sng" dirty="0">
                <a:solidFill>
                  <a:schemeClr val="hlink"/>
                </a:solidFill>
                <a:hlinkClick r:id="rId3"/>
              </a:rPr>
              <a:t>https://ifa.uwr.edu.pl/</a:t>
            </a:r>
            <a:r>
              <a:rPr lang="en-GB" dirty="0"/>
              <a:t>, a document containing all the information pertaining to your studies, such as </a:t>
            </a:r>
            <a:r>
              <a:rPr lang="pl-PL" dirty="0" err="1" smtClean="0"/>
              <a:t>students</a:t>
            </a:r>
            <a:r>
              <a:rPr lang="pl-PL" dirty="0" smtClean="0"/>
              <a:t>’ </a:t>
            </a:r>
            <a:r>
              <a:rPr lang="pl-PL" dirty="0" err="1" smtClean="0"/>
              <a:t>rights</a:t>
            </a:r>
            <a:r>
              <a:rPr lang="en-GB" dirty="0" smtClean="0"/>
              <a:t> </a:t>
            </a:r>
            <a:r>
              <a:rPr lang="en-GB" dirty="0"/>
              <a:t>and obligations </a:t>
            </a:r>
            <a:r>
              <a:rPr lang="en-GB" dirty="0" smtClean="0"/>
              <a:t>or </a:t>
            </a:r>
            <a:r>
              <a:rPr lang="en-GB" dirty="0"/>
              <a:t>the graduation </a:t>
            </a:r>
            <a:r>
              <a:rPr lang="en-GB" dirty="0" smtClean="0"/>
              <a:t>procedure</a:t>
            </a:r>
            <a:r>
              <a:rPr lang="pl-PL" dirty="0" smtClean="0"/>
              <a:t>s</a:t>
            </a:r>
            <a:r>
              <a:rPr lang="en-GB" dirty="0" smtClean="0"/>
              <a:t> </a:t>
            </a:r>
            <a:r>
              <a:rPr lang="en-GB" dirty="0"/>
              <a:t>and conditions.  </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87900" y="227600"/>
            <a:ext cx="8368200" cy="72933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dirty="0"/>
              <a:t>The Regulations of </a:t>
            </a:r>
            <a:r>
              <a:rPr lang="en-GB" sz="2400" dirty="0" smtClean="0"/>
              <a:t>Studies</a:t>
            </a:r>
            <a:r>
              <a:rPr lang="pl-PL" sz="2400" dirty="0"/>
              <a:t> </a:t>
            </a:r>
            <a:r>
              <a:rPr lang="pl-PL" sz="2400" dirty="0" smtClean="0"/>
              <a:t>– </a:t>
            </a:r>
            <a:r>
              <a:rPr lang="pl-PL" sz="2400" dirty="0" err="1" smtClean="0"/>
              <a:t>important</a:t>
            </a:r>
            <a:r>
              <a:rPr lang="pl-PL" sz="2400" dirty="0" smtClean="0"/>
              <a:t> </a:t>
            </a:r>
            <a:r>
              <a:rPr lang="pl-PL" sz="2400" dirty="0" err="1" smtClean="0"/>
              <a:t>issues</a:t>
            </a:r>
            <a:endParaRPr sz="2400" dirty="0"/>
          </a:p>
        </p:txBody>
      </p:sp>
      <p:sp>
        <p:nvSpPr>
          <p:cNvPr id="131" name="Google Shape;131;p24"/>
          <p:cNvSpPr txBox="1">
            <a:spLocks noGrp="1"/>
          </p:cNvSpPr>
          <p:nvPr>
            <p:ph type="body" idx="1"/>
          </p:nvPr>
        </p:nvSpPr>
        <p:spPr>
          <a:xfrm>
            <a:off x="387900" y="1105786"/>
            <a:ext cx="8368200" cy="3721395"/>
          </a:xfrm>
          <a:prstGeom prst="rect">
            <a:avLst/>
          </a:prstGeom>
        </p:spPr>
        <p:txBody>
          <a:bodyPr spcFirstLastPara="1" wrap="square" lIns="91425" tIns="91425" rIns="91425" bIns="91425" anchor="t" anchorCtr="0">
            <a:noAutofit/>
          </a:bodyPr>
          <a:lstStyle/>
          <a:p>
            <a:pPr marL="0" lvl="0" indent="0" algn="just">
              <a:lnSpc>
                <a:spcPct val="150000"/>
              </a:lnSpc>
              <a:buNone/>
            </a:pPr>
            <a:r>
              <a:rPr lang="en-GB" sz="1400" b="1" dirty="0" err="1">
                <a:solidFill>
                  <a:srgbClr val="FFFF00"/>
                </a:solidFill>
              </a:rPr>
              <a:t>Wg</a:t>
            </a:r>
            <a:r>
              <a:rPr lang="en-GB" sz="1400" b="1" dirty="0">
                <a:solidFill>
                  <a:srgbClr val="FFFF00"/>
                </a:solidFill>
              </a:rPr>
              <a:t> </a:t>
            </a:r>
            <a:r>
              <a:rPr lang="en-GB" sz="1400" b="1" dirty="0" err="1">
                <a:solidFill>
                  <a:srgbClr val="FFFF00"/>
                </a:solidFill>
              </a:rPr>
              <a:t>regulaminu</a:t>
            </a:r>
            <a:r>
              <a:rPr lang="en-GB" sz="1400" b="1" dirty="0">
                <a:solidFill>
                  <a:srgbClr val="FFFF00"/>
                </a:solidFill>
              </a:rPr>
              <a:t> </a:t>
            </a:r>
            <a:r>
              <a:rPr lang="en-GB" sz="1400" b="1" dirty="0" err="1">
                <a:solidFill>
                  <a:srgbClr val="FFFF00"/>
                </a:solidFill>
              </a:rPr>
              <a:t>studenci</a:t>
            </a:r>
            <a:r>
              <a:rPr lang="en-GB" sz="1400" b="1" dirty="0">
                <a:solidFill>
                  <a:srgbClr val="FFFF00"/>
                </a:solidFill>
              </a:rPr>
              <a:t> </a:t>
            </a:r>
            <a:r>
              <a:rPr lang="en-GB" sz="1400" b="1" dirty="0" err="1">
                <a:solidFill>
                  <a:srgbClr val="FFFF00"/>
                </a:solidFill>
              </a:rPr>
              <a:t>mają</a:t>
            </a:r>
            <a:r>
              <a:rPr lang="en-GB" sz="1400" b="1" dirty="0">
                <a:solidFill>
                  <a:srgbClr val="FFFF00"/>
                </a:solidFill>
              </a:rPr>
              <a:t> </a:t>
            </a:r>
            <a:r>
              <a:rPr lang="en-GB" sz="1400" b="1" dirty="0" err="1">
                <a:solidFill>
                  <a:srgbClr val="FFFF00"/>
                </a:solidFill>
              </a:rPr>
              <a:t>obowiązek</a:t>
            </a:r>
            <a:r>
              <a:rPr lang="en-GB" sz="1400" b="1" dirty="0">
                <a:solidFill>
                  <a:srgbClr val="FFFF00"/>
                </a:solidFill>
              </a:rPr>
              <a:t> </a:t>
            </a:r>
            <a:r>
              <a:rPr lang="en-GB" sz="1400" b="1" dirty="0" err="1">
                <a:solidFill>
                  <a:srgbClr val="FFFF00"/>
                </a:solidFill>
              </a:rPr>
              <a:t>zaliczyć</a:t>
            </a:r>
            <a:r>
              <a:rPr lang="en-GB" sz="1400" b="1" dirty="0">
                <a:solidFill>
                  <a:srgbClr val="FFFF00"/>
                </a:solidFill>
              </a:rPr>
              <a:t> </a:t>
            </a:r>
            <a:r>
              <a:rPr lang="en-GB" sz="1400" b="1" dirty="0" err="1">
                <a:solidFill>
                  <a:srgbClr val="FFFF00"/>
                </a:solidFill>
              </a:rPr>
              <a:t>ćwiczenia</a:t>
            </a:r>
            <a:r>
              <a:rPr lang="en-GB" sz="1400" b="1" dirty="0">
                <a:solidFill>
                  <a:srgbClr val="FFFF00"/>
                </a:solidFill>
              </a:rPr>
              <a:t>/</a:t>
            </a:r>
            <a:r>
              <a:rPr lang="en-GB" sz="1400" b="1" dirty="0" err="1">
                <a:solidFill>
                  <a:srgbClr val="FFFF00"/>
                </a:solidFill>
              </a:rPr>
              <a:t>konwersatoria</a:t>
            </a:r>
            <a:r>
              <a:rPr lang="en-GB" sz="1400" b="1" dirty="0">
                <a:solidFill>
                  <a:srgbClr val="FFFF00"/>
                </a:solidFill>
              </a:rPr>
              <a:t> /</a:t>
            </a:r>
            <a:r>
              <a:rPr lang="en-GB" sz="1400" b="1" dirty="0" err="1">
                <a:solidFill>
                  <a:srgbClr val="FFFF00"/>
                </a:solidFill>
              </a:rPr>
              <a:t>wykłady</a:t>
            </a:r>
            <a:r>
              <a:rPr lang="en-GB" sz="1400" b="1" dirty="0">
                <a:solidFill>
                  <a:srgbClr val="FFFF00"/>
                </a:solidFill>
              </a:rPr>
              <a:t> </a:t>
            </a:r>
            <a:r>
              <a:rPr lang="en-GB" sz="1400" b="1" dirty="0" err="1">
                <a:solidFill>
                  <a:srgbClr val="FFFF00"/>
                </a:solidFill>
              </a:rPr>
              <a:t>niekończące</a:t>
            </a:r>
            <a:r>
              <a:rPr lang="en-GB" sz="1400" b="1" dirty="0">
                <a:solidFill>
                  <a:srgbClr val="FFFF00"/>
                </a:solidFill>
              </a:rPr>
              <a:t> </a:t>
            </a:r>
            <a:r>
              <a:rPr lang="en-GB" sz="1400" b="1" dirty="0" err="1">
                <a:solidFill>
                  <a:srgbClr val="FFFF00"/>
                </a:solidFill>
              </a:rPr>
              <a:t>się</a:t>
            </a:r>
            <a:r>
              <a:rPr lang="en-GB" sz="1400" b="1" dirty="0">
                <a:solidFill>
                  <a:srgbClr val="FFFF00"/>
                </a:solidFill>
              </a:rPr>
              <a:t> </a:t>
            </a:r>
            <a:r>
              <a:rPr lang="en-GB" sz="1400" b="1" dirty="0" err="1">
                <a:solidFill>
                  <a:srgbClr val="FFFF00"/>
                </a:solidFill>
              </a:rPr>
              <a:t>egzaminem</a:t>
            </a:r>
            <a:r>
              <a:rPr lang="en-GB" sz="1400" b="1" dirty="0">
                <a:solidFill>
                  <a:srgbClr val="FFFF00"/>
                </a:solidFill>
              </a:rPr>
              <a:t> </a:t>
            </a:r>
            <a:r>
              <a:rPr lang="en-GB" sz="1400" b="1" dirty="0" err="1">
                <a:solidFill>
                  <a:srgbClr val="FFFF00"/>
                </a:solidFill>
              </a:rPr>
              <a:t>przed</a:t>
            </a:r>
            <a:r>
              <a:rPr lang="en-GB" sz="1400" b="1" dirty="0">
                <a:solidFill>
                  <a:srgbClr val="FFFF00"/>
                </a:solidFill>
              </a:rPr>
              <a:t> </a:t>
            </a:r>
            <a:r>
              <a:rPr lang="en-GB" sz="1400" b="1" dirty="0" err="1">
                <a:solidFill>
                  <a:srgbClr val="FFFF00"/>
                </a:solidFill>
              </a:rPr>
              <a:t>sesją</a:t>
            </a:r>
            <a:r>
              <a:rPr lang="en-GB" sz="1400" b="1" dirty="0">
                <a:solidFill>
                  <a:srgbClr val="FFFF00"/>
                </a:solidFill>
              </a:rPr>
              <a:t>.</a:t>
            </a:r>
            <a:r>
              <a:rPr lang="en-GB" sz="1400" dirty="0">
                <a:solidFill>
                  <a:srgbClr val="FFFF00"/>
                </a:solidFill>
              </a:rPr>
              <a:t> </a:t>
            </a:r>
            <a:r>
              <a:rPr lang="en-GB" sz="1400" dirty="0" err="1"/>
              <a:t>Wpis</a:t>
            </a:r>
            <a:r>
              <a:rPr lang="en-GB" sz="1400" dirty="0"/>
              <a:t> do </a:t>
            </a:r>
            <a:r>
              <a:rPr lang="en-GB" sz="1400" dirty="0" err="1"/>
              <a:t>protokołu</a:t>
            </a:r>
            <a:r>
              <a:rPr lang="en-GB" sz="1400" dirty="0"/>
              <a:t> </a:t>
            </a:r>
            <a:r>
              <a:rPr lang="en-GB" sz="1400" dirty="0" err="1"/>
              <a:t>musi</a:t>
            </a:r>
            <a:r>
              <a:rPr lang="en-GB" sz="1400" dirty="0"/>
              <a:t> </a:t>
            </a:r>
            <a:r>
              <a:rPr lang="en-GB" sz="1400" dirty="0" err="1"/>
              <a:t>być</a:t>
            </a:r>
            <a:r>
              <a:rPr lang="en-GB" sz="1400" dirty="0"/>
              <a:t> </a:t>
            </a:r>
            <a:r>
              <a:rPr lang="en-GB" sz="1400" dirty="0" err="1"/>
              <a:t>zrobiony</a:t>
            </a:r>
            <a:r>
              <a:rPr lang="en-GB" sz="1400" dirty="0"/>
              <a:t> </a:t>
            </a:r>
            <a:r>
              <a:rPr lang="en-GB" sz="1400" dirty="0" err="1"/>
              <a:t>przez</a:t>
            </a:r>
            <a:r>
              <a:rPr lang="en-GB" sz="1400" dirty="0"/>
              <a:t> </a:t>
            </a:r>
            <a:r>
              <a:rPr lang="en-GB" sz="1400" dirty="0" err="1"/>
              <a:t>prowadzącego</a:t>
            </a:r>
            <a:r>
              <a:rPr lang="en-GB" sz="1400" dirty="0"/>
              <a:t> </a:t>
            </a:r>
            <a:r>
              <a:rPr lang="en-GB" sz="1400" dirty="0" err="1"/>
              <a:t>zajęcia</a:t>
            </a:r>
            <a:r>
              <a:rPr lang="en-GB" sz="1400" dirty="0"/>
              <a:t> do </a:t>
            </a:r>
            <a:r>
              <a:rPr lang="en-GB" sz="1400" dirty="0" err="1"/>
              <a:t>końca</a:t>
            </a:r>
            <a:r>
              <a:rPr lang="en-GB" sz="1400" dirty="0"/>
              <a:t> </a:t>
            </a:r>
            <a:r>
              <a:rPr lang="en-GB" sz="1400" dirty="0" err="1"/>
              <a:t>okresu</a:t>
            </a:r>
            <a:r>
              <a:rPr lang="en-GB" sz="1400" dirty="0"/>
              <a:t> </a:t>
            </a:r>
            <a:r>
              <a:rPr lang="en-GB" sz="1400" dirty="0" err="1"/>
              <a:t>zajęć</a:t>
            </a:r>
            <a:r>
              <a:rPr lang="en-GB" sz="1400" dirty="0"/>
              <a:t> </a:t>
            </a:r>
            <a:r>
              <a:rPr lang="en-GB" sz="1400" dirty="0" err="1"/>
              <a:t>dydaktycznych</a:t>
            </a:r>
            <a:r>
              <a:rPr lang="en-GB" sz="1400" dirty="0"/>
              <a:t>. Na </a:t>
            </a:r>
            <a:r>
              <a:rPr lang="en-GB" sz="1400" dirty="0" err="1"/>
              <a:t>zdobywanie</a:t>
            </a:r>
            <a:r>
              <a:rPr lang="en-GB" sz="1400" dirty="0"/>
              <a:t> </a:t>
            </a:r>
            <a:r>
              <a:rPr lang="en-GB" sz="1400" dirty="0" err="1"/>
              <a:t>zaliczeń</a:t>
            </a:r>
            <a:r>
              <a:rPr lang="en-GB" sz="1400" dirty="0"/>
              <a:t> </a:t>
            </a:r>
            <a:r>
              <a:rPr lang="en-GB" sz="1400" dirty="0" err="1"/>
              <a:t>po</a:t>
            </a:r>
            <a:r>
              <a:rPr lang="en-GB" sz="1400" dirty="0"/>
              <a:t> </a:t>
            </a:r>
            <a:r>
              <a:rPr lang="en-GB" sz="1400" dirty="0" err="1"/>
              <a:t>zakończeniu</a:t>
            </a:r>
            <a:r>
              <a:rPr lang="en-GB" sz="1400" dirty="0"/>
              <a:t> </a:t>
            </a:r>
            <a:r>
              <a:rPr lang="en-GB" sz="1400" dirty="0" err="1"/>
              <a:t>zajęć</a:t>
            </a:r>
            <a:r>
              <a:rPr lang="en-GB" sz="1400" dirty="0"/>
              <a:t> </a:t>
            </a:r>
            <a:r>
              <a:rPr lang="en-GB" sz="1400" dirty="0" err="1"/>
              <a:t>trzeba</a:t>
            </a:r>
            <a:r>
              <a:rPr lang="en-GB" sz="1400" dirty="0"/>
              <a:t> </a:t>
            </a:r>
            <a:r>
              <a:rPr lang="en-GB" sz="1400" dirty="0" err="1"/>
              <a:t>uzyskać</a:t>
            </a:r>
            <a:r>
              <a:rPr lang="en-GB" sz="1400" dirty="0"/>
              <a:t> </a:t>
            </a:r>
            <a:r>
              <a:rPr lang="en-GB" sz="1400" dirty="0" err="1"/>
              <a:t>zgodę</a:t>
            </a:r>
            <a:r>
              <a:rPr lang="en-GB" sz="1400" dirty="0"/>
              <a:t> </a:t>
            </a:r>
            <a:r>
              <a:rPr lang="en-GB" sz="1400" dirty="0" err="1"/>
              <a:t>prodziekan</a:t>
            </a:r>
            <a:r>
              <a:rPr lang="en-GB" sz="1400" dirty="0"/>
              <a:t> ds. </a:t>
            </a:r>
            <a:r>
              <a:rPr lang="en-GB" sz="1400" dirty="0" err="1"/>
              <a:t>dydaktyki</a:t>
            </a:r>
            <a:r>
              <a:rPr lang="en-GB" sz="1400" dirty="0"/>
              <a:t> prof. </a:t>
            </a:r>
            <a:r>
              <a:rPr lang="en-GB" sz="1400" dirty="0" err="1"/>
              <a:t>Natalii</a:t>
            </a:r>
            <a:r>
              <a:rPr lang="en-GB" sz="1400" dirty="0"/>
              <a:t> </a:t>
            </a:r>
            <a:r>
              <a:rPr lang="en-GB" sz="1400" dirty="0" err="1"/>
              <a:t>Paprockiej</a:t>
            </a:r>
            <a:r>
              <a:rPr lang="en-GB" sz="1400" dirty="0"/>
              <a:t>. O </a:t>
            </a:r>
            <a:r>
              <a:rPr lang="en-GB" sz="1400" dirty="0" err="1"/>
              <a:t>przedłużenie</a:t>
            </a:r>
            <a:r>
              <a:rPr lang="en-GB" sz="1400" dirty="0"/>
              <a:t> </a:t>
            </a:r>
            <a:r>
              <a:rPr lang="en-GB" sz="1400" dirty="0" err="1"/>
              <a:t>można</a:t>
            </a:r>
            <a:r>
              <a:rPr lang="en-GB" sz="1400" dirty="0"/>
              <a:t> </a:t>
            </a:r>
            <a:r>
              <a:rPr lang="en-GB" sz="1400" dirty="0" err="1"/>
              <a:t>się</a:t>
            </a:r>
            <a:r>
              <a:rPr lang="en-GB" sz="1400" dirty="0"/>
              <a:t> </a:t>
            </a:r>
            <a:r>
              <a:rPr lang="en-GB" sz="1400" dirty="0" err="1"/>
              <a:t>starać</a:t>
            </a:r>
            <a:r>
              <a:rPr lang="en-GB" sz="1400" dirty="0"/>
              <a:t> </a:t>
            </a:r>
            <a:r>
              <a:rPr lang="en-GB" sz="1400" dirty="0" err="1"/>
              <a:t>tylko</a:t>
            </a:r>
            <a:r>
              <a:rPr lang="en-GB" sz="1400" dirty="0"/>
              <a:t> w </a:t>
            </a:r>
            <a:r>
              <a:rPr lang="en-GB" sz="1400" dirty="0" err="1"/>
              <a:t>uzasadnionych</a:t>
            </a:r>
            <a:r>
              <a:rPr lang="en-GB" sz="1400" dirty="0"/>
              <a:t> </a:t>
            </a:r>
            <a:r>
              <a:rPr lang="en-GB" sz="1400" dirty="0" err="1"/>
              <a:t>przypadkach</a:t>
            </a:r>
            <a:r>
              <a:rPr lang="en-GB" sz="1400" dirty="0"/>
              <a:t> (np. </a:t>
            </a:r>
            <a:r>
              <a:rPr lang="en-GB" sz="1400" dirty="0" err="1"/>
              <a:t>długotrwała</a:t>
            </a:r>
            <a:r>
              <a:rPr lang="en-GB" sz="1400" dirty="0"/>
              <a:t> </a:t>
            </a:r>
            <a:r>
              <a:rPr lang="en-GB" sz="1400" dirty="0" err="1"/>
              <a:t>choroba</a:t>
            </a:r>
            <a:r>
              <a:rPr lang="en-GB" sz="1400" dirty="0"/>
              <a:t>, </a:t>
            </a:r>
            <a:r>
              <a:rPr lang="en-GB" sz="1400" dirty="0" err="1"/>
              <a:t>zwolnienie</a:t>
            </a:r>
            <a:r>
              <a:rPr lang="en-GB" sz="1400" dirty="0"/>
              <a:t> </a:t>
            </a:r>
            <a:r>
              <a:rPr lang="en-GB" sz="1400" dirty="0" err="1"/>
              <a:t>lekarskie</a:t>
            </a:r>
            <a:r>
              <a:rPr lang="en-GB" sz="1400" dirty="0"/>
              <a:t>, </a:t>
            </a:r>
            <a:r>
              <a:rPr lang="en-GB" sz="1400" dirty="0" err="1"/>
              <a:t>pobyt</a:t>
            </a:r>
            <a:r>
              <a:rPr lang="en-GB" sz="1400" dirty="0"/>
              <a:t> w </a:t>
            </a:r>
            <a:r>
              <a:rPr lang="en-GB" sz="1400" dirty="0" err="1"/>
              <a:t>szpitalu</a:t>
            </a:r>
            <a:r>
              <a:rPr lang="en-GB" sz="1400" dirty="0"/>
              <a:t>).</a:t>
            </a:r>
          </a:p>
          <a:p>
            <a:pPr marL="0" lvl="0" indent="0" algn="just">
              <a:lnSpc>
                <a:spcPct val="150000"/>
              </a:lnSpc>
              <a:buNone/>
            </a:pPr>
            <a:endParaRPr lang="en-GB" sz="1400" dirty="0"/>
          </a:p>
          <a:p>
            <a:pPr marL="0" indent="0">
              <a:lnSpc>
                <a:spcPct val="150000"/>
              </a:lnSpc>
              <a:buNone/>
            </a:pPr>
            <a:r>
              <a:rPr lang="en-GB" sz="1400" b="1" dirty="0">
                <a:solidFill>
                  <a:srgbClr val="FFFF00"/>
                </a:solidFill>
              </a:rPr>
              <a:t>All students must obtain a passing grade in all courses, except for lectures that end with an exam, by the </a:t>
            </a:r>
            <a:r>
              <a:rPr lang="en-GB" sz="1400" b="1" dirty="0" err="1">
                <a:solidFill>
                  <a:srgbClr val="FFFF00"/>
                </a:solidFill>
              </a:rPr>
              <a:t>begining</a:t>
            </a:r>
            <a:r>
              <a:rPr lang="en-GB" sz="1400" b="1" dirty="0">
                <a:solidFill>
                  <a:srgbClr val="FFFF00"/>
                </a:solidFill>
              </a:rPr>
              <a:t> of the examination session. </a:t>
            </a:r>
            <a:r>
              <a:rPr lang="en-GB" sz="1400" dirty="0"/>
              <a:t>In justified cases (e.g. long-term illness, hospital stay, </a:t>
            </a:r>
            <a:r>
              <a:rPr lang="en-GB" sz="1400" dirty="0" err="1"/>
              <a:t>etc</a:t>
            </a:r>
            <a:r>
              <a:rPr lang="en-GB" sz="1400" dirty="0"/>
              <a:t>), the student can request an extension of the deadline (no later though than the end of the examination session) by applying to the Vice-Dean for Teaching, prof. Natalia </a:t>
            </a:r>
            <a:r>
              <a:rPr lang="en-GB" sz="1400" dirty="0" err="1"/>
              <a:t>Paprocka</a:t>
            </a:r>
            <a:r>
              <a:rPr lang="en-GB" sz="1400" dirty="0"/>
              <a:t>. </a:t>
            </a:r>
            <a:endParaRPr sz="1400" dirty="0">
              <a:latin typeface="Calibri"/>
              <a:ea typeface="Calibri"/>
              <a:cs typeface="Calibri"/>
              <a:sym typeface="Calibri"/>
            </a:endParaRPr>
          </a:p>
          <a:p>
            <a:pPr marL="0" lvl="0" indent="0" algn="l" rtl="0">
              <a:spcBef>
                <a:spcPts val="0"/>
              </a:spcBef>
              <a:spcAft>
                <a:spcPts val="1600"/>
              </a:spcAft>
              <a:buNone/>
            </a:pPr>
            <a:endParaRP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87900" y="180753"/>
            <a:ext cx="8368200" cy="64858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300" dirty="0"/>
              <a:t>The Regulations of </a:t>
            </a:r>
            <a:r>
              <a:rPr lang="en-GB" sz="2300" dirty="0" smtClean="0"/>
              <a:t>Studies</a:t>
            </a:r>
            <a:r>
              <a:rPr lang="pl-PL" sz="2300" dirty="0"/>
              <a:t> </a:t>
            </a:r>
            <a:r>
              <a:rPr lang="pl-PL" sz="2300" dirty="0" smtClean="0"/>
              <a:t>– </a:t>
            </a:r>
            <a:r>
              <a:rPr lang="pl-PL" sz="2300" dirty="0" err="1" smtClean="0"/>
              <a:t>important</a:t>
            </a:r>
            <a:r>
              <a:rPr lang="pl-PL" sz="2300" dirty="0" smtClean="0"/>
              <a:t> </a:t>
            </a:r>
            <a:r>
              <a:rPr lang="pl-PL" sz="2300" dirty="0" err="1" smtClean="0"/>
              <a:t>issues</a:t>
            </a:r>
            <a:endParaRPr sz="2300" dirty="0"/>
          </a:p>
        </p:txBody>
      </p:sp>
      <p:sp>
        <p:nvSpPr>
          <p:cNvPr id="137" name="Google Shape;137;p25"/>
          <p:cNvSpPr txBox="1">
            <a:spLocks noGrp="1"/>
          </p:cNvSpPr>
          <p:nvPr>
            <p:ph type="body" idx="1"/>
          </p:nvPr>
        </p:nvSpPr>
        <p:spPr>
          <a:xfrm>
            <a:off x="387900" y="956930"/>
            <a:ext cx="8368200" cy="3987210"/>
          </a:xfrm>
          <a:prstGeom prst="rect">
            <a:avLst/>
          </a:prstGeom>
        </p:spPr>
        <p:txBody>
          <a:bodyPr spcFirstLastPara="1" wrap="square" lIns="91425" tIns="91425" rIns="91425" bIns="91425" anchor="t" anchorCtr="0">
            <a:noAutofit/>
          </a:bodyPr>
          <a:lstStyle/>
          <a:p>
            <a:pPr marL="0" lvl="0" indent="0" algn="just">
              <a:buNone/>
            </a:pPr>
            <a:r>
              <a:rPr lang="en-GB" sz="1400" dirty="0"/>
              <a:t>Aby </a:t>
            </a:r>
            <a:r>
              <a:rPr lang="en-GB" sz="1400" dirty="0" err="1"/>
              <a:t>ukończyć</a:t>
            </a:r>
            <a:r>
              <a:rPr lang="en-GB" sz="1400" dirty="0"/>
              <a:t> </a:t>
            </a:r>
            <a:r>
              <a:rPr lang="en-GB" sz="1400" dirty="0" err="1"/>
              <a:t>studia</a:t>
            </a:r>
            <a:r>
              <a:rPr lang="en-GB" sz="1400" dirty="0"/>
              <a:t> </a:t>
            </a:r>
            <a:r>
              <a:rPr lang="en-GB" sz="1400" dirty="0" err="1"/>
              <a:t>magisterskie</a:t>
            </a:r>
            <a:r>
              <a:rPr lang="en-GB" sz="1400" dirty="0"/>
              <a:t> </a:t>
            </a:r>
            <a:r>
              <a:rPr lang="en-GB" sz="1400" dirty="0" err="1"/>
              <a:t>należy</a:t>
            </a:r>
            <a:r>
              <a:rPr lang="en-GB" sz="1400" dirty="0"/>
              <a:t> </a:t>
            </a:r>
            <a:r>
              <a:rPr lang="en-GB" sz="1400" dirty="0" err="1"/>
              <a:t>zdobyć</a:t>
            </a:r>
            <a:r>
              <a:rPr lang="en-GB" sz="1400" dirty="0"/>
              <a:t> 120 </a:t>
            </a:r>
            <a:r>
              <a:rPr lang="en-GB" sz="1400" dirty="0" err="1"/>
              <a:t>punktów</a:t>
            </a:r>
            <a:r>
              <a:rPr lang="en-GB" sz="1400" dirty="0"/>
              <a:t> ECTS, </a:t>
            </a:r>
            <a:r>
              <a:rPr lang="en-GB" sz="1400" dirty="0" err="1"/>
              <a:t>po</a:t>
            </a:r>
            <a:r>
              <a:rPr lang="en-GB" sz="1400" dirty="0"/>
              <a:t> 60 ECTS w </a:t>
            </a:r>
            <a:r>
              <a:rPr lang="en-GB" sz="1400" dirty="0" err="1"/>
              <a:t>roku</a:t>
            </a:r>
            <a:r>
              <a:rPr lang="en-GB" sz="1400" dirty="0"/>
              <a:t>, (±) 30 w </a:t>
            </a:r>
            <a:r>
              <a:rPr lang="en-GB" sz="1400" dirty="0" err="1"/>
              <a:t>semestrze</a:t>
            </a:r>
            <a:r>
              <a:rPr lang="en-GB" sz="1400" dirty="0"/>
              <a:t> (</a:t>
            </a:r>
            <a:r>
              <a:rPr lang="en-GB" sz="1400" dirty="0" err="1"/>
              <a:t>może</a:t>
            </a:r>
            <a:r>
              <a:rPr lang="en-GB" sz="1400" dirty="0"/>
              <a:t> </a:t>
            </a:r>
            <a:r>
              <a:rPr lang="en-GB" sz="1400" dirty="0" err="1"/>
              <a:t>być</a:t>
            </a:r>
            <a:r>
              <a:rPr lang="en-GB" sz="1400" dirty="0"/>
              <a:t>, np. </a:t>
            </a:r>
            <a:r>
              <a:rPr lang="en-GB" sz="1400" dirty="0" err="1"/>
              <a:t>semestr</a:t>
            </a:r>
            <a:r>
              <a:rPr lang="en-GB" sz="1400" dirty="0"/>
              <a:t> </a:t>
            </a:r>
            <a:r>
              <a:rPr lang="en-GB" sz="1400" dirty="0" err="1"/>
              <a:t>zimowy</a:t>
            </a:r>
            <a:r>
              <a:rPr lang="en-GB" sz="1400" dirty="0"/>
              <a:t> 28, a </a:t>
            </a:r>
            <a:r>
              <a:rPr lang="en-GB" sz="1400" dirty="0" err="1"/>
              <a:t>letni</a:t>
            </a:r>
            <a:r>
              <a:rPr lang="en-GB" sz="1400" dirty="0"/>
              <a:t> 32). </a:t>
            </a:r>
            <a:r>
              <a:rPr lang="pl-PL" sz="1400" dirty="0"/>
              <a:t>W każdym</a:t>
            </a:r>
            <a:r>
              <a:rPr lang="en-GB" sz="1400" dirty="0"/>
              <a:t> </a:t>
            </a:r>
            <a:r>
              <a:rPr lang="en-GB" sz="1400" dirty="0" err="1"/>
              <a:t>semestr</a:t>
            </a:r>
            <a:r>
              <a:rPr lang="pl-PL" sz="1400" dirty="0"/>
              <a:t>ze</a:t>
            </a:r>
            <a:r>
              <a:rPr lang="en-GB" sz="1400" dirty="0"/>
              <a:t> </a:t>
            </a:r>
            <a:r>
              <a:rPr lang="en-GB" sz="1400" dirty="0" err="1"/>
              <a:t>studentowi</a:t>
            </a:r>
            <a:r>
              <a:rPr lang="en-GB" sz="1400" dirty="0"/>
              <a:t> </a:t>
            </a:r>
            <a:r>
              <a:rPr lang="en-GB" sz="1400" dirty="0" err="1"/>
              <a:t>przysługuje</a:t>
            </a:r>
            <a:r>
              <a:rPr lang="en-GB" sz="1400" dirty="0"/>
              <a:t> </a:t>
            </a:r>
            <a:r>
              <a:rPr lang="en-GB" sz="1400" dirty="0" err="1"/>
              <a:t>dopuszczalny</a:t>
            </a:r>
            <a:r>
              <a:rPr lang="en-GB" sz="1400" dirty="0"/>
              <a:t> </a:t>
            </a:r>
            <a:r>
              <a:rPr lang="en-GB" sz="1400" dirty="0" err="1">
                <a:solidFill>
                  <a:srgbClr val="FFFF00"/>
                </a:solidFill>
              </a:rPr>
              <a:t>deficyt</a:t>
            </a:r>
            <a:r>
              <a:rPr lang="en-GB" sz="1400" dirty="0">
                <a:solidFill>
                  <a:srgbClr val="FFFF00"/>
                </a:solidFill>
              </a:rPr>
              <a:t> 6 </a:t>
            </a:r>
            <a:r>
              <a:rPr lang="en-GB" sz="1400" dirty="0" err="1">
                <a:solidFill>
                  <a:srgbClr val="FFFF00"/>
                </a:solidFill>
              </a:rPr>
              <a:t>punktów</a:t>
            </a:r>
            <a:r>
              <a:rPr lang="en-GB" sz="1400" dirty="0">
                <a:solidFill>
                  <a:srgbClr val="FFFF00"/>
                </a:solidFill>
              </a:rPr>
              <a:t> ECTS </a:t>
            </a:r>
            <a:r>
              <a:rPr lang="en-GB" sz="1400" b="1" dirty="0">
                <a:solidFill>
                  <a:srgbClr val="FFFF00"/>
                </a:solidFill>
              </a:rPr>
              <a:t>z </a:t>
            </a:r>
            <a:r>
              <a:rPr lang="en-GB" sz="1400" b="1" dirty="0" err="1">
                <a:solidFill>
                  <a:srgbClr val="FFFF00"/>
                </a:solidFill>
              </a:rPr>
              <a:t>przedmiotów</a:t>
            </a:r>
            <a:r>
              <a:rPr lang="en-GB" sz="1400" b="1" dirty="0">
                <a:solidFill>
                  <a:srgbClr val="FFFF00"/>
                </a:solidFill>
              </a:rPr>
              <a:t> </a:t>
            </a:r>
            <a:r>
              <a:rPr lang="en-GB" sz="1400" b="1" dirty="0" err="1">
                <a:solidFill>
                  <a:srgbClr val="FFFF00"/>
                </a:solidFill>
              </a:rPr>
              <a:t>niekontynuowanych</a:t>
            </a:r>
            <a:r>
              <a:rPr lang="en-GB" sz="1400" dirty="0"/>
              <a:t>. </a:t>
            </a:r>
            <a:r>
              <a:rPr lang="en-GB" sz="1400" dirty="0" err="1"/>
              <a:t>Oznacza</a:t>
            </a:r>
            <a:r>
              <a:rPr lang="en-GB" sz="1400" dirty="0"/>
              <a:t> to, </a:t>
            </a:r>
            <a:r>
              <a:rPr lang="en-GB" sz="1400" dirty="0" err="1"/>
              <a:t>że</a:t>
            </a:r>
            <a:r>
              <a:rPr lang="en-GB" sz="1400" dirty="0"/>
              <a:t> </a:t>
            </a:r>
            <a:r>
              <a:rPr lang="en-GB" sz="1400" dirty="0" err="1"/>
              <a:t>może</a:t>
            </a:r>
            <a:r>
              <a:rPr lang="en-GB" sz="1400" dirty="0"/>
              <a:t> </a:t>
            </a:r>
            <a:r>
              <a:rPr lang="en-GB" sz="1400" dirty="0" err="1"/>
              <a:t>przejść</a:t>
            </a:r>
            <a:r>
              <a:rPr lang="en-GB" sz="1400" dirty="0"/>
              <a:t> </a:t>
            </a:r>
            <a:r>
              <a:rPr lang="en-GB" sz="1400" dirty="0" err="1"/>
              <a:t>na</a:t>
            </a:r>
            <a:r>
              <a:rPr lang="en-GB" sz="1400" dirty="0"/>
              <a:t> </a:t>
            </a:r>
            <a:r>
              <a:rPr lang="en-GB" sz="1400" dirty="0" err="1"/>
              <a:t>kolejny</a:t>
            </a:r>
            <a:r>
              <a:rPr lang="en-GB" sz="1400" dirty="0"/>
              <a:t> </a:t>
            </a:r>
            <a:r>
              <a:rPr lang="en-GB" sz="1400" dirty="0" err="1"/>
              <a:t>semestr</a:t>
            </a:r>
            <a:r>
              <a:rPr lang="en-GB" sz="1400" dirty="0"/>
              <a:t> z </a:t>
            </a:r>
            <a:r>
              <a:rPr lang="en-GB" sz="1400" dirty="0" err="1"/>
              <a:t>brakiem</a:t>
            </a:r>
            <a:r>
              <a:rPr lang="en-GB" sz="1400" dirty="0"/>
              <a:t> 6 ECTS, </a:t>
            </a:r>
            <a:r>
              <a:rPr lang="en-GB" sz="1400" dirty="0" err="1"/>
              <a:t>który</a:t>
            </a:r>
            <a:r>
              <a:rPr lang="en-GB" sz="1400" dirty="0"/>
              <a:t> </a:t>
            </a:r>
            <a:r>
              <a:rPr lang="en-GB" sz="1400" dirty="0" err="1"/>
              <a:t>trzeba</a:t>
            </a:r>
            <a:r>
              <a:rPr lang="en-GB" sz="1400" dirty="0"/>
              <a:t> </a:t>
            </a:r>
            <a:r>
              <a:rPr lang="en-GB" sz="1400" dirty="0" err="1"/>
              <a:t>nadrobić</a:t>
            </a:r>
            <a:r>
              <a:rPr lang="en-GB" sz="1400" dirty="0"/>
              <a:t> w </a:t>
            </a:r>
            <a:r>
              <a:rPr lang="en-GB" sz="1400" dirty="0" err="1"/>
              <a:t>kolejnym</a:t>
            </a:r>
            <a:r>
              <a:rPr lang="en-GB" sz="1400" dirty="0"/>
              <a:t> </a:t>
            </a:r>
            <a:r>
              <a:rPr lang="en-GB" sz="1400" dirty="0" err="1"/>
              <a:t>roku</a:t>
            </a:r>
            <a:r>
              <a:rPr lang="en-GB" sz="1400" dirty="0"/>
              <a:t> </a:t>
            </a:r>
            <a:r>
              <a:rPr lang="en-GB" sz="1400" dirty="0" err="1"/>
              <a:t>akademickim</a:t>
            </a:r>
            <a:r>
              <a:rPr lang="en-GB" sz="1400" dirty="0"/>
              <a:t>. </a:t>
            </a:r>
            <a:r>
              <a:rPr lang="pl-PL" sz="1400" dirty="0"/>
              <a:t>Gdy student nie zalicza przedmiotu kontynuowanego jest ponownie wpisywany na ten sam semestr i może realizować </a:t>
            </a:r>
            <a:r>
              <a:rPr lang="pl-PL" sz="1400" dirty="0" smtClean="0"/>
              <a:t>przedmioty </a:t>
            </a:r>
            <a:r>
              <a:rPr lang="pl-PL" sz="1400" dirty="0"/>
              <a:t>z wyższego </a:t>
            </a:r>
            <a:r>
              <a:rPr lang="pl-PL" sz="1400" dirty="0" smtClean="0"/>
              <a:t>semestru o łącznej wartości max. 15 ECTS. </a:t>
            </a:r>
            <a:r>
              <a:rPr lang="pl-PL" sz="1400" dirty="0"/>
              <a:t>W każdym z wymienionych przypadków konieczne jest </a:t>
            </a:r>
            <a:r>
              <a:rPr lang="pl-PL" sz="1400" dirty="0">
                <a:solidFill>
                  <a:srgbClr val="FFFF00"/>
                </a:solidFill>
              </a:rPr>
              <a:t>złożenie podania o powtarzanie </a:t>
            </a:r>
            <a:r>
              <a:rPr lang="pl-PL" sz="1400" dirty="0"/>
              <a:t>do końca sesji poprawkowej.</a:t>
            </a:r>
          </a:p>
          <a:p>
            <a:pPr marL="0" lvl="0" indent="0" algn="just">
              <a:buNone/>
            </a:pPr>
            <a:endParaRPr lang="pl-PL" sz="1400" dirty="0"/>
          </a:p>
          <a:p>
            <a:pPr marL="0" indent="0" algn="just">
              <a:buNone/>
            </a:pPr>
            <a:r>
              <a:rPr lang="en-GB" sz="1400" dirty="0"/>
              <a:t>To obtain a BA diploma, </a:t>
            </a:r>
            <a:r>
              <a:rPr lang="pl-PL" sz="1400" dirty="0"/>
              <a:t>the stu</a:t>
            </a:r>
            <a:r>
              <a:rPr lang="en-GB" sz="1400" dirty="0"/>
              <a:t>dent </a:t>
            </a:r>
            <a:r>
              <a:rPr lang="pl-PL" sz="1400" dirty="0" err="1"/>
              <a:t>must</a:t>
            </a:r>
            <a:r>
              <a:rPr lang="en-GB" sz="1400" dirty="0"/>
              <a:t> earn </a:t>
            </a:r>
            <a:r>
              <a:rPr lang="en-GB" sz="1400" dirty="0" smtClean="0"/>
              <a:t>1</a:t>
            </a:r>
            <a:r>
              <a:rPr lang="pl-PL" sz="1400" dirty="0" smtClean="0"/>
              <a:t>2</a:t>
            </a:r>
            <a:r>
              <a:rPr lang="en-GB" sz="1400" dirty="0" smtClean="0"/>
              <a:t>0 </a:t>
            </a:r>
            <a:r>
              <a:rPr lang="en-GB" sz="1400" dirty="0"/>
              <a:t>ECTS points, 60 ECTS points per year, (±)30 per semester. </a:t>
            </a:r>
            <a:r>
              <a:rPr lang="en-GB" sz="1400" dirty="0">
                <a:solidFill>
                  <a:schemeClr val="tx1"/>
                </a:solidFill>
              </a:rPr>
              <a:t>There is a maximum </a:t>
            </a:r>
            <a:r>
              <a:rPr lang="pl-PL" sz="1400" dirty="0">
                <a:solidFill>
                  <a:srgbClr val="FFFF00"/>
                </a:solidFill>
              </a:rPr>
              <a:t>6</a:t>
            </a:r>
            <a:r>
              <a:rPr lang="en-GB" sz="1400" dirty="0">
                <a:solidFill>
                  <a:srgbClr val="FFFF00"/>
                </a:solidFill>
              </a:rPr>
              <a:t> point deficit tolerance </a:t>
            </a:r>
            <a:r>
              <a:rPr lang="pl-PL" sz="1400" dirty="0" err="1">
                <a:solidFill>
                  <a:schemeClr val="tx1"/>
                </a:solidFill>
              </a:rPr>
              <a:t>each</a:t>
            </a:r>
            <a:r>
              <a:rPr lang="en-GB" sz="1400" dirty="0">
                <a:solidFill>
                  <a:schemeClr val="tx1"/>
                </a:solidFill>
              </a:rPr>
              <a:t> semester</a:t>
            </a:r>
            <a:r>
              <a:rPr lang="en-GB" sz="1400" dirty="0"/>
              <a:t>, </a:t>
            </a:r>
            <a:r>
              <a:rPr lang="en-GB" sz="1400" dirty="0">
                <a:solidFill>
                  <a:srgbClr val="FFFF00"/>
                </a:solidFill>
              </a:rPr>
              <a:t>which applies only to the courses that are </a:t>
            </a:r>
            <a:r>
              <a:rPr lang="en-GB" sz="1400" b="1" dirty="0">
                <a:solidFill>
                  <a:srgbClr val="FFFF00"/>
                </a:solidFill>
              </a:rPr>
              <a:t>not continued </a:t>
            </a:r>
            <a:r>
              <a:rPr lang="en-GB" sz="1400" dirty="0">
                <a:solidFill>
                  <a:srgbClr val="FFFF00"/>
                </a:solidFill>
              </a:rPr>
              <a:t>in the following semester</a:t>
            </a:r>
            <a:r>
              <a:rPr lang="en-GB" sz="1400" dirty="0"/>
              <a:t>.</a:t>
            </a:r>
            <a:r>
              <a:rPr lang="pl-PL" sz="1400" dirty="0"/>
              <a:t> </a:t>
            </a:r>
            <a:r>
              <a:rPr lang="en-GB" sz="1400" dirty="0"/>
              <a:t>If a student fails a continued course, he/she is re-enrolled in the same semester and can take </a:t>
            </a:r>
            <a:r>
              <a:rPr lang="pl-PL" sz="1400" dirty="0" smtClean="0"/>
              <a:t>the </a:t>
            </a:r>
            <a:r>
              <a:rPr lang="en-GB" sz="1400" dirty="0" smtClean="0"/>
              <a:t>subjects </a:t>
            </a:r>
            <a:r>
              <a:rPr lang="en-GB" sz="1400" dirty="0"/>
              <a:t>from the higher semester</a:t>
            </a:r>
            <a:r>
              <a:rPr lang="pl-PL" sz="1400" dirty="0"/>
              <a:t> </a:t>
            </a:r>
            <a:r>
              <a:rPr lang="pl-PL" sz="1400" dirty="0" err="1"/>
              <a:t>that</a:t>
            </a:r>
            <a:r>
              <a:rPr lang="pl-PL" sz="1400" dirty="0"/>
              <a:t> </a:t>
            </a:r>
            <a:r>
              <a:rPr lang="pl-PL" sz="1400" dirty="0" err="1"/>
              <a:t>are</a:t>
            </a:r>
            <a:r>
              <a:rPr lang="pl-PL" sz="1400" dirty="0"/>
              <a:t> </a:t>
            </a:r>
            <a:r>
              <a:rPr lang="pl-PL" sz="1400" dirty="0" err="1"/>
              <a:t>worth</a:t>
            </a:r>
            <a:r>
              <a:rPr lang="pl-PL" sz="1400" dirty="0"/>
              <a:t> not </a:t>
            </a:r>
            <a:r>
              <a:rPr lang="pl-PL" sz="1400" dirty="0" err="1"/>
              <a:t>more</a:t>
            </a:r>
            <a:r>
              <a:rPr lang="pl-PL" sz="1400" dirty="0"/>
              <a:t> </a:t>
            </a:r>
            <a:r>
              <a:rPr lang="pl-PL" sz="1400" dirty="0" err="1"/>
              <a:t>than</a:t>
            </a:r>
            <a:r>
              <a:rPr lang="pl-PL" sz="1400" dirty="0"/>
              <a:t> 15 </a:t>
            </a:r>
            <a:r>
              <a:rPr lang="pl-PL" sz="1400" dirty="0" err="1"/>
              <a:t>credits</a:t>
            </a:r>
            <a:r>
              <a:rPr lang="pl-PL" sz="1400" dirty="0"/>
              <a:t> </a:t>
            </a:r>
            <a:r>
              <a:rPr lang="pl-PL" sz="1400" dirty="0" err="1"/>
              <a:t>altogether</a:t>
            </a:r>
            <a:r>
              <a:rPr lang="en-GB" sz="1400" dirty="0" smtClean="0"/>
              <a:t>. </a:t>
            </a:r>
            <a:r>
              <a:rPr lang="en-GB" sz="1400" dirty="0"/>
              <a:t>In each of these cases, </a:t>
            </a:r>
            <a:r>
              <a:rPr lang="pl-PL" sz="1400" dirty="0"/>
              <a:t>the student </a:t>
            </a:r>
            <a:r>
              <a:rPr lang="pl-PL" sz="1400" dirty="0" err="1"/>
              <a:t>must</a:t>
            </a:r>
            <a:r>
              <a:rPr lang="en-GB" sz="1400" dirty="0"/>
              <a:t> submit an application for repetition </a:t>
            </a:r>
            <a:r>
              <a:rPr lang="pl-PL" sz="1400" dirty="0"/>
              <a:t>by </a:t>
            </a:r>
            <a:r>
              <a:rPr lang="en-GB" sz="1400" dirty="0"/>
              <a:t>the end of the retake</a:t>
            </a:r>
            <a:r>
              <a:rPr lang="pl-PL" sz="1400" dirty="0"/>
              <a:t> </a:t>
            </a:r>
            <a:r>
              <a:rPr lang="pl-PL" sz="1400" dirty="0" err="1"/>
              <a:t>exam</a:t>
            </a:r>
            <a:r>
              <a:rPr lang="en-GB" sz="1400" dirty="0"/>
              <a:t> session.</a:t>
            </a:r>
            <a:endParaRPr lang="pl-PL" sz="1400" dirty="0"/>
          </a:p>
          <a:p>
            <a:pPr marL="0" lvl="0" indent="0" algn="just" rtl="0">
              <a:spcBef>
                <a:spcPts val="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Podania</a:t>
            </a:r>
            <a:endParaRPr/>
          </a:p>
        </p:txBody>
      </p:sp>
      <p:sp>
        <p:nvSpPr>
          <p:cNvPr id="143" name="Google Shape;143;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buNone/>
            </a:pPr>
            <a:r>
              <a:rPr lang="pl-PL" dirty="0"/>
              <a:t>W przypadku niezaliczenia przedmiotu lub niezdania egzaminu należy złożyć w Dziekanacie wniosek o powtarzanie przedmiotu. Wniosek musi być w pierwszej kolejności zaopiniowany przez zastępcę Dyrektora ds. dydaktycznych.</a:t>
            </a:r>
          </a:p>
          <a:p>
            <a:pPr marL="0" lvl="0" indent="0">
              <a:spcBef>
                <a:spcPts val="1600"/>
              </a:spcBef>
              <a:buNone/>
            </a:pPr>
            <a:r>
              <a:rPr lang="pl-PL" dirty="0"/>
              <a:t>PODANIE NALEŻY ZŁOŻYĆ NAJPÓŹNIEJ DO KOŃCA SESJI POPRAWKOWEJ.</a:t>
            </a:r>
          </a:p>
          <a:p>
            <a:pPr marL="0" lvl="0" indent="0">
              <a:spcBef>
                <a:spcPts val="1600"/>
              </a:spcBef>
              <a:buNone/>
            </a:pPr>
            <a:endParaRPr lang="pl-PL" dirty="0"/>
          </a:p>
          <a:p>
            <a:pPr marL="0" lvl="0" indent="0">
              <a:buNone/>
            </a:pPr>
            <a:r>
              <a:rPr lang="pl-PL" dirty="0"/>
              <a:t>Wzory podań  znajdują się na stronie: </a:t>
            </a:r>
            <a:r>
              <a:rPr lang="pl-PL" dirty="0">
                <a:hlinkClick r:id="rId3"/>
              </a:rPr>
              <a:t>https://neofilologia.uwr.edu.pl/studenci/wzory-wnioskow/</a:t>
            </a:r>
            <a:r>
              <a:rPr lang="pl-PL" dirty="0"/>
              <a:t> </a:t>
            </a:r>
          </a:p>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Application forms</a:t>
            </a:r>
            <a:endParaRPr/>
          </a:p>
        </p:txBody>
      </p:sp>
      <p:sp>
        <p:nvSpPr>
          <p:cNvPr id="149" name="Google Shape;149;p27"/>
          <p:cNvSpPr txBox="1">
            <a:spLocks noGrp="1"/>
          </p:cNvSpPr>
          <p:nvPr>
            <p:ph type="body" idx="1"/>
          </p:nvPr>
        </p:nvSpPr>
        <p:spPr>
          <a:xfrm>
            <a:off x="387900" y="1402775"/>
            <a:ext cx="8368200" cy="3285900"/>
          </a:xfrm>
          <a:prstGeom prst="rect">
            <a:avLst/>
          </a:prstGeom>
        </p:spPr>
        <p:txBody>
          <a:bodyPr spcFirstLastPara="1" wrap="square" lIns="91425" tIns="91425" rIns="91425" bIns="91425" anchor="t" anchorCtr="0">
            <a:noAutofit/>
          </a:bodyPr>
          <a:lstStyle/>
          <a:p>
            <a:pPr marL="0" indent="0">
              <a:buNone/>
            </a:pPr>
            <a:r>
              <a:rPr lang="en-US" dirty="0"/>
              <a:t>To repeat a course or an exam, the student will have to submit an application BY THE END OF THE RE-TAKE EXAMINATION SESSION.</a:t>
            </a:r>
          </a:p>
          <a:p>
            <a:pPr marL="0" lvl="0" indent="0">
              <a:buNone/>
            </a:pPr>
            <a:endParaRPr lang="en-US" dirty="0"/>
          </a:p>
          <a:p>
            <a:pPr marL="0" lvl="0" indent="0">
              <a:buNone/>
            </a:pPr>
            <a:r>
              <a:rPr lang="en-US" dirty="0"/>
              <a:t>Application forms are available on the website:</a:t>
            </a:r>
          </a:p>
          <a:p>
            <a:pPr marL="0" lvl="0" indent="0">
              <a:buNone/>
            </a:pPr>
            <a:r>
              <a:rPr lang="en-US" dirty="0">
                <a:hlinkClick r:id="rId3"/>
              </a:rPr>
              <a:t>https://neofilologia.uwr.edu.pl/studenci/wzory-wnioskow</a:t>
            </a:r>
            <a:r>
              <a:rPr lang="en-US" dirty="0"/>
              <a:t>/</a:t>
            </a:r>
          </a:p>
          <a:p>
            <a:pPr marL="0" lvl="0" indent="0" algn="l" rtl="0">
              <a:spcBef>
                <a:spcPts val="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smtClean="0"/>
              <a:t>Lektorat</a:t>
            </a:r>
            <a:r>
              <a:rPr lang="en-GB" dirty="0" smtClean="0"/>
              <a:t> </a:t>
            </a:r>
            <a:r>
              <a:rPr lang="en-GB" dirty="0"/>
              <a:t>/ Foreign language</a:t>
            </a:r>
            <a:endParaRPr dirty="0"/>
          </a:p>
        </p:txBody>
      </p:sp>
      <p:sp>
        <p:nvSpPr>
          <p:cNvPr id="155" name="Google Shape;155;p28"/>
          <p:cNvSpPr txBox="1">
            <a:spLocks noGrp="1"/>
          </p:cNvSpPr>
          <p:nvPr>
            <p:ph type="body" idx="1"/>
          </p:nvPr>
        </p:nvSpPr>
        <p:spPr>
          <a:xfrm>
            <a:off x="387900" y="1297675"/>
            <a:ext cx="8368200" cy="3656700"/>
          </a:xfrm>
          <a:prstGeom prst="rect">
            <a:avLst/>
          </a:prstGeom>
        </p:spPr>
        <p:txBody>
          <a:bodyPr spcFirstLastPara="1" wrap="square" lIns="91425" tIns="91425" rIns="91425" bIns="91425" anchor="t" anchorCtr="0">
            <a:noAutofit/>
          </a:bodyPr>
          <a:lstStyle/>
          <a:p>
            <a:pPr marL="0" indent="0" algn="just">
              <a:buNone/>
            </a:pPr>
            <a:r>
              <a:rPr lang="en-GB" sz="2500" dirty="0">
                <a:solidFill>
                  <a:srgbClr val="FFFFFF"/>
                </a:solidFill>
                <a:latin typeface="Calibri"/>
                <a:ea typeface="Calibri"/>
                <a:cs typeface="Calibri"/>
                <a:sym typeface="Calibri"/>
              </a:rPr>
              <a:t>Na </a:t>
            </a:r>
            <a:r>
              <a:rPr lang="en-GB" sz="2500" dirty="0" err="1">
                <a:solidFill>
                  <a:srgbClr val="FFFFFF"/>
                </a:solidFill>
                <a:latin typeface="Calibri"/>
                <a:ea typeface="Calibri"/>
                <a:cs typeface="Calibri"/>
                <a:sym typeface="Calibri"/>
              </a:rPr>
              <a:t>studiach</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magisterskich</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studenci</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realizują</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obowiązkowo</a:t>
            </a:r>
            <a:r>
              <a:rPr lang="en-GB" sz="2500" dirty="0">
                <a:solidFill>
                  <a:srgbClr val="FFFFFF"/>
                </a:solidFill>
                <a:latin typeface="Calibri"/>
                <a:ea typeface="Calibri"/>
                <a:cs typeface="Calibri"/>
                <a:sym typeface="Calibri"/>
              </a:rPr>
              <a:t> 60h </a:t>
            </a:r>
            <a:r>
              <a:rPr lang="en-GB" sz="2500" dirty="0" err="1">
                <a:solidFill>
                  <a:srgbClr val="FFFFFF"/>
                </a:solidFill>
                <a:latin typeface="Calibri"/>
                <a:ea typeface="Calibri"/>
                <a:cs typeface="Calibri"/>
                <a:sym typeface="Calibri"/>
              </a:rPr>
              <a:t>lektoratu</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języka</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obcego</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nowożytnego</a:t>
            </a:r>
            <a:r>
              <a:rPr lang="en-GB" sz="2500" dirty="0">
                <a:solidFill>
                  <a:srgbClr val="FFFFFF"/>
                </a:solidFill>
                <a:latin typeface="Calibri"/>
                <a:ea typeface="Calibri"/>
                <a:cs typeface="Calibri"/>
                <a:sym typeface="Calibri"/>
              </a:rPr>
              <a:t> w </a:t>
            </a:r>
            <a:r>
              <a:rPr lang="en-GB" sz="2500" dirty="0" err="1">
                <a:solidFill>
                  <a:srgbClr val="FFFFFF"/>
                </a:solidFill>
                <a:latin typeface="Calibri"/>
                <a:ea typeface="Calibri"/>
                <a:cs typeface="Calibri"/>
                <a:sym typeface="Calibri"/>
              </a:rPr>
              <a:t>drugim</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semestrze</a:t>
            </a:r>
            <a:r>
              <a:rPr lang="en-GB" sz="2500" dirty="0">
                <a:solidFill>
                  <a:srgbClr val="FFFFFF"/>
                </a:solidFill>
                <a:latin typeface="Calibri"/>
                <a:ea typeface="Calibri"/>
                <a:cs typeface="Calibri"/>
                <a:sym typeface="Calibri"/>
              </a:rPr>
              <a:t> </a:t>
            </a:r>
            <a:r>
              <a:rPr lang="en-GB" sz="2500" dirty="0" err="1">
                <a:solidFill>
                  <a:srgbClr val="FFFFFF"/>
                </a:solidFill>
                <a:latin typeface="Calibri"/>
                <a:ea typeface="Calibri"/>
                <a:cs typeface="Calibri"/>
                <a:sym typeface="Calibri"/>
              </a:rPr>
              <a:t>studiów</a:t>
            </a:r>
            <a:r>
              <a:rPr lang="en-GB" sz="2500" dirty="0">
                <a:solidFill>
                  <a:srgbClr val="FFFFFF"/>
                </a:solidFill>
                <a:latin typeface="Calibri"/>
                <a:ea typeface="Calibri"/>
                <a:cs typeface="Calibri"/>
                <a:sym typeface="Calibri"/>
              </a:rPr>
              <a:t>. </a:t>
            </a:r>
            <a:r>
              <a:rPr lang="pl-PL" sz="2400" b="1" dirty="0">
                <a:solidFill>
                  <a:srgbClr val="FFFF00"/>
                </a:solidFill>
                <a:latin typeface="Calibri"/>
                <a:ea typeface="Calibri"/>
                <a:cs typeface="Calibri"/>
                <a:sym typeface="Calibri"/>
              </a:rPr>
              <a:t>Studenci wybierają język, którego uczą się od podstaw. </a:t>
            </a:r>
            <a:r>
              <a:rPr lang="en-GB" sz="2400" dirty="0" err="1">
                <a:latin typeface="Calibri"/>
                <a:ea typeface="Calibri"/>
                <a:cs typeface="Calibri"/>
                <a:sym typeface="Calibri"/>
              </a:rPr>
              <a:t>Lektorat</a:t>
            </a:r>
            <a:r>
              <a:rPr lang="en-GB" sz="2400" dirty="0">
                <a:latin typeface="Calibri"/>
                <a:ea typeface="Calibri"/>
                <a:cs typeface="Calibri"/>
                <a:sym typeface="Calibri"/>
              </a:rPr>
              <a:t> </a:t>
            </a:r>
            <a:r>
              <a:rPr lang="en-GB" sz="2400" dirty="0" err="1">
                <a:latin typeface="Calibri"/>
                <a:ea typeface="Calibri"/>
                <a:cs typeface="Calibri"/>
                <a:sym typeface="Calibri"/>
              </a:rPr>
              <a:t>kończy</a:t>
            </a:r>
            <a:r>
              <a:rPr lang="en-GB" sz="2400" dirty="0">
                <a:latin typeface="Calibri"/>
                <a:ea typeface="Calibri"/>
                <a:cs typeface="Calibri"/>
                <a:sym typeface="Calibri"/>
              </a:rPr>
              <a:t> </a:t>
            </a:r>
            <a:r>
              <a:rPr lang="en-GB" sz="2400" dirty="0" err="1">
                <a:latin typeface="Calibri"/>
                <a:ea typeface="Calibri"/>
                <a:cs typeface="Calibri"/>
                <a:sym typeface="Calibri"/>
              </a:rPr>
              <a:t>się</a:t>
            </a:r>
            <a:r>
              <a:rPr lang="en-GB" sz="2400" dirty="0">
                <a:latin typeface="Calibri"/>
                <a:ea typeface="Calibri"/>
                <a:cs typeface="Calibri"/>
                <a:sym typeface="Calibri"/>
              </a:rPr>
              <a:t> </a:t>
            </a:r>
            <a:r>
              <a:rPr lang="en-GB" sz="2400" dirty="0" err="1">
                <a:latin typeface="Calibri"/>
                <a:ea typeface="Calibri"/>
                <a:cs typeface="Calibri"/>
                <a:sym typeface="Calibri"/>
              </a:rPr>
              <a:t>egzaminem</a:t>
            </a:r>
            <a:r>
              <a:rPr lang="en-GB" sz="2400" dirty="0">
                <a:latin typeface="Calibri"/>
                <a:ea typeface="Calibri"/>
                <a:cs typeface="Calibri"/>
                <a:sym typeface="Calibri"/>
              </a:rPr>
              <a:t>, a student jest </a:t>
            </a:r>
            <a:r>
              <a:rPr lang="en-GB" sz="2400" dirty="0" err="1">
                <a:latin typeface="Calibri"/>
                <a:ea typeface="Calibri"/>
                <a:cs typeface="Calibri"/>
                <a:sym typeface="Calibri"/>
              </a:rPr>
              <a:t>zobowiązany</a:t>
            </a:r>
            <a:r>
              <a:rPr lang="en-GB" sz="2400" dirty="0">
                <a:latin typeface="Calibri"/>
                <a:ea typeface="Calibri"/>
                <a:cs typeface="Calibri"/>
                <a:sym typeface="Calibri"/>
              </a:rPr>
              <a:t> </a:t>
            </a:r>
            <a:r>
              <a:rPr lang="en-GB" sz="2400" dirty="0" err="1">
                <a:latin typeface="Calibri"/>
                <a:ea typeface="Calibri"/>
                <a:cs typeface="Calibri"/>
                <a:sym typeface="Calibri"/>
              </a:rPr>
              <a:t>uzyskać</a:t>
            </a:r>
            <a:r>
              <a:rPr lang="en-GB" sz="2400" dirty="0">
                <a:latin typeface="Calibri"/>
                <a:ea typeface="Calibri"/>
                <a:cs typeface="Calibri"/>
                <a:sym typeface="Calibri"/>
              </a:rPr>
              <a:t> </a:t>
            </a:r>
            <a:r>
              <a:rPr lang="en-GB" sz="2400" dirty="0" err="1">
                <a:latin typeface="Calibri"/>
                <a:ea typeface="Calibri"/>
                <a:cs typeface="Calibri"/>
                <a:sym typeface="Calibri"/>
              </a:rPr>
              <a:t>biegłość</a:t>
            </a:r>
            <a:r>
              <a:rPr lang="en-GB" sz="2400" dirty="0">
                <a:latin typeface="Calibri"/>
                <a:ea typeface="Calibri"/>
                <a:cs typeface="Calibri"/>
                <a:sym typeface="Calibri"/>
              </a:rPr>
              <a:t> </a:t>
            </a:r>
            <a:r>
              <a:rPr lang="en-GB" sz="2400" dirty="0" err="1">
                <a:latin typeface="Calibri"/>
                <a:ea typeface="Calibri"/>
                <a:cs typeface="Calibri"/>
                <a:sym typeface="Calibri"/>
              </a:rPr>
              <a:t>językową</a:t>
            </a:r>
            <a:r>
              <a:rPr lang="en-GB" sz="2400" dirty="0">
                <a:latin typeface="Calibri"/>
                <a:ea typeface="Calibri"/>
                <a:cs typeface="Calibri"/>
                <a:sym typeface="Calibri"/>
              </a:rPr>
              <a:t> </a:t>
            </a:r>
            <a:r>
              <a:rPr lang="en-GB" sz="2400" dirty="0" err="1">
                <a:latin typeface="Calibri"/>
                <a:ea typeface="Calibri"/>
                <a:cs typeface="Calibri"/>
                <a:sym typeface="Calibri"/>
              </a:rPr>
              <a:t>na</a:t>
            </a:r>
            <a:r>
              <a:rPr lang="en-GB" sz="2400" dirty="0">
                <a:latin typeface="Calibri"/>
                <a:ea typeface="Calibri"/>
                <a:cs typeface="Calibri"/>
                <a:sym typeface="Calibri"/>
              </a:rPr>
              <a:t> </a:t>
            </a:r>
            <a:r>
              <a:rPr lang="en-GB" sz="2400" dirty="0" err="1">
                <a:latin typeface="Calibri"/>
                <a:ea typeface="Calibri"/>
                <a:cs typeface="Calibri"/>
                <a:sym typeface="Calibri"/>
              </a:rPr>
              <a:t>poziomie</a:t>
            </a:r>
            <a:r>
              <a:rPr lang="en-GB" sz="2400" dirty="0">
                <a:latin typeface="Calibri"/>
                <a:ea typeface="Calibri"/>
                <a:cs typeface="Calibri"/>
                <a:sym typeface="Calibri"/>
              </a:rPr>
              <a:t> </a:t>
            </a:r>
            <a:r>
              <a:rPr lang="pl-PL" sz="2400" dirty="0" smtClean="0">
                <a:latin typeface="Calibri"/>
                <a:ea typeface="Calibri"/>
                <a:cs typeface="Calibri"/>
                <a:sym typeface="Calibri"/>
              </a:rPr>
              <a:t>A1.I</a:t>
            </a:r>
            <a:r>
              <a:rPr lang="en-GB" sz="2400" dirty="0" smtClean="0">
                <a:latin typeface="Calibri"/>
                <a:ea typeface="Calibri"/>
                <a:cs typeface="Calibri"/>
                <a:sym typeface="Calibri"/>
              </a:rPr>
              <a:t>.</a:t>
            </a:r>
            <a:endParaRPr lang="pl-PL" sz="2500" dirty="0" smtClean="0">
              <a:solidFill>
                <a:srgbClr val="FFFFFF"/>
              </a:solidFill>
              <a:latin typeface="Calibri"/>
              <a:ea typeface="Calibri"/>
              <a:cs typeface="Calibri"/>
              <a:sym typeface="Calibri"/>
            </a:endParaRPr>
          </a:p>
          <a:p>
            <a:pPr marL="0" lvl="0" indent="0" algn="just" rtl="0">
              <a:spcBef>
                <a:spcPts val="0"/>
              </a:spcBef>
              <a:spcAft>
                <a:spcPts val="0"/>
              </a:spcAft>
              <a:buNone/>
            </a:pPr>
            <a:r>
              <a:rPr lang="en-GB" sz="2400" dirty="0" err="1" smtClean="0">
                <a:solidFill>
                  <a:srgbClr val="FFFFFF"/>
                </a:solidFill>
                <a:latin typeface="Calibri"/>
                <a:ea typeface="Calibri"/>
                <a:cs typeface="Calibri"/>
                <a:sym typeface="Calibri"/>
              </a:rPr>
              <a:t>Lektorat</a:t>
            </a:r>
            <a:r>
              <a:rPr lang="en-GB" sz="2400" dirty="0" smtClean="0">
                <a:solidFill>
                  <a:srgbClr val="FFFFFF"/>
                </a:solidFill>
                <a:latin typeface="Calibri"/>
                <a:ea typeface="Calibri"/>
                <a:cs typeface="Calibri"/>
                <a:sym typeface="Calibri"/>
              </a:rPr>
              <a:t> </a:t>
            </a:r>
            <a:r>
              <a:rPr lang="en-GB" sz="2400" dirty="0">
                <a:solidFill>
                  <a:srgbClr val="FFFFFF"/>
                </a:solidFill>
                <a:latin typeface="Calibri"/>
                <a:ea typeface="Calibri"/>
                <a:cs typeface="Calibri"/>
                <a:sym typeface="Calibri"/>
              </a:rPr>
              <a:t>jest </a:t>
            </a:r>
            <a:r>
              <a:rPr lang="en-GB" sz="2400" dirty="0" err="1">
                <a:solidFill>
                  <a:srgbClr val="FFFFFF"/>
                </a:solidFill>
                <a:latin typeface="Calibri"/>
                <a:ea typeface="Calibri"/>
                <a:cs typeface="Calibri"/>
                <a:sym typeface="Calibri"/>
              </a:rPr>
              <a:t>prowadzony</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przez</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Studium</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Praktycznej</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Nauki</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Języków</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Obcych</a:t>
            </a:r>
            <a:r>
              <a:rPr lang="en-GB" sz="2400" dirty="0">
                <a:solidFill>
                  <a:srgbClr val="FFFFFF"/>
                </a:solidFill>
                <a:latin typeface="Calibri"/>
                <a:ea typeface="Calibri"/>
                <a:cs typeface="Calibri"/>
                <a:sym typeface="Calibri"/>
              </a:rPr>
              <a:t> </a:t>
            </a:r>
            <a:r>
              <a:rPr lang="en-GB" sz="2400" dirty="0" err="1">
                <a:solidFill>
                  <a:srgbClr val="FFFFFF"/>
                </a:solidFill>
                <a:latin typeface="Calibri"/>
                <a:ea typeface="Calibri"/>
                <a:cs typeface="Calibri"/>
                <a:sym typeface="Calibri"/>
              </a:rPr>
              <a:t>UWr</a:t>
            </a:r>
            <a:r>
              <a:rPr lang="en-GB" sz="2400" dirty="0">
                <a:solidFill>
                  <a:srgbClr val="FFFFFF"/>
                </a:solidFill>
                <a:latin typeface="Calibri"/>
                <a:ea typeface="Calibri"/>
                <a:cs typeface="Calibri"/>
                <a:sym typeface="Calibri"/>
              </a:rPr>
              <a:t>. </a:t>
            </a:r>
            <a:r>
              <a:rPr lang="pl-PL" sz="2400" dirty="0" smtClean="0">
                <a:solidFill>
                  <a:srgbClr val="FFFF00"/>
                </a:solidFill>
                <a:latin typeface="Calibri"/>
                <a:ea typeface="Calibri"/>
                <a:cs typeface="Calibri"/>
                <a:sym typeface="Calibri"/>
              </a:rPr>
              <a:t>Informacje o zapisach na lektorat zostaną przekazane przez SPNJO w listopadzie/grudniu.</a:t>
            </a:r>
            <a:endParaRPr sz="2400" dirty="0">
              <a:solidFill>
                <a:srgbClr val="FFFF00"/>
              </a:solidFill>
              <a:latin typeface="Calibri"/>
              <a:ea typeface="Calibri"/>
              <a:cs typeface="Calibri"/>
              <a:sym typeface="Calibri"/>
            </a:endParaRPr>
          </a:p>
          <a:p>
            <a:pPr marL="0" lvl="0" indent="0" algn="l" rtl="0">
              <a:spcBef>
                <a:spcPts val="1600"/>
              </a:spcBef>
              <a:spcAft>
                <a:spcPts val="1600"/>
              </a:spcAft>
              <a:buNone/>
            </a:pPr>
            <a:endParaRPr dirty="0">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Foreign language</a:t>
            </a:r>
            <a:endParaRPr/>
          </a:p>
        </p:txBody>
      </p:sp>
      <p:sp>
        <p:nvSpPr>
          <p:cNvPr id="185" name="Google Shape;185;p33"/>
          <p:cNvSpPr txBox="1">
            <a:spLocks noGrp="1"/>
          </p:cNvSpPr>
          <p:nvPr>
            <p:ph type="body" idx="1"/>
          </p:nvPr>
        </p:nvSpPr>
        <p:spPr>
          <a:xfrm>
            <a:off x="387900" y="1390125"/>
            <a:ext cx="8368200" cy="3482100"/>
          </a:xfrm>
          <a:prstGeom prst="rect">
            <a:avLst/>
          </a:prstGeom>
        </p:spPr>
        <p:txBody>
          <a:bodyPr spcFirstLastPara="1" wrap="square" lIns="91425" tIns="91425" rIns="91425" bIns="91425" anchor="t" anchorCtr="0">
            <a:noAutofit/>
          </a:bodyPr>
          <a:lstStyle/>
          <a:p>
            <a:pPr marL="0" indent="0" algn="just">
              <a:lnSpc>
                <a:spcPct val="100000"/>
              </a:lnSpc>
              <a:buNone/>
            </a:pPr>
            <a:r>
              <a:rPr lang="en-GB" sz="2000" dirty="0"/>
              <a:t>Your MA studies programme includes 60 hours of a foreign language course (60 hours in semester 2</a:t>
            </a:r>
            <a:r>
              <a:rPr lang="en-GB" sz="2000" dirty="0" smtClean="0"/>
              <a:t>).</a:t>
            </a:r>
            <a:r>
              <a:rPr lang="pl-PL" sz="2000" dirty="0" smtClean="0"/>
              <a:t> </a:t>
            </a:r>
            <a:r>
              <a:rPr lang="pl-PL" sz="2000" dirty="0" err="1">
                <a:solidFill>
                  <a:srgbClr val="FFFF00"/>
                </a:solidFill>
              </a:rPr>
              <a:t>All</a:t>
            </a:r>
            <a:r>
              <a:rPr lang="pl-PL" sz="2000" dirty="0">
                <a:solidFill>
                  <a:srgbClr val="FFFF00"/>
                </a:solidFill>
              </a:rPr>
              <a:t> </a:t>
            </a:r>
            <a:r>
              <a:rPr lang="pl-PL" sz="2000" dirty="0" err="1">
                <a:solidFill>
                  <a:srgbClr val="FFFF00"/>
                </a:solidFill>
              </a:rPr>
              <a:t>students</a:t>
            </a:r>
            <a:r>
              <a:rPr lang="pl-PL" sz="2000" dirty="0">
                <a:solidFill>
                  <a:srgbClr val="FFFF00"/>
                </a:solidFill>
              </a:rPr>
              <a:t> start the </a:t>
            </a:r>
            <a:r>
              <a:rPr lang="pl-PL" sz="2000" dirty="0" err="1">
                <a:solidFill>
                  <a:srgbClr val="FFFF00"/>
                </a:solidFill>
              </a:rPr>
              <a:t>course</a:t>
            </a:r>
            <a:r>
              <a:rPr lang="pl-PL" sz="2000" dirty="0">
                <a:solidFill>
                  <a:srgbClr val="FFFF00"/>
                </a:solidFill>
              </a:rPr>
              <a:t> from the A1.I </a:t>
            </a:r>
            <a:r>
              <a:rPr lang="pl-PL" sz="2000" dirty="0" err="1">
                <a:solidFill>
                  <a:srgbClr val="FFFF00"/>
                </a:solidFill>
              </a:rPr>
              <a:t>level</a:t>
            </a:r>
            <a:r>
              <a:rPr lang="pl-PL" sz="2000" dirty="0">
                <a:solidFill>
                  <a:srgbClr val="FFFF00"/>
                </a:solidFill>
              </a:rPr>
              <a:t>.</a:t>
            </a:r>
            <a:r>
              <a:rPr lang="en-GB" sz="2000" dirty="0">
                <a:solidFill>
                  <a:srgbClr val="FFFF00"/>
                </a:solidFill>
              </a:rPr>
              <a:t> The course ends with an exam: the </a:t>
            </a:r>
            <a:r>
              <a:rPr lang="pl-PL" sz="2000" dirty="0" err="1" smtClean="0">
                <a:solidFill>
                  <a:srgbClr val="FFFF00"/>
                </a:solidFill>
              </a:rPr>
              <a:t>minimal</a:t>
            </a:r>
            <a:r>
              <a:rPr lang="pl-PL" sz="2000" dirty="0" smtClean="0">
                <a:solidFill>
                  <a:srgbClr val="FFFF00"/>
                </a:solidFill>
              </a:rPr>
              <a:t> </a:t>
            </a:r>
            <a:r>
              <a:rPr lang="en-GB" sz="2000" dirty="0" smtClean="0">
                <a:solidFill>
                  <a:srgbClr val="FFFF00"/>
                </a:solidFill>
              </a:rPr>
              <a:t>level </a:t>
            </a:r>
            <a:r>
              <a:rPr lang="en-GB" sz="2000" dirty="0">
                <a:solidFill>
                  <a:srgbClr val="FFFF00"/>
                </a:solidFill>
              </a:rPr>
              <a:t>of proficiency required is </a:t>
            </a:r>
            <a:r>
              <a:rPr lang="pl-PL" sz="2000" dirty="0">
                <a:solidFill>
                  <a:srgbClr val="FFFF00"/>
                </a:solidFill>
              </a:rPr>
              <a:t>A1.I</a:t>
            </a:r>
            <a:r>
              <a:rPr lang="en-GB" sz="2000" dirty="0">
                <a:solidFill>
                  <a:srgbClr val="FFFF00"/>
                </a:solidFill>
              </a:rPr>
              <a:t>. </a:t>
            </a:r>
            <a:endParaRPr lang="pl-PL" sz="2000" dirty="0">
              <a:solidFill>
                <a:srgbClr val="FFFF00"/>
              </a:solidFill>
            </a:endParaRPr>
          </a:p>
          <a:p>
            <a:pPr marL="0" lvl="0" indent="0" algn="just" rtl="0">
              <a:lnSpc>
                <a:spcPct val="100000"/>
              </a:lnSpc>
              <a:spcBef>
                <a:spcPts val="0"/>
              </a:spcBef>
              <a:spcAft>
                <a:spcPts val="0"/>
              </a:spcAft>
              <a:buNone/>
            </a:pPr>
            <a:r>
              <a:rPr lang="en-GB" sz="2000" dirty="0" smtClean="0"/>
              <a:t>The </a:t>
            </a:r>
            <a:r>
              <a:rPr lang="en-GB" sz="2000" dirty="0"/>
              <a:t>classes are held at the Foreign Language Centre, situated just round the corner from our Institute (the address is Pl. </a:t>
            </a:r>
            <a:r>
              <a:rPr lang="en-GB" sz="2000" dirty="0" err="1"/>
              <a:t>Biskupa</a:t>
            </a:r>
            <a:r>
              <a:rPr lang="en-GB" sz="2000" dirty="0"/>
              <a:t> </a:t>
            </a:r>
            <a:r>
              <a:rPr lang="en-GB" sz="2000" dirty="0" err="1"/>
              <a:t>Nankiera</a:t>
            </a:r>
            <a:r>
              <a:rPr lang="en-GB" sz="2000" dirty="0"/>
              <a:t> 2/3. 50-140 </a:t>
            </a:r>
            <a:r>
              <a:rPr lang="en-GB" sz="2000" dirty="0" err="1"/>
              <a:t>Wrocław</a:t>
            </a:r>
            <a:r>
              <a:rPr lang="en-GB" sz="2000" dirty="0"/>
              <a:t>). </a:t>
            </a:r>
            <a:endParaRPr sz="2000" dirty="0"/>
          </a:p>
          <a:p>
            <a:pPr marL="0" lvl="0" indent="0" algn="just" rtl="0">
              <a:lnSpc>
                <a:spcPct val="100000"/>
              </a:lnSpc>
              <a:spcBef>
                <a:spcPts val="0"/>
              </a:spcBef>
              <a:spcAft>
                <a:spcPts val="0"/>
              </a:spcAft>
              <a:buNone/>
            </a:pPr>
            <a:endParaRPr lang="pl-PL" sz="2000" b="1" dirty="0" smtClean="0"/>
          </a:p>
          <a:p>
            <a:pPr marL="0" lvl="0" indent="0" algn="just" rtl="0">
              <a:lnSpc>
                <a:spcPct val="100000"/>
              </a:lnSpc>
              <a:spcBef>
                <a:spcPts val="0"/>
              </a:spcBef>
              <a:spcAft>
                <a:spcPts val="0"/>
              </a:spcAft>
              <a:buNone/>
            </a:pPr>
            <a:r>
              <a:rPr lang="pl-PL" sz="2000" b="1" dirty="0" err="1" smtClean="0"/>
              <a:t>More</a:t>
            </a:r>
            <a:r>
              <a:rPr lang="pl-PL" sz="2000" b="1" dirty="0" smtClean="0"/>
              <a:t> </a:t>
            </a:r>
            <a:r>
              <a:rPr lang="pl-PL" sz="2000" b="1" dirty="0" err="1" smtClean="0"/>
              <a:t>information</a:t>
            </a:r>
            <a:r>
              <a:rPr lang="pl-PL" sz="2000" b="1" dirty="0" smtClean="0"/>
              <a:t> </a:t>
            </a:r>
            <a:r>
              <a:rPr lang="pl-PL" sz="2000" b="1" dirty="0" err="1" smtClean="0"/>
              <a:t>about</a:t>
            </a:r>
            <a:r>
              <a:rPr lang="pl-PL" sz="2000" b="1" dirty="0" smtClean="0"/>
              <a:t> the </a:t>
            </a:r>
            <a:r>
              <a:rPr lang="pl-PL" sz="2000" b="1" dirty="0" err="1" smtClean="0"/>
              <a:t>course</a:t>
            </a:r>
            <a:r>
              <a:rPr lang="pl-PL" sz="2000" b="1" dirty="0" smtClean="0"/>
              <a:t> </a:t>
            </a:r>
            <a:r>
              <a:rPr lang="pl-PL" sz="2000" b="1" dirty="0" err="1" smtClean="0"/>
              <a:t>will</a:t>
            </a:r>
            <a:r>
              <a:rPr lang="pl-PL" sz="2000" b="1" dirty="0" smtClean="0"/>
              <a:t> be </a:t>
            </a:r>
            <a:r>
              <a:rPr lang="pl-PL" sz="2000" b="1" dirty="0" err="1" smtClean="0"/>
              <a:t>given</a:t>
            </a:r>
            <a:r>
              <a:rPr lang="pl-PL" sz="2000" b="1" dirty="0" smtClean="0"/>
              <a:t> by the FLC in </a:t>
            </a:r>
            <a:r>
              <a:rPr lang="pl-PL" sz="2000" b="1" dirty="0" err="1" smtClean="0"/>
              <a:t>November</a:t>
            </a:r>
            <a:r>
              <a:rPr lang="pl-PL" sz="2000" b="1" dirty="0" smtClean="0"/>
              <a:t> / </a:t>
            </a:r>
            <a:r>
              <a:rPr lang="pl-PL" sz="2000" b="1" dirty="0" err="1" smtClean="0"/>
              <a:t>December</a:t>
            </a:r>
            <a:r>
              <a:rPr lang="pl-PL" sz="2000" b="1" dirty="0" smtClean="0"/>
              <a:t>.</a:t>
            </a:r>
            <a:endParaRPr lang="pl-PL"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87900" y="458025"/>
            <a:ext cx="8368200" cy="96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The </a:t>
            </a:r>
            <a:r>
              <a:rPr lang="en-GB" dirty="0"/>
              <a:t>compulsory Polish language course </a:t>
            </a:r>
            <a:endParaRPr dirty="0"/>
          </a:p>
          <a:p>
            <a:pPr marL="0" lvl="0" indent="0" algn="l" rtl="0">
              <a:spcBef>
                <a:spcPts val="0"/>
              </a:spcBef>
              <a:spcAft>
                <a:spcPts val="0"/>
              </a:spcAft>
              <a:buNone/>
            </a:pPr>
            <a:r>
              <a:rPr lang="en-GB" dirty="0"/>
              <a:t>for foreign students</a:t>
            </a:r>
            <a:endParaRPr dirty="0"/>
          </a:p>
        </p:txBody>
      </p:sp>
      <p:sp>
        <p:nvSpPr>
          <p:cNvPr id="191" name="Google Shape;191;p34"/>
          <p:cNvSpPr txBox="1">
            <a:spLocks noGrp="1"/>
          </p:cNvSpPr>
          <p:nvPr>
            <p:ph type="body" idx="1"/>
          </p:nvPr>
        </p:nvSpPr>
        <p:spPr>
          <a:xfrm>
            <a:off x="387900" y="1489825"/>
            <a:ext cx="8368200" cy="34152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sz="1600" dirty="0"/>
              <a:t>Foreign students, apart from taking the foreign language course mentioned above, </a:t>
            </a:r>
            <a:r>
              <a:rPr lang="pl-PL" sz="1600" dirty="0" err="1" smtClean="0"/>
              <a:t>must</a:t>
            </a:r>
            <a:r>
              <a:rPr lang="pl-PL" sz="1600" dirty="0" smtClean="0"/>
              <a:t> </a:t>
            </a:r>
            <a:r>
              <a:rPr lang="pl-PL" sz="1600" dirty="0" err="1" smtClean="0"/>
              <a:t>take</a:t>
            </a:r>
            <a:r>
              <a:rPr lang="pl-PL" sz="1600" dirty="0" smtClean="0"/>
              <a:t> t</a:t>
            </a:r>
            <a:r>
              <a:rPr lang="en-GB" sz="1600" dirty="0" smtClean="0"/>
              <a:t>he </a:t>
            </a:r>
            <a:r>
              <a:rPr lang="en-GB" sz="1600" dirty="0"/>
              <a:t>Polish language course which is held at the Polish Language and Culture Learning Centre, situated within a 5 min. walking distance from IFA (the address is Pl. </a:t>
            </a:r>
            <a:r>
              <a:rPr lang="en-GB" sz="1600" dirty="0" err="1"/>
              <a:t>Nankiera</a:t>
            </a:r>
            <a:r>
              <a:rPr lang="en-GB" sz="1600" dirty="0"/>
              <a:t> 15, 50-140 </a:t>
            </a:r>
            <a:r>
              <a:rPr lang="en-GB" sz="1600" dirty="0" err="1"/>
              <a:t>Wrocław</a:t>
            </a:r>
            <a:r>
              <a:rPr lang="en-GB" sz="1600" dirty="0"/>
              <a:t>). The Polish language course is a four-semester course that starts from the first semester of studies. It ends with an exam at B2 level, for which you will earn 8 ECTS points</a:t>
            </a:r>
            <a:r>
              <a:rPr lang="en-GB" sz="1600" dirty="0" smtClean="0"/>
              <a:t>.</a:t>
            </a:r>
            <a:endParaRPr sz="1600" dirty="0"/>
          </a:p>
          <a:p>
            <a:pPr marL="0" lvl="0" indent="0" algn="just" rtl="0">
              <a:lnSpc>
                <a:spcPct val="150000"/>
              </a:lnSpc>
              <a:spcBef>
                <a:spcPts val="0"/>
              </a:spcBef>
              <a:spcAft>
                <a:spcPts val="0"/>
              </a:spcAft>
              <a:buNone/>
            </a:pPr>
            <a:r>
              <a:rPr lang="en-GB" sz="1600" dirty="0"/>
              <a:t>Please contact the Polish Language and Culture Learning Centre for more information.</a:t>
            </a:r>
            <a:endParaRPr sz="1600" dirty="0"/>
          </a:p>
          <a:p>
            <a:pPr marL="0" lvl="0" indent="0" algn="just" rtl="0">
              <a:lnSpc>
                <a:spcPct val="150000"/>
              </a:lnSpc>
              <a:spcBef>
                <a:spcPts val="0"/>
              </a:spcBef>
              <a:spcAft>
                <a:spcPts val="0"/>
              </a:spcAft>
              <a:buNone/>
            </a:pPr>
            <a:r>
              <a:rPr lang="en-GB" sz="1600" dirty="0">
                <a:solidFill>
                  <a:srgbClr val="00FF00"/>
                </a:solidFill>
              </a:rPr>
              <a:t>http://www.sjpik.uni.wroc.pl/pl</a:t>
            </a:r>
            <a:endParaRPr sz="1600" dirty="0">
              <a:solidFill>
                <a:srgbClr val="00FF00"/>
              </a:solidFill>
            </a:endParaRPr>
          </a:p>
          <a:p>
            <a:pPr marL="0" lvl="0" indent="0" algn="just" rtl="0">
              <a:lnSpc>
                <a:spcPct val="150000"/>
              </a:lnSpc>
              <a:spcBef>
                <a:spcPts val="0"/>
              </a:spcBef>
              <a:spcAft>
                <a:spcPts val="0"/>
              </a:spcAft>
              <a:buNone/>
            </a:pPr>
            <a:endParaRPr sz="1600" dirty="0"/>
          </a:p>
          <a:p>
            <a:pPr marL="0" lvl="0" indent="0" algn="l" rtl="0">
              <a:lnSpc>
                <a:spcPct val="150000"/>
              </a:lnSpc>
              <a:spcBef>
                <a:spcPts val="0"/>
              </a:spcBef>
              <a:spcAft>
                <a:spcPts val="0"/>
              </a:spcAft>
              <a:buNone/>
            </a:pPr>
            <a:r>
              <a:rPr lang="en-GB" sz="1600" dirty="0"/>
              <a:t>  </a:t>
            </a:r>
            <a:endParaRPr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smtClean="0"/>
              <a:t>Opcyjne</a:t>
            </a:r>
            <a:r>
              <a:rPr lang="en-GB" dirty="0" smtClean="0"/>
              <a:t> </a:t>
            </a:r>
            <a:r>
              <a:rPr lang="en-GB" dirty="0" err="1"/>
              <a:t>moduły</a:t>
            </a:r>
            <a:r>
              <a:rPr lang="en-GB" dirty="0"/>
              <a:t> w </a:t>
            </a:r>
            <a:r>
              <a:rPr lang="en-GB" dirty="0" err="1"/>
              <a:t>programie</a:t>
            </a:r>
            <a:r>
              <a:rPr lang="en-GB" dirty="0"/>
              <a:t> </a:t>
            </a:r>
            <a:r>
              <a:rPr lang="en-GB" dirty="0" err="1"/>
              <a:t>studiów</a:t>
            </a:r>
            <a:endParaRPr dirty="0"/>
          </a:p>
        </p:txBody>
      </p:sp>
      <p:sp>
        <p:nvSpPr>
          <p:cNvPr id="197" name="Google Shape;197;p35"/>
          <p:cNvSpPr txBox="1">
            <a:spLocks noGrp="1"/>
          </p:cNvSpPr>
          <p:nvPr>
            <p:ph type="body" idx="1"/>
          </p:nvPr>
        </p:nvSpPr>
        <p:spPr>
          <a:xfrm>
            <a:off x="58975" y="1226900"/>
            <a:ext cx="9084900" cy="4093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2000" dirty="0"/>
              <a:t>Poza </a:t>
            </a:r>
            <a:r>
              <a:rPr lang="en-GB" sz="2000" dirty="0" err="1"/>
              <a:t>obowiązkowym</a:t>
            </a:r>
            <a:r>
              <a:rPr lang="en-GB" sz="2000" dirty="0"/>
              <a:t> </a:t>
            </a:r>
            <a:r>
              <a:rPr lang="en-GB" sz="2000" dirty="0" err="1"/>
              <a:t>programem</a:t>
            </a:r>
            <a:r>
              <a:rPr lang="en-GB" sz="2000" dirty="0"/>
              <a:t> (120 ECTS) </a:t>
            </a:r>
            <a:r>
              <a:rPr lang="en-GB" sz="2000" dirty="0" err="1"/>
              <a:t>na</a:t>
            </a:r>
            <a:r>
              <a:rPr lang="en-GB" sz="2000" dirty="0"/>
              <a:t> </a:t>
            </a:r>
            <a:r>
              <a:rPr lang="en-GB" sz="2000" dirty="0" err="1"/>
              <a:t>studiach</a:t>
            </a:r>
            <a:r>
              <a:rPr lang="en-GB" sz="2000" dirty="0"/>
              <a:t> </a:t>
            </a:r>
            <a:r>
              <a:rPr lang="en-GB" sz="2000" dirty="0" err="1"/>
              <a:t>magisterskich</a:t>
            </a:r>
            <a:r>
              <a:rPr lang="en-GB" sz="2000" dirty="0"/>
              <a:t> student </a:t>
            </a:r>
            <a:r>
              <a:rPr lang="en-GB" sz="2000" dirty="0" err="1"/>
              <a:t>może</a:t>
            </a:r>
            <a:r>
              <a:rPr lang="en-GB" sz="2000" dirty="0"/>
              <a:t> </a:t>
            </a:r>
            <a:r>
              <a:rPr lang="en-GB" sz="2000" dirty="0" err="1"/>
              <a:t>dodatkowo</a:t>
            </a:r>
            <a:r>
              <a:rPr lang="en-GB" sz="2000" dirty="0"/>
              <a:t> / </a:t>
            </a:r>
            <a:r>
              <a:rPr lang="en-GB" sz="2000" dirty="0" err="1"/>
              <a:t>opcyjnie</a:t>
            </a:r>
            <a:r>
              <a:rPr lang="en-GB" sz="2000" dirty="0"/>
              <a:t> </a:t>
            </a:r>
            <a:r>
              <a:rPr lang="en-GB" sz="2000" dirty="0" err="1"/>
              <a:t>zrealizować</a:t>
            </a:r>
            <a:r>
              <a:rPr lang="en-GB" sz="2000" dirty="0"/>
              <a:t> </a:t>
            </a:r>
            <a:r>
              <a:rPr lang="en-GB" sz="2000" dirty="0" err="1"/>
              <a:t>moduł</a:t>
            </a:r>
            <a:r>
              <a:rPr lang="en-GB" sz="2000" dirty="0"/>
              <a:t> </a:t>
            </a:r>
            <a:r>
              <a:rPr lang="en-GB" sz="2000" dirty="0" err="1" smtClean="0"/>
              <a:t>przygotowujący</a:t>
            </a:r>
            <a:r>
              <a:rPr lang="en-GB" sz="2000" dirty="0" smtClean="0"/>
              <a:t> </a:t>
            </a:r>
            <a:r>
              <a:rPr lang="en-GB" sz="2000" dirty="0"/>
              <a:t>do </a:t>
            </a:r>
            <a:r>
              <a:rPr lang="en-GB" sz="2000" dirty="0" err="1"/>
              <a:t>wykonywania</a:t>
            </a:r>
            <a:r>
              <a:rPr lang="en-GB" sz="2000" dirty="0"/>
              <a:t> </a:t>
            </a:r>
            <a:r>
              <a:rPr lang="en-GB" sz="2000" dirty="0" err="1"/>
              <a:t>zawodu</a:t>
            </a:r>
            <a:r>
              <a:rPr lang="en-GB" sz="2000" dirty="0"/>
              <a:t> </a:t>
            </a:r>
            <a:r>
              <a:rPr lang="en-GB" sz="2000" dirty="0" err="1"/>
              <a:t>nauczyciela</a:t>
            </a:r>
            <a:r>
              <a:rPr lang="en-GB" sz="2000" dirty="0"/>
              <a:t>. </a:t>
            </a:r>
            <a:r>
              <a:rPr lang="en-GB" sz="2000" dirty="0" smtClean="0"/>
              <a:t>Program </a:t>
            </a:r>
            <a:r>
              <a:rPr lang="pl-PL" sz="2000" dirty="0" smtClean="0"/>
              <a:t>m</a:t>
            </a:r>
            <a:r>
              <a:rPr lang="en-GB" sz="2000" dirty="0" err="1" smtClean="0"/>
              <a:t>oduł</a:t>
            </a:r>
            <a:r>
              <a:rPr lang="pl-PL" sz="2000" dirty="0" smtClean="0"/>
              <a:t>u jest wpisany w program studiów, który jest</a:t>
            </a:r>
            <a:r>
              <a:rPr lang="en-GB" sz="2000" dirty="0" smtClean="0"/>
              <a:t> </a:t>
            </a:r>
            <a:r>
              <a:rPr lang="pl-PL" sz="2000" dirty="0" smtClean="0"/>
              <a:t>d</a:t>
            </a:r>
            <a:r>
              <a:rPr lang="en-GB" sz="2000" dirty="0" err="1" smtClean="0"/>
              <a:t>ostępn</a:t>
            </a:r>
            <a:r>
              <a:rPr lang="pl-PL" sz="2000" dirty="0" smtClean="0"/>
              <a:t>y</a:t>
            </a:r>
            <a:r>
              <a:rPr lang="en-GB" sz="2000" dirty="0" smtClean="0"/>
              <a:t> </a:t>
            </a:r>
            <a:r>
              <a:rPr lang="en-GB" sz="2000" dirty="0" err="1"/>
              <a:t>na</a:t>
            </a:r>
            <a:r>
              <a:rPr lang="en-GB" sz="2000" dirty="0"/>
              <a:t> </a:t>
            </a:r>
            <a:r>
              <a:rPr lang="en-GB" sz="2000" dirty="0" err="1"/>
              <a:t>stronie</a:t>
            </a:r>
            <a:r>
              <a:rPr lang="en-GB" sz="2000" dirty="0"/>
              <a:t> w </a:t>
            </a:r>
            <a:r>
              <a:rPr lang="en-GB" sz="2000" dirty="0" err="1"/>
              <a:t>zakładce</a:t>
            </a:r>
            <a:r>
              <a:rPr lang="en-GB" sz="2000" dirty="0"/>
              <a:t> “</a:t>
            </a:r>
            <a:r>
              <a:rPr lang="en-GB" sz="2000" dirty="0" err="1"/>
              <a:t>studia</a:t>
            </a:r>
            <a:r>
              <a:rPr lang="en-GB" sz="2000" dirty="0"/>
              <a:t>”.</a:t>
            </a:r>
            <a:endParaRPr sz="2000" dirty="0"/>
          </a:p>
          <a:p>
            <a:pPr marL="0" lvl="0" indent="0" algn="just" rtl="0">
              <a:spcBef>
                <a:spcPts val="1600"/>
              </a:spcBef>
              <a:spcAft>
                <a:spcPts val="0"/>
              </a:spcAft>
              <a:buNone/>
            </a:pPr>
            <a:r>
              <a:rPr lang="en-GB" sz="2000" dirty="0" err="1" smtClean="0">
                <a:solidFill>
                  <a:schemeClr val="tx1"/>
                </a:solidFill>
              </a:rPr>
              <a:t>Moduł</a:t>
            </a:r>
            <a:r>
              <a:rPr lang="en-GB" sz="2000" dirty="0" smtClean="0">
                <a:solidFill>
                  <a:schemeClr val="tx1"/>
                </a:solidFill>
              </a:rPr>
              <a:t> </a:t>
            </a:r>
            <a:r>
              <a:rPr lang="en-GB" sz="2000" dirty="0" err="1">
                <a:solidFill>
                  <a:schemeClr val="tx1"/>
                </a:solidFill>
              </a:rPr>
              <a:t>nauczycielski</a:t>
            </a:r>
            <a:r>
              <a:rPr lang="en-GB" sz="2000" dirty="0">
                <a:solidFill>
                  <a:schemeClr val="tx1"/>
                </a:solidFill>
              </a:rPr>
              <a:t> </a:t>
            </a:r>
            <a:r>
              <a:rPr lang="en-GB" sz="2000" dirty="0" err="1"/>
              <a:t>na</a:t>
            </a:r>
            <a:r>
              <a:rPr lang="en-GB" sz="2000" dirty="0"/>
              <a:t> </a:t>
            </a:r>
            <a:r>
              <a:rPr lang="en-GB" sz="2000" dirty="0" err="1"/>
              <a:t>studiach</a:t>
            </a:r>
            <a:r>
              <a:rPr lang="en-GB" sz="2000" dirty="0"/>
              <a:t> </a:t>
            </a:r>
            <a:r>
              <a:rPr lang="en-GB" sz="2000" dirty="0" err="1"/>
              <a:t>magisterskich</a:t>
            </a:r>
            <a:r>
              <a:rPr lang="en-GB" sz="2000" dirty="0"/>
              <a:t> </a:t>
            </a:r>
            <a:r>
              <a:rPr lang="pl-PL" sz="2000" dirty="0" smtClean="0"/>
              <a:t>koncentruje się na pracy n</a:t>
            </a:r>
            <a:r>
              <a:rPr lang="en-GB" sz="2000" dirty="0" err="1" smtClean="0"/>
              <a:t>auczyciela</a:t>
            </a:r>
            <a:r>
              <a:rPr lang="en-GB" sz="2000" dirty="0" smtClean="0"/>
              <a:t> </a:t>
            </a:r>
            <a:r>
              <a:rPr lang="en-GB" sz="2000" dirty="0"/>
              <a:t>w </a:t>
            </a:r>
            <a:r>
              <a:rPr lang="en-GB" sz="2000" dirty="0" err="1"/>
              <a:t>szkołach</a:t>
            </a:r>
            <a:r>
              <a:rPr lang="en-GB" sz="2000" dirty="0"/>
              <a:t> </a:t>
            </a:r>
            <a:r>
              <a:rPr lang="en-GB" sz="2000" dirty="0" err="1"/>
              <a:t>ponadpodstawowych</a:t>
            </a:r>
            <a:r>
              <a:rPr lang="en-GB" sz="2000" dirty="0"/>
              <a:t>. </a:t>
            </a:r>
            <a:r>
              <a:rPr lang="en-GB" sz="2000" dirty="0" err="1"/>
              <a:t>Osoby</a:t>
            </a:r>
            <a:r>
              <a:rPr lang="en-GB" sz="2000" dirty="0"/>
              <a:t> </a:t>
            </a:r>
            <a:r>
              <a:rPr lang="en-GB" sz="2000" dirty="0" err="1"/>
              <a:t>zainteresowane</a:t>
            </a:r>
            <a:r>
              <a:rPr lang="en-GB" sz="2000" dirty="0"/>
              <a:t> </a:t>
            </a:r>
            <a:r>
              <a:rPr lang="en-GB" sz="2000" dirty="0" err="1"/>
              <a:t>zdobyciem</a:t>
            </a:r>
            <a:r>
              <a:rPr lang="en-GB" sz="2000" dirty="0"/>
              <a:t> </a:t>
            </a:r>
            <a:r>
              <a:rPr lang="en-GB" sz="2000" dirty="0" err="1"/>
              <a:t>kwalifikacji</a:t>
            </a:r>
            <a:r>
              <a:rPr lang="en-GB" sz="2000" dirty="0"/>
              <a:t> </a:t>
            </a:r>
            <a:r>
              <a:rPr lang="en-GB" sz="2000" dirty="0" err="1"/>
              <a:t>muszą</a:t>
            </a:r>
            <a:r>
              <a:rPr lang="en-GB" sz="2000" dirty="0"/>
              <a:t> </a:t>
            </a:r>
            <a:r>
              <a:rPr lang="pl-PL" sz="2000" dirty="0" smtClean="0"/>
              <a:t>mieć zrealizowany moduł nauczycielski na studiach licencjacki</a:t>
            </a:r>
            <a:r>
              <a:rPr lang="en-GB" sz="2000" dirty="0" smtClean="0"/>
              <a:t> </a:t>
            </a:r>
            <a:r>
              <a:rPr lang="pl-PL" sz="2000" dirty="0" smtClean="0"/>
              <a:t>(</a:t>
            </a:r>
            <a:r>
              <a:rPr lang="en-GB" sz="2000" dirty="0" err="1" smtClean="0"/>
              <a:t>nauczani</a:t>
            </a:r>
            <a:r>
              <a:rPr lang="pl-PL" sz="2000" dirty="0" smtClean="0"/>
              <a:t>e</a:t>
            </a:r>
            <a:r>
              <a:rPr lang="en-GB" sz="2000" dirty="0" smtClean="0"/>
              <a:t> </a:t>
            </a:r>
            <a:r>
              <a:rPr lang="en-GB" sz="2000" dirty="0"/>
              <a:t>w </a:t>
            </a:r>
            <a:r>
              <a:rPr lang="en-GB" sz="2000" dirty="0" err="1"/>
              <a:t>szkole</a:t>
            </a:r>
            <a:r>
              <a:rPr lang="en-GB" sz="2000" dirty="0"/>
              <a:t> </a:t>
            </a:r>
            <a:r>
              <a:rPr lang="en-GB" sz="2000" dirty="0" err="1" smtClean="0"/>
              <a:t>podstawowej</a:t>
            </a:r>
            <a:r>
              <a:rPr lang="pl-PL" sz="2000" dirty="0" smtClean="0"/>
              <a:t>)</a:t>
            </a:r>
            <a:r>
              <a:rPr lang="en-GB" sz="2000" dirty="0" smtClean="0"/>
              <a:t>. </a:t>
            </a: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7900" y="212651"/>
            <a:ext cx="8368200" cy="931474"/>
          </a:xfrm>
        </p:spPr>
        <p:txBody>
          <a:bodyPr/>
          <a:lstStyle/>
          <a:p>
            <a:r>
              <a:rPr lang="pl-PL" sz="2400" b="1" dirty="0" smtClean="0">
                <a:solidFill>
                  <a:srgbClr val="FFFF00"/>
                </a:solidFill>
              </a:rPr>
              <a:t>Kurs „Kompetencje psychologiczno-pedagogiczne nauczyciela”</a:t>
            </a:r>
            <a:endParaRPr lang="pl-PL" sz="2400" b="1" dirty="0">
              <a:solidFill>
                <a:srgbClr val="FFFF00"/>
              </a:solidFill>
            </a:endParaRPr>
          </a:p>
        </p:txBody>
      </p:sp>
      <p:sp>
        <p:nvSpPr>
          <p:cNvPr id="3" name="Symbol zastępczy tekstu 2"/>
          <p:cNvSpPr>
            <a:spLocks noGrp="1"/>
          </p:cNvSpPr>
          <p:nvPr>
            <p:ph type="body" idx="1"/>
          </p:nvPr>
        </p:nvSpPr>
        <p:spPr>
          <a:xfrm>
            <a:off x="387900" y="1318437"/>
            <a:ext cx="8368200" cy="3561907"/>
          </a:xfrm>
        </p:spPr>
        <p:txBody>
          <a:bodyPr/>
          <a:lstStyle/>
          <a:p>
            <a:pPr marL="114300" indent="0">
              <a:lnSpc>
                <a:spcPct val="100000"/>
              </a:lnSpc>
              <a:buNone/>
            </a:pPr>
            <a:r>
              <a:rPr lang="pl-PL" sz="2800" dirty="0" smtClean="0"/>
              <a:t>W roku </a:t>
            </a:r>
            <a:r>
              <a:rPr lang="pl-PL" sz="2800" dirty="0" err="1" smtClean="0"/>
              <a:t>ak</a:t>
            </a:r>
            <a:r>
              <a:rPr lang="pl-PL" sz="2800" dirty="0" smtClean="0"/>
              <a:t>. 2025/26 kurs został przeniesiony z programu studiów licencjackich do programu studiów magisterskich.</a:t>
            </a:r>
          </a:p>
          <a:p>
            <a:pPr marL="114300" indent="0">
              <a:lnSpc>
                <a:spcPct val="100000"/>
              </a:lnSpc>
              <a:buNone/>
            </a:pPr>
            <a:r>
              <a:rPr lang="pl-PL" sz="2800" dirty="0" smtClean="0"/>
              <a:t>Osoby, które zrealizowały „Kompetencje psychologiczno-pedagogiczne nauczyciela” na studiach licencjackich (kurs jest wymieniony w suplemencie do dyplomu) nie zapisują się na ten przedmiot.</a:t>
            </a:r>
            <a:endParaRPr lang="pl-PL" sz="2800" dirty="0"/>
          </a:p>
        </p:txBody>
      </p:sp>
    </p:spTree>
    <p:extLst>
      <p:ext uri="{BB962C8B-B14F-4D97-AF65-F5344CB8AC3E}">
        <p14:creationId xmlns:p14="http://schemas.microsoft.com/office/powerpoint/2010/main" val="61966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372139"/>
            <a:ext cx="8368200" cy="967563"/>
          </a:xfrm>
          <a:prstGeom prst="rect">
            <a:avLst/>
          </a:prstGeom>
        </p:spPr>
        <p:txBody>
          <a:bodyPr spcFirstLastPara="1" wrap="square" lIns="91425" tIns="91425" rIns="91425" bIns="91425" anchor="b" anchorCtr="0">
            <a:noAutofit/>
          </a:bodyPr>
          <a:lstStyle/>
          <a:p>
            <a:pPr lvl="0"/>
            <a:r>
              <a:rPr lang="en-GB" dirty="0" err="1"/>
              <a:t>Wydział</a:t>
            </a:r>
            <a:r>
              <a:rPr lang="en-GB" dirty="0"/>
              <a:t> </a:t>
            </a:r>
            <a:r>
              <a:rPr lang="pl-PL" dirty="0" smtClean="0"/>
              <a:t>Neofilologii</a:t>
            </a:r>
            <a:r>
              <a:rPr lang="en-GB" dirty="0" smtClean="0"/>
              <a:t> (</a:t>
            </a:r>
            <a:r>
              <a:rPr lang="en-US" dirty="0"/>
              <a:t>Faculty of Languages, Literatures and Cultures</a:t>
            </a:r>
            <a:r>
              <a:rPr lang="en-GB" dirty="0" smtClean="0"/>
              <a:t>)</a:t>
            </a:r>
            <a:endParaRPr dirty="0"/>
          </a:p>
        </p:txBody>
      </p:sp>
      <p:sp>
        <p:nvSpPr>
          <p:cNvPr id="77" name="Google Shape;77;p15"/>
          <p:cNvSpPr txBox="1">
            <a:spLocks noGrp="1"/>
          </p:cNvSpPr>
          <p:nvPr>
            <p:ph type="body" idx="1"/>
          </p:nvPr>
        </p:nvSpPr>
        <p:spPr>
          <a:xfrm>
            <a:off x="387900" y="1489825"/>
            <a:ext cx="8368200" cy="33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Dr hab. </a:t>
            </a:r>
            <a:r>
              <a:rPr lang="pl-PL" dirty="0" smtClean="0"/>
              <a:t>Justyna Ziarkowska</a:t>
            </a:r>
            <a:r>
              <a:rPr lang="en-GB" dirty="0" smtClean="0"/>
              <a:t>, </a:t>
            </a:r>
            <a:r>
              <a:rPr lang="en-GB" dirty="0"/>
              <a:t>prof. </a:t>
            </a:r>
            <a:r>
              <a:rPr lang="en-GB" dirty="0" smtClean="0"/>
              <a:t>U</a:t>
            </a:r>
            <a:r>
              <a:rPr lang="pl-PL" dirty="0" err="1" smtClean="0"/>
              <a:t>Wr</a:t>
            </a:r>
            <a:r>
              <a:rPr lang="en-GB" dirty="0" smtClean="0"/>
              <a:t> </a:t>
            </a:r>
            <a:endParaRPr dirty="0"/>
          </a:p>
          <a:p>
            <a:pPr marL="0" lvl="0" indent="0" algn="l" rtl="0">
              <a:spcBef>
                <a:spcPts val="0"/>
              </a:spcBef>
              <a:spcAft>
                <a:spcPts val="0"/>
              </a:spcAft>
              <a:buNone/>
            </a:pPr>
            <a:r>
              <a:rPr lang="en-GB" dirty="0" smtClean="0"/>
              <a:t>Dean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Dr hab. </a:t>
            </a:r>
            <a:r>
              <a:rPr lang="pl-PL" dirty="0" smtClean="0"/>
              <a:t>Natalia Paprocka</a:t>
            </a:r>
            <a:r>
              <a:rPr lang="en-GB" dirty="0" smtClean="0"/>
              <a:t>, </a:t>
            </a:r>
            <a:r>
              <a:rPr lang="en-GB" dirty="0"/>
              <a:t>prof. </a:t>
            </a:r>
            <a:r>
              <a:rPr lang="en-GB" dirty="0" smtClean="0"/>
              <a:t>U</a:t>
            </a:r>
            <a:r>
              <a:rPr lang="pl-PL" dirty="0" err="1" smtClean="0"/>
              <a:t>Wr</a:t>
            </a:r>
            <a:endParaRPr dirty="0"/>
          </a:p>
          <a:p>
            <a:pPr marL="0" lvl="0" indent="0" algn="l" rtl="0">
              <a:spcBef>
                <a:spcPts val="0"/>
              </a:spcBef>
              <a:spcAft>
                <a:spcPts val="0"/>
              </a:spcAft>
              <a:buNone/>
            </a:pPr>
            <a:r>
              <a:rPr lang="pl-PL" dirty="0" smtClean="0"/>
              <a:t>Vice-</a:t>
            </a:r>
            <a:r>
              <a:rPr lang="en-GB" dirty="0" smtClean="0"/>
              <a:t>Dean for</a:t>
            </a:r>
            <a:r>
              <a:rPr lang="pl-PL" dirty="0" smtClean="0"/>
              <a:t> </a:t>
            </a:r>
            <a:r>
              <a:rPr lang="pl-PL" dirty="0" err="1" smtClean="0"/>
              <a:t>Teaching</a:t>
            </a:r>
            <a:r>
              <a:rPr lang="pl-PL" dirty="0" smtClean="0"/>
              <a:t> and the </a:t>
            </a:r>
            <a:r>
              <a:rPr lang="pl-PL" dirty="0" err="1" smtClean="0"/>
              <a:t>Quality</a:t>
            </a:r>
            <a:r>
              <a:rPr lang="pl-PL" dirty="0" smtClean="0"/>
              <a:t> of </a:t>
            </a:r>
            <a:r>
              <a:rPr lang="pl-PL" dirty="0" err="1" smtClean="0"/>
              <a:t>Education</a:t>
            </a:r>
            <a:endParaRPr dirty="0"/>
          </a:p>
          <a:p>
            <a:pPr marL="0" lvl="0" indent="0" algn="l" rtl="0">
              <a:spcBef>
                <a:spcPts val="0"/>
              </a:spcBef>
              <a:spcAft>
                <a:spcPts val="0"/>
              </a:spcAft>
              <a:buNone/>
            </a:pPr>
            <a:r>
              <a:rPr lang="en-GB" dirty="0"/>
              <a:t>(deals with problems related to your course of studies)</a:t>
            </a:r>
            <a:endParaRPr dirty="0"/>
          </a:p>
          <a:p>
            <a:pPr marL="0" lvl="0" indent="0" algn="l" rtl="0">
              <a:spcBef>
                <a:spcPts val="0"/>
              </a:spcBef>
              <a:spcAft>
                <a:spcPts val="0"/>
              </a:spcAft>
              <a:buNone/>
            </a:pPr>
            <a:endParaRPr lang="pl-PL" dirty="0" smtClean="0"/>
          </a:p>
          <a:p>
            <a:pPr marL="0" lvl="0" indent="0">
              <a:buNone/>
            </a:pPr>
            <a:r>
              <a:rPr lang="pl-PL" dirty="0" smtClean="0"/>
              <a:t>D</a:t>
            </a:r>
            <a:r>
              <a:rPr lang="en-US" dirty="0" smtClean="0"/>
              <a:t>r </a:t>
            </a:r>
            <a:r>
              <a:rPr lang="en-US" dirty="0"/>
              <a:t>hab. Mateusz </a:t>
            </a:r>
            <a:r>
              <a:rPr lang="en-US" dirty="0" err="1"/>
              <a:t>Świetlicki</a:t>
            </a:r>
            <a:endParaRPr dirty="0"/>
          </a:p>
          <a:p>
            <a:pPr marL="0" indent="0">
              <a:buNone/>
            </a:pPr>
            <a:r>
              <a:rPr lang="en-US" dirty="0" smtClean="0"/>
              <a:t>Vice-Dean </a:t>
            </a:r>
            <a:r>
              <a:rPr lang="en-US" dirty="0"/>
              <a:t>for Student Affairs and Extramural </a:t>
            </a:r>
            <a:r>
              <a:rPr lang="en-US" dirty="0" smtClean="0"/>
              <a:t>Teaching</a:t>
            </a:r>
            <a:endParaRPr dirty="0"/>
          </a:p>
          <a:p>
            <a:pPr marL="0" lvl="0" indent="0" algn="l" rtl="0">
              <a:spcBef>
                <a:spcPts val="0"/>
              </a:spcBef>
              <a:spcAft>
                <a:spcPts val="0"/>
              </a:spcAft>
              <a:buNone/>
            </a:pPr>
            <a:r>
              <a:rPr lang="en-GB" dirty="0"/>
              <a:t>(scholarships, social issues)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6833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Włączenie modułu do programu kształcenia</a:t>
            </a:r>
            <a:endParaRPr/>
          </a:p>
        </p:txBody>
      </p:sp>
      <p:sp>
        <p:nvSpPr>
          <p:cNvPr id="203" name="Google Shape;203;p3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GB" sz="2200" b="1" dirty="0">
                <a:solidFill>
                  <a:srgbClr val="FFFF00"/>
                </a:solidFill>
              </a:rPr>
              <a:t>Student </a:t>
            </a:r>
            <a:r>
              <a:rPr lang="en-GB" sz="2200" b="1" dirty="0" err="1">
                <a:solidFill>
                  <a:srgbClr val="FFFF00"/>
                </a:solidFill>
              </a:rPr>
              <a:t>zainteresowany</a:t>
            </a:r>
            <a:r>
              <a:rPr lang="en-GB" sz="2200" b="1" dirty="0">
                <a:solidFill>
                  <a:srgbClr val="FFFF00"/>
                </a:solidFill>
              </a:rPr>
              <a:t> </a:t>
            </a:r>
            <a:r>
              <a:rPr lang="en-GB" sz="2200" b="1" dirty="0" err="1">
                <a:solidFill>
                  <a:srgbClr val="FFFF00"/>
                </a:solidFill>
              </a:rPr>
              <a:t>realizowaniem</a:t>
            </a:r>
            <a:r>
              <a:rPr lang="en-GB" sz="2200" b="1" dirty="0">
                <a:solidFill>
                  <a:srgbClr val="FFFF00"/>
                </a:solidFill>
              </a:rPr>
              <a:t> </a:t>
            </a:r>
            <a:r>
              <a:rPr lang="en-GB" sz="2200" b="1" dirty="0" err="1">
                <a:solidFill>
                  <a:srgbClr val="FFFF00"/>
                </a:solidFill>
              </a:rPr>
              <a:t>modułu</a:t>
            </a:r>
            <a:r>
              <a:rPr lang="en-GB" sz="2200" b="1" dirty="0">
                <a:solidFill>
                  <a:srgbClr val="FFFF00"/>
                </a:solidFill>
              </a:rPr>
              <a:t> </a:t>
            </a:r>
            <a:r>
              <a:rPr lang="en-GB" sz="2200" b="1" dirty="0" err="1">
                <a:solidFill>
                  <a:srgbClr val="FFFF00"/>
                </a:solidFill>
              </a:rPr>
              <a:t>nauczycielskiego</a:t>
            </a:r>
            <a:r>
              <a:rPr lang="en-GB" sz="2200" b="1" dirty="0">
                <a:solidFill>
                  <a:srgbClr val="FFFF00"/>
                </a:solidFill>
              </a:rPr>
              <a:t> </a:t>
            </a:r>
            <a:r>
              <a:rPr lang="en-GB" sz="2200" b="1" dirty="0" err="1">
                <a:solidFill>
                  <a:srgbClr val="FFFF00"/>
                </a:solidFill>
              </a:rPr>
              <a:t>powinien</a:t>
            </a:r>
            <a:r>
              <a:rPr lang="en-GB" sz="2200" b="1" dirty="0">
                <a:solidFill>
                  <a:srgbClr val="FFFF00"/>
                </a:solidFill>
              </a:rPr>
              <a:t> </a:t>
            </a:r>
            <a:r>
              <a:rPr lang="pl-PL" sz="2200" b="1" dirty="0" smtClean="0">
                <a:solidFill>
                  <a:srgbClr val="FFFF00"/>
                </a:solidFill>
              </a:rPr>
              <a:t>złożyć wniosek</a:t>
            </a:r>
            <a:r>
              <a:rPr lang="en-GB" sz="2200" b="1" dirty="0" smtClean="0">
                <a:solidFill>
                  <a:srgbClr val="FFFF00"/>
                </a:solidFill>
              </a:rPr>
              <a:t> </a:t>
            </a:r>
            <a:r>
              <a:rPr lang="en-GB" sz="2200" b="1" dirty="0">
                <a:solidFill>
                  <a:srgbClr val="FFFF00"/>
                </a:solidFill>
              </a:rPr>
              <a:t>do prof. </a:t>
            </a:r>
            <a:r>
              <a:rPr lang="pl-PL" sz="2200" b="1" dirty="0" smtClean="0">
                <a:solidFill>
                  <a:srgbClr val="FFFF00"/>
                </a:solidFill>
              </a:rPr>
              <a:t>Natalii Paprockiej</a:t>
            </a:r>
            <a:r>
              <a:rPr lang="en-GB" sz="2200" b="1" dirty="0" smtClean="0">
                <a:solidFill>
                  <a:srgbClr val="FFFF00"/>
                </a:solidFill>
              </a:rPr>
              <a:t>, </a:t>
            </a:r>
            <a:r>
              <a:rPr lang="en-GB" sz="2200" b="1" dirty="0" err="1">
                <a:solidFill>
                  <a:srgbClr val="FFFF00"/>
                </a:solidFill>
              </a:rPr>
              <a:t>Prodziekan</a:t>
            </a:r>
            <a:r>
              <a:rPr lang="en-GB" sz="2200" b="1" dirty="0">
                <a:solidFill>
                  <a:srgbClr val="FFFF00"/>
                </a:solidFill>
              </a:rPr>
              <a:t> ds. </a:t>
            </a:r>
            <a:r>
              <a:rPr lang="en-GB" sz="2200" b="1" dirty="0" err="1">
                <a:solidFill>
                  <a:srgbClr val="FFFF00"/>
                </a:solidFill>
              </a:rPr>
              <a:t>dydaktyki</a:t>
            </a:r>
            <a:r>
              <a:rPr lang="en-GB" sz="2200" b="1" dirty="0">
                <a:solidFill>
                  <a:srgbClr val="FFFF00"/>
                </a:solidFill>
              </a:rPr>
              <a:t>, o </a:t>
            </a:r>
            <a:r>
              <a:rPr lang="en-GB" sz="2200" b="1" dirty="0" err="1">
                <a:solidFill>
                  <a:srgbClr val="FFFF00"/>
                </a:solidFill>
              </a:rPr>
              <a:t>włączenie</a:t>
            </a:r>
            <a:r>
              <a:rPr lang="en-GB" sz="2200" b="1" dirty="0">
                <a:solidFill>
                  <a:srgbClr val="FFFF00"/>
                </a:solidFill>
              </a:rPr>
              <a:t> </a:t>
            </a:r>
            <a:r>
              <a:rPr lang="en-GB" sz="2200" b="1" dirty="0" err="1">
                <a:solidFill>
                  <a:srgbClr val="FFFF00"/>
                </a:solidFill>
              </a:rPr>
              <a:t>przedmiotów</a:t>
            </a:r>
            <a:r>
              <a:rPr lang="en-GB" sz="2200" b="1" dirty="0">
                <a:solidFill>
                  <a:srgbClr val="FFFF00"/>
                </a:solidFill>
              </a:rPr>
              <a:t> </a:t>
            </a:r>
            <a:r>
              <a:rPr lang="en-GB" sz="2200" b="1" dirty="0" err="1">
                <a:solidFill>
                  <a:srgbClr val="FFFF00"/>
                </a:solidFill>
              </a:rPr>
              <a:t>modułu</a:t>
            </a:r>
            <a:r>
              <a:rPr lang="en-GB" sz="2200" b="1" dirty="0">
                <a:solidFill>
                  <a:srgbClr val="FFFF00"/>
                </a:solidFill>
              </a:rPr>
              <a:t> do </a:t>
            </a:r>
            <a:r>
              <a:rPr lang="en-GB" sz="2200" b="1" dirty="0" err="1">
                <a:solidFill>
                  <a:srgbClr val="FFFF00"/>
                </a:solidFill>
              </a:rPr>
              <a:t>programu</a:t>
            </a:r>
            <a:r>
              <a:rPr lang="en-GB" sz="2200" b="1" dirty="0">
                <a:solidFill>
                  <a:srgbClr val="FFFF00"/>
                </a:solidFill>
              </a:rPr>
              <a:t> </a:t>
            </a:r>
            <a:r>
              <a:rPr lang="en-GB" sz="2200" b="1" dirty="0" err="1">
                <a:solidFill>
                  <a:srgbClr val="FFFF00"/>
                </a:solidFill>
              </a:rPr>
              <a:t>kształcenia</a:t>
            </a:r>
            <a:r>
              <a:rPr lang="en-GB" sz="2200" dirty="0">
                <a:solidFill>
                  <a:srgbClr val="FFFF00"/>
                </a:solidFill>
              </a:rPr>
              <a:t> </a:t>
            </a:r>
            <a:r>
              <a:rPr lang="en-GB" sz="2200" dirty="0" smtClean="0"/>
              <a:t>(</a:t>
            </a:r>
            <a:r>
              <a:rPr lang="pl-PL" sz="2200" dirty="0" smtClean="0"/>
              <a:t>podanie nr 9 we </a:t>
            </a:r>
            <a:r>
              <a:rPr lang="en-GB" sz="2200" dirty="0" err="1" smtClean="0"/>
              <a:t>wz</a:t>
            </a:r>
            <a:r>
              <a:rPr lang="pl-PL" sz="2200" dirty="0" err="1" smtClean="0"/>
              <a:t>orach</a:t>
            </a:r>
            <a:r>
              <a:rPr lang="en-GB" sz="2200" dirty="0" smtClean="0"/>
              <a:t> </a:t>
            </a:r>
            <a:r>
              <a:rPr lang="en-GB" sz="2200" dirty="0" err="1" smtClean="0"/>
              <a:t>poda</a:t>
            </a:r>
            <a:r>
              <a:rPr lang="pl-PL" sz="2200" dirty="0" smtClean="0"/>
              <a:t>ń</a:t>
            </a:r>
            <a:r>
              <a:rPr lang="en-GB" sz="2200" dirty="0" smtClean="0"/>
              <a:t> </a:t>
            </a:r>
            <a:r>
              <a:rPr lang="en-GB" sz="2200" dirty="0" err="1"/>
              <a:t>na</a:t>
            </a:r>
            <a:r>
              <a:rPr lang="en-GB" sz="2200" dirty="0"/>
              <a:t> </a:t>
            </a:r>
            <a:r>
              <a:rPr lang="en-GB" sz="2200" dirty="0" err="1"/>
              <a:t>stronie</a:t>
            </a:r>
            <a:r>
              <a:rPr lang="en-GB" sz="2200" dirty="0"/>
              <a:t>, w </a:t>
            </a:r>
            <a:r>
              <a:rPr lang="en-GB" sz="2200" dirty="0" err="1"/>
              <a:t>pierwszej</a:t>
            </a:r>
            <a:r>
              <a:rPr lang="en-GB" sz="2200" dirty="0"/>
              <a:t> </a:t>
            </a:r>
            <a:r>
              <a:rPr lang="en-GB" sz="2200" dirty="0" err="1"/>
              <a:t>kolejności</a:t>
            </a:r>
            <a:r>
              <a:rPr lang="en-GB" sz="2200" dirty="0"/>
              <a:t> </a:t>
            </a:r>
            <a:r>
              <a:rPr lang="en-GB" sz="2200" dirty="0" err="1"/>
              <a:t>podanie</a:t>
            </a:r>
            <a:r>
              <a:rPr lang="en-GB" sz="2200" dirty="0"/>
              <a:t> </a:t>
            </a:r>
            <a:r>
              <a:rPr lang="en-GB" sz="2200" dirty="0" err="1"/>
              <a:t>musi</a:t>
            </a:r>
            <a:r>
              <a:rPr lang="en-GB" sz="2200" dirty="0"/>
              <a:t> </a:t>
            </a:r>
            <a:r>
              <a:rPr lang="en-GB" sz="2200" dirty="0" err="1"/>
              <a:t>być</a:t>
            </a:r>
            <a:r>
              <a:rPr lang="en-GB" sz="2200" dirty="0"/>
              <a:t> </a:t>
            </a:r>
            <a:r>
              <a:rPr lang="en-GB" sz="2200" dirty="0" err="1"/>
              <a:t>zaopiniowane</a:t>
            </a:r>
            <a:r>
              <a:rPr lang="en-GB" sz="2200" dirty="0"/>
              <a:t> </a:t>
            </a:r>
            <a:r>
              <a:rPr lang="en-GB" sz="2200" dirty="0" err="1"/>
              <a:t>przez</a:t>
            </a:r>
            <a:r>
              <a:rPr lang="en-GB" sz="2200" dirty="0"/>
              <a:t> </a:t>
            </a:r>
            <a:r>
              <a:rPr lang="en-GB" sz="2200" dirty="0" err="1"/>
              <a:t>zastępcę</a:t>
            </a:r>
            <a:r>
              <a:rPr lang="en-GB" sz="2200" dirty="0"/>
              <a:t> </a:t>
            </a:r>
            <a:r>
              <a:rPr lang="en-GB" sz="2200" dirty="0" err="1"/>
              <a:t>dyrektora</a:t>
            </a:r>
            <a:r>
              <a:rPr lang="en-GB" sz="2200" dirty="0"/>
              <a:t> IFA ds. </a:t>
            </a:r>
            <a:r>
              <a:rPr lang="en-GB" sz="2200" dirty="0" err="1"/>
              <a:t>dydaktycznych</a:t>
            </a:r>
            <a:r>
              <a:rPr lang="en-GB" sz="2200" dirty="0"/>
              <a:t>). Student </a:t>
            </a:r>
            <a:r>
              <a:rPr lang="en-GB" sz="2200" dirty="0" err="1"/>
              <a:t>nie</a:t>
            </a:r>
            <a:r>
              <a:rPr lang="en-GB" sz="2200" dirty="0"/>
              <a:t> </a:t>
            </a:r>
            <a:r>
              <a:rPr lang="en-GB" sz="2200" dirty="0" err="1"/>
              <a:t>ponosi</a:t>
            </a:r>
            <a:r>
              <a:rPr lang="en-GB" sz="2200" dirty="0"/>
              <a:t> </a:t>
            </a:r>
            <a:r>
              <a:rPr lang="en-GB" sz="2200" dirty="0" err="1"/>
              <a:t>żadnych</a:t>
            </a:r>
            <a:r>
              <a:rPr lang="en-GB" sz="2200" dirty="0"/>
              <a:t> </a:t>
            </a:r>
            <a:r>
              <a:rPr lang="en-GB" sz="2200" dirty="0" err="1"/>
              <a:t>opłat</a:t>
            </a:r>
            <a:r>
              <a:rPr lang="en-GB" sz="2200" dirty="0"/>
              <a:t> z </a:t>
            </a:r>
            <a:r>
              <a:rPr lang="en-GB" sz="2200" dirty="0" err="1"/>
              <a:t>tytułu</a:t>
            </a:r>
            <a:r>
              <a:rPr lang="en-GB" sz="2200" dirty="0"/>
              <a:t> </a:t>
            </a:r>
            <a:r>
              <a:rPr lang="en-GB" sz="2200" dirty="0" err="1"/>
              <a:t>realizowania</a:t>
            </a:r>
            <a:r>
              <a:rPr lang="en-GB" sz="2200" dirty="0"/>
              <a:t> </a:t>
            </a:r>
            <a:r>
              <a:rPr lang="en-GB" sz="2200" dirty="0" err="1"/>
              <a:t>modułu</a:t>
            </a:r>
            <a:r>
              <a:rPr lang="en-GB" sz="2200" dirty="0"/>
              <a:t> </a:t>
            </a:r>
            <a:r>
              <a:rPr lang="en-GB" sz="2200" dirty="0" err="1"/>
              <a:t>gdy</a:t>
            </a:r>
            <a:r>
              <a:rPr lang="en-GB" sz="2200" dirty="0"/>
              <a:t> jest on </a:t>
            </a:r>
            <a:r>
              <a:rPr lang="en-GB" sz="2200" dirty="0" err="1"/>
              <a:t>włączony</a:t>
            </a:r>
            <a:r>
              <a:rPr lang="en-GB" sz="2200" dirty="0"/>
              <a:t> do </a:t>
            </a:r>
            <a:r>
              <a:rPr lang="en-GB" sz="2200" dirty="0" err="1"/>
              <a:t>programu</a:t>
            </a:r>
            <a:r>
              <a:rPr lang="en-GB" sz="2200" dirty="0"/>
              <a:t> </a:t>
            </a:r>
            <a:r>
              <a:rPr lang="en-GB" sz="2200" dirty="0" err="1"/>
              <a:t>kształcenia</a:t>
            </a:r>
            <a:r>
              <a:rPr lang="en-GB" sz="2200" dirty="0"/>
              <a:t>.</a:t>
            </a:r>
            <a:r>
              <a:rPr lang="en-GB" dirty="0">
                <a:latin typeface="Calibri"/>
                <a:ea typeface="Calibri"/>
                <a:cs typeface="Calibri"/>
                <a:sym typeface="Calibri"/>
              </a:rPr>
              <a:t> </a:t>
            </a:r>
            <a:endParaRPr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Moduł tłumaczeniowy</a:t>
            </a:r>
            <a:endParaRPr lang="pl-PL" dirty="0"/>
          </a:p>
        </p:txBody>
      </p:sp>
      <p:sp>
        <p:nvSpPr>
          <p:cNvPr id="3" name="Symbol zastępczy tekstu 2"/>
          <p:cNvSpPr>
            <a:spLocks noGrp="1"/>
          </p:cNvSpPr>
          <p:nvPr>
            <p:ph type="body" idx="1"/>
          </p:nvPr>
        </p:nvSpPr>
        <p:spPr/>
        <p:txBody>
          <a:bodyPr/>
          <a:lstStyle/>
          <a:p>
            <a:pPr marL="114300" indent="0">
              <a:buNone/>
            </a:pPr>
            <a:r>
              <a:rPr lang="pl-PL" dirty="0" smtClean="0"/>
              <a:t>W programie studiów są także uwzględnione przedmioty opcyjnie z zakresu tłumaczeń. Można je zrealizować dodatkowo lub zastąpić nimi zajęcia </a:t>
            </a:r>
            <a:r>
              <a:rPr lang="pl-PL" dirty="0" smtClean="0"/>
              <a:t>fakultatywne </a:t>
            </a:r>
            <a:r>
              <a:rPr lang="pl-PL" u="sng" dirty="0" smtClean="0"/>
              <a:t>z językoznawstwa</a:t>
            </a:r>
            <a:r>
              <a:rPr lang="pl-PL" dirty="0" smtClean="0"/>
              <a:t>. </a:t>
            </a:r>
            <a:r>
              <a:rPr lang="pl-PL" dirty="0" smtClean="0"/>
              <a:t>Należy jednak pamiętać, że zajęcia fakultatywne na 1 roku mają wartość 4 punktów ECTS, a zajęcia tłumaczeniowe 2 ECTS. Należy zrealizować DWA zajęcia tłumaczeniowe w semestrze aby zastąpić JEDNE zajęcia </a:t>
            </a:r>
            <a:r>
              <a:rPr lang="pl-PL" dirty="0" smtClean="0"/>
              <a:t>fakultatywne z językoznawstwa </a:t>
            </a:r>
            <a:r>
              <a:rPr lang="pl-PL" dirty="0" smtClean="0"/>
              <a:t>w pierwszym i drugim semestrze studiów. Na drugim roku nie można zastąpić zajęć fakultatywnych zajęciami tłumaczeniowymi.</a:t>
            </a:r>
            <a:endParaRPr lang="pl-PL" dirty="0"/>
          </a:p>
        </p:txBody>
      </p:sp>
    </p:spTree>
    <p:extLst>
      <p:ext uri="{BB962C8B-B14F-4D97-AF65-F5344CB8AC3E}">
        <p14:creationId xmlns:p14="http://schemas.microsoft.com/office/powerpoint/2010/main" val="1902150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smtClean="0">
                <a:solidFill>
                  <a:srgbClr val="FFFFFF"/>
                </a:solidFill>
              </a:rPr>
              <a:t>Przedmioty</a:t>
            </a:r>
            <a:r>
              <a:rPr lang="en-GB" dirty="0" smtClean="0">
                <a:solidFill>
                  <a:srgbClr val="FFFFFF"/>
                </a:solidFill>
              </a:rPr>
              <a:t> </a:t>
            </a:r>
            <a:r>
              <a:rPr lang="en-GB" dirty="0">
                <a:solidFill>
                  <a:srgbClr val="FFFFFF"/>
                </a:solidFill>
              </a:rPr>
              <a:t>o </a:t>
            </a:r>
            <a:r>
              <a:rPr lang="en-GB" dirty="0" err="1">
                <a:solidFill>
                  <a:srgbClr val="FFFFFF"/>
                </a:solidFill>
              </a:rPr>
              <a:t>treściach</a:t>
            </a:r>
            <a:r>
              <a:rPr lang="en-GB" dirty="0">
                <a:solidFill>
                  <a:srgbClr val="FFFFFF"/>
                </a:solidFill>
              </a:rPr>
              <a:t> z </a:t>
            </a:r>
            <a:r>
              <a:rPr lang="en-GB" dirty="0" err="1">
                <a:solidFill>
                  <a:srgbClr val="FFFFFF"/>
                </a:solidFill>
              </a:rPr>
              <a:t>nauk</a:t>
            </a:r>
            <a:r>
              <a:rPr lang="en-GB" dirty="0">
                <a:solidFill>
                  <a:srgbClr val="FFFFFF"/>
                </a:solidFill>
              </a:rPr>
              <a:t> </a:t>
            </a:r>
            <a:r>
              <a:rPr lang="en-GB" dirty="0" err="1">
                <a:solidFill>
                  <a:srgbClr val="FFFFFF"/>
                </a:solidFill>
              </a:rPr>
              <a:t>społecznych</a:t>
            </a:r>
            <a:endParaRPr dirty="0"/>
          </a:p>
        </p:txBody>
      </p:sp>
      <p:sp>
        <p:nvSpPr>
          <p:cNvPr id="209" name="Google Shape;209;p37"/>
          <p:cNvSpPr txBox="1">
            <a:spLocks noGrp="1"/>
          </p:cNvSpPr>
          <p:nvPr>
            <p:ph type="body" idx="1"/>
          </p:nvPr>
        </p:nvSpPr>
        <p:spPr>
          <a:xfrm>
            <a:off x="387900" y="1377500"/>
            <a:ext cx="8368200" cy="3374100"/>
          </a:xfrm>
          <a:prstGeom prst="rect">
            <a:avLst/>
          </a:prstGeom>
        </p:spPr>
        <p:txBody>
          <a:bodyPr spcFirstLastPara="1" wrap="square" lIns="91425" tIns="91425" rIns="91425" bIns="91425" anchor="t" anchorCtr="0">
            <a:noAutofit/>
          </a:bodyPr>
          <a:lstStyle/>
          <a:p>
            <a:pPr marL="114300" lvl="0" indent="0" algn="just">
              <a:buNone/>
            </a:pPr>
            <a:r>
              <a:rPr lang="en-GB" sz="2000" dirty="0" err="1">
                <a:solidFill>
                  <a:srgbClr val="FFFFFF"/>
                </a:solidFill>
              </a:rPr>
              <a:t>Zgodnie</a:t>
            </a:r>
            <a:r>
              <a:rPr lang="en-GB" sz="2000" dirty="0">
                <a:solidFill>
                  <a:srgbClr val="FFFFFF"/>
                </a:solidFill>
              </a:rPr>
              <a:t> z </a:t>
            </a:r>
            <a:r>
              <a:rPr lang="en-GB" sz="2000" dirty="0" err="1">
                <a:solidFill>
                  <a:srgbClr val="FFFFFF"/>
                </a:solidFill>
              </a:rPr>
              <a:t>przepisami</a:t>
            </a:r>
            <a:r>
              <a:rPr lang="en-GB" sz="2000" dirty="0">
                <a:solidFill>
                  <a:srgbClr val="FFFFFF"/>
                </a:solidFill>
              </a:rPr>
              <a:t> dot. </a:t>
            </a:r>
            <a:r>
              <a:rPr lang="en-GB" sz="2000" dirty="0" err="1">
                <a:solidFill>
                  <a:srgbClr val="FFFFFF"/>
                </a:solidFill>
              </a:rPr>
              <a:t>programów</a:t>
            </a:r>
            <a:r>
              <a:rPr lang="en-GB" sz="2000" dirty="0">
                <a:solidFill>
                  <a:srgbClr val="FFFFFF"/>
                </a:solidFill>
              </a:rPr>
              <a:t> </a:t>
            </a:r>
            <a:r>
              <a:rPr lang="en-GB" sz="2000" dirty="0" err="1">
                <a:solidFill>
                  <a:srgbClr val="FFFFFF"/>
                </a:solidFill>
              </a:rPr>
              <a:t>kształcenia</a:t>
            </a:r>
            <a:r>
              <a:rPr lang="en-GB" sz="2000" dirty="0">
                <a:solidFill>
                  <a:srgbClr val="FFFFFF"/>
                </a:solidFill>
              </a:rPr>
              <a:t>, </a:t>
            </a:r>
            <a:r>
              <a:rPr lang="en-GB" sz="2000" dirty="0" err="1">
                <a:solidFill>
                  <a:srgbClr val="FFFFFF"/>
                </a:solidFill>
              </a:rPr>
              <a:t>programy</a:t>
            </a:r>
            <a:r>
              <a:rPr lang="en-GB" sz="2000" dirty="0">
                <a:solidFill>
                  <a:srgbClr val="FFFFFF"/>
                </a:solidFill>
              </a:rPr>
              <a:t> </a:t>
            </a:r>
            <a:r>
              <a:rPr lang="en-GB" sz="2000" dirty="0" err="1">
                <a:solidFill>
                  <a:srgbClr val="FFFFFF"/>
                </a:solidFill>
              </a:rPr>
              <a:t>studiów</a:t>
            </a:r>
            <a:r>
              <a:rPr lang="en-GB" sz="2000" dirty="0">
                <a:solidFill>
                  <a:srgbClr val="FFFFFF"/>
                </a:solidFill>
              </a:rPr>
              <a:t> </a:t>
            </a:r>
            <a:r>
              <a:rPr lang="en-GB" sz="2000" dirty="0" err="1">
                <a:solidFill>
                  <a:srgbClr val="FFFFFF"/>
                </a:solidFill>
              </a:rPr>
              <a:t>na</a:t>
            </a:r>
            <a:r>
              <a:rPr lang="en-GB" sz="2000" dirty="0">
                <a:solidFill>
                  <a:srgbClr val="FFFFFF"/>
                </a:solidFill>
              </a:rPr>
              <a:t> </a:t>
            </a:r>
            <a:r>
              <a:rPr lang="en-GB" sz="2000" dirty="0" err="1">
                <a:solidFill>
                  <a:srgbClr val="FFFFFF"/>
                </a:solidFill>
              </a:rPr>
              <a:t>kierunkach</a:t>
            </a:r>
            <a:r>
              <a:rPr lang="en-GB" sz="2000" dirty="0">
                <a:solidFill>
                  <a:srgbClr val="FFFFFF"/>
                </a:solidFill>
              </a:rPr>
              <a:t> </a:t>
            </a:r>
            <a:r>
              <a:rPr lang="en-GB" sz="2000" dirty="0" err="1">
                <a:solidFill>
                  <a:srgbClr val="FFFFFF"/>
                </a:solidFill>
              </a:rPr>
              <a:t>humanistycznych</a:t>
            </a:r>
            <a:r>
              <a:rPr lang="en-GB" sz="2000" dirty="0">
                <a:solidFill>
                  <a:srgbClr val="FFFFFF"/>
                </a:solidFill>
              </a:rPr>
              <a:t> </a:t>
            </a:r>
            <a:r>
              <a:rPr lang="en-GB" sz="2000" dirty="0" err="1">
                <a:solidFill>
                  <a:srgbClr val="FFFFFF"/>
                </a:solidFill>
              </a:rPr>
              <a:t>muszą</a:t>
            </a:r>
            <a:r>
              <a:rPr lang="en-GB" sz="2000" dirty="0">
                <a:solidFill>
                  <a:srgbClr val="FFFFFF"/>
                </a:solidFill>
              </a:rPr>
              <a:t> </a:t>
            </a:r>
            <a:r>
              <a:rPr lang="en-GB" sz="2000" dirty="0" err="1">
                <a:solidFill>
                  <a:srgbClr val="FFFFFF"/>
                </a:solidFill>
              </a:rPr>
              <a:t>zawierać</a:t>
            </a:r>
            <a:r>
              <a:rPr lang="en-GB" sz="2000" dirty="0">
                <a:solidFill>
                  <a:srgbClr val="FFFFFF"/>
                </a:solidFill>
              </a:rPr>
              <a:t> </a:t>
            </a:r>
            <a:r>
              <a:rPr lang="en-GB" sz="2000" dirty="0" err="1">
                <a:solidFill>
                  <a:srgbClr val="FFFFFF"/>
                </a:solidFill>
              </a:rPr>
              <a:t>przedmioty</a:t>
            </a:r>
            <a:r>
              <a:rPr lang="en-GB" sz="2000" dirty="0">
                <a:solidFill>
                  <a:srgbClr val="FFFFFF"/>
                </a:solidFill>
              </a:rPr>
              <a:t> </a:t>
            </a:r>
            <a:r>
              <a:rPr lang="en-GB" sz="2000" dirty="0" err="1">
                <a:solidFill>
                  <a:srgbClr val="FFFFFF"/>
                </a:solidFill>
              </a:rPr>
              <a:t>realizujące</a:t>
            </a:r>
            <a:r>
              <a:rPr lang="en-GB" sz="2000" dirty="0">
                <a:solidFill>
                  <a:srgbClr val="FFFFFF"/>
                </a:solidFill>
              </a:rPr>
              <a:t> </a:t>
            </a:r>
            <a:r>
              <a:rPr lang="en-GB" sz="2000" dirty="0" err="1">
                <a:solidFill>
                  <a:srgbClr val="FFFFFF"/>
                </a:solidFill>
              </a:rPr>
              <a:t>treści</a:t>
            </a:r>
            <a:r>
              <a:rPr lang="en-GB" sz="2000" dirty="0">
                <a:solidFill>
                  <a:srgbClr val="FFFFFF"/>
                </a:solidFill>
              </a:rPr>
              <a:t> z </a:t>
            </a:r>
            <a:r>
              <a:rPr lang="en-GB" sz="2000" dirty="0" err="1">
                <a:solidFill>
                  <a:srgbClr val="FFFFFF"/>
                </a:solidFill>
              </a:rPr>
              <a:t>nauk</a:t>
            </a:r>
            <a:r>
              <a:rPr lang="en-GB" sz="2000" dirty="0">
                <a:solidFill>
                  <a:srgbClr val="FFFFFF"/>
                </a:solidFill>
              </a:rPr>
              <a:t> </a:t>
            </a:r>
            <a:r>
              <a:rPr lang="en-GB" sz="2000" dirty="0" err="1">
                <a:solidFill>
                  <a:srgbClr val="FFFFFF"/>
                </a:solidFill>
              </a:rPr>
              <a:t>społecznych</a:t>
            </a:r>
            <a:r>
              <a:rPr lang="en-GB" sz="2000" dirty="0">
                <a:solidFill>
                  <a:srgbClr val="FFFFFF"/>
                </a:solidFill>
              </a:rPr>
              <a:t> </a:t>
            </a:r>
            <a:r>
              <a:rPr lang="en-GB" sz="2000" dirty="0" err="1">
                <a:solidFill>
                  <a:srgbClr val="FFFFFF"/>
                </a:solidFill>
              </a:rPr>
              <a:t>za</a:t>
            </a:r>
            <a:r>
              <a:rPr lang="en-GB" sz="2000" dirty="0">
                <a:solidFill>
                  <a:srgbClr val="FFFFFF"/>
                </a:solidFill>
              </a:rPr>
              <a:t> 5 ECTS. W </a:t>
            </a:r>
            <a:r>
              <a:rPr lang="en-GB" sz="2000" dirty="0" err="1">
                <a:solidFill>
                  <a:srgbClr val="FFFFFF"/>
                </a:solidFill>
              </a:rPr>
              <a:t>programie</a:t>
            </a:r>
            <a:r>
              <a:rPr lang="en-GB" sz="2000" dirty="0">
                <a:solidFill>
                  <a:srgbClr val="FFFFFF"/>
                </a:solidFill>
              </a:rPr>
              <a:t> </a:t>
            </a:r>
            <a:r>
              <a:rPr lang="en-GB" sz="2000" dirty="0" err="1">
                <a:solidFill>
                  <a:srgbClr val="FFFFFF"/>
                </a:solidFill>
              </a:rPr>
              <a:t>Anglistyki</a:t>
            </a:r>
            <a:r>
              <a:rPr lang="en-GB" sz="2000" dirty="0">
                <a:solidFill>
                  <a:srgbClr val="FFFFFF"/>
                </a:solidFill>
              </a:rPr>
              <a:t> jest to </a:t>
            </a:r>
            <a:r>
              <a:rPr lang="en-GB" sz="2000" dirty="0" err="1">
                <a:solidFill>
                  <a:srgbClr val="FFFFFF"/>
                </a:solidFill>
              </a:rPr>
              <a:t>kurs</a:t>
            </a:r>
            <a:r>
              <a:rPr lang="en-GB" sz="2000" dirty="0">
                <a:solidFill>
                  <a:srgbClr val="FFFFFF"/>
                </a:solidFill>
              </a:rPr>
              <a:t> „</a:t>
            </a:r>
            <a:r>
              <a:rPr lang="en-GB" sz="2000" dirty="0" err="1">
                <a:solidFill>
                  <a:srgbClr val="FFFFFF"/>
                </a:solidFill>
              </a:rPr>
              <a:t>Przedsiębiorczość</a:t>
            </a:r>
            <a:r>
              <a:rPr lang="en-GB" sz="2000" dirty="0">
                <a:solidFill>
                  <a:srgbClr val="FFFFFF"/>
                </a:solidFill>
              </a:rPr>
              <a:t>: </a:t>
            </a:r>
            <a:r>
              <a:rPr lang="en-GB" sz="2000" dirty="0" err="1">
                <a:solidFill>
                  <a:srgbClr val="FFFFFF"/>
                </a:solidFill>
              </a:rPr>
              <a:t>Praca</a:t>
            </a:r>
            <a:r>
              <a:rPr lang="en-GB" sz="2000" dirty="0">
                <a:solidFill>
                  <a:srgbClr val="FFFFFF"/>
                </a:solidFill>
              </a:rPr>
              <a:t>, </a:t>
            </a:r>
            <a:r>
              <a:rPr lang="en-GB" sz="2000" dirty="0" err="1">
                <a:solidFill>
                  <a:srgbClr val="FFFFFF"/>
                </a:solidFill>
              </a:rPr>
              <a:t>biznes</a:t>
            </a:r>
            <a:r>
              <a:rPr lang="en-GB" sz="2000" dirty="0">
                <a:solidFill>
                  <a:srgbClr val="FFFFFF"/>
                </a:solidFill>
              </a:rPr>
              <a:t>, </a:t>
            </a:r>
            <a:r>
              <a:rPr lang="en-GB" sz="2000" dirty="0" err="1">
                <a:solidFill>
                  <a:srgbClr val="FFFFFF"/>
                </a:solidFill>
              </a:rPr>
              <a:t>kariera</a:t>
            </a:r>
            <a:r>
              <a:rPr lang="en-GB" sz="2000" dirty="0">
                <a:solidFill>
                  <a:srgbClr val="FFFFFF"/>
                </a:solidFill>
              </a:rPr>
              <a:t>” (1 ECTS) </a:t>
            </a:r>
            <a:r>
              <a:rPr lang="en-GB" sz="2000" dirty="0" err="1">
                <a:solidFill>
                  <a:srgbClr val="FFFFFF"/>
                </a:solidFill>
              </a:rPr>
              <a:t>oraz</a:t>
            </a:r>
            <a:r>
              <a:rPr lang="en-GB" sz="2000" dirty="0">
                <a:solidFill>
                  <a:srgbClr val="FFFFFF"/>
                </a:solidFill>
              </a:rPr>
              <a:t> </a:t>
            </a:r>
            <a:r>
              <a:rPr lang="pl-PL" sz="2000" dirty="0" smtClean="0">
                <a:solidFill>
                  <a:srgbClr val="FFFFFF"/>
                </a:solidFill>
              </a:rPr>
              <a:t>„</a:t>
            </a:r>
            <a:r>
              <a:rPr lang="pl-PL" sz="2000" dirty="0" smtClean="0"/>
              <a:t>Dowolny </a:t>
            </a:r>
            <a:r>
              <a:rPr lang="pl-PL" sz="2000" dirty="0"/>
              <a:t>przedmiot z dziedziny nauk społecznych z oferty </a:t>
            </a:r>
            <a:r>
              <a:rPr lang="pl-PL" sz="2000" dirty="0" err="1" smtClean="0"/>
              <a:t>UWr</a:t>
            </a:r>
            <a:r>
              <a:rPr lang="pl-PL" sz="2000" dirty="0" smtClean="0"/>
              <a:t>” </a:t>
            </a:r>
            <a:r>
              <a:rPr lang="en-GB" sz="2000" dirty="0" smtClean="0">
                <a:solidFill>
                  <a:srgbClr val="FFFFFF"/>
                </a:solidFill>
              </a:rPr>
              <a:t>(</a:t>
            </a:r>
            <a:r>
              <a:rPr lang="en-GB" sz="2000" dirty="0">
                <a:solidFill>
                  <a:srgbClr val="FFFFFF"/>
                </a:solidFill>
              </a:rPr>
              <a:t>4 </a:t>
            </a:r>
            <a:r>
              <a:rPr lang="en-GB" sz="2000" dirty="0" smtClean="0">
                <a:solidFill>
                  <a:srgbClr val="FFFFFF"/>
                </a:solidFill>
              </a:rPr>
              <a:t>ECTS)</a:t>
            </a:r>
            <a:r>
              <a:rPr lang="pl-PL" sz="2000" dirty="0" smtClean="0">
                <a:solidFill>
                  <a:srgbClr val="FFFFFF"/>
                </a:solidFill>
              </a:rPr>
              <a:t>, obydwa</a:t>
            </a:r>
            <a:r>
              <a:rPr lang="en-GB" sz="2000" dirty="0" smtClean="0">
                <a:solidFill>
                  <a:srgbClr val="FFFFFF"/>
                </a:solidFill>
              </a:rPr>
              <a:t> </a:t>
            </a:r>
            <a:r>
              <a:rPr lang="en-GB" sz="2000" dirty="0"/>
              <a:t>w 2 </a:t>
            </a:r>
            <a:r>
              <a:rPr lang="en-GB" sz="2000" dirty="0" err="1"/>
              <a:t>semestrze</a:t>
            </a:r>
            <a:r>
              <a:rPr lang="en-GB" sz="2000" dirty="0"/>
              <a:t> </a:t>
            </a:r>
            <a:r>
              <a:rPr lang="en-GB" sz="2000" dirty="0" err="1"/>
              <a:t>studiów</a:t>
            </a:r>
            <a:r>
              <a:rPr lang="en-GB" sz="2000" dirty="0"/>
              <a:t>. </a:t>
            </a:r>
            <a:endParaRPr lang="pl-PL" sz="2000" dirty="0" smtClean="0"/>
          </a:p>
          <a:p>
            <a:pPr marL="114300" lvl="0" indent="0" algn="just">
              <a:buNone/>
            </a:pPr>
            <a:endParaRPr lang="pl-PL" sz="2000" dirty="0"/>
          </a:p>
          <a:p>
            <a:pPr marL="114300" lvl="0" indent="0" algn="just">
              <a:buNone/>
            </a:pPr>
            <a:r>
              <a:rPr lang="pl-PL" sz="2000" dirty="0" smtClean="0"/>
              <a:t>Informacje dotyczące oferty przedmiotów zostaną podane pod koniec semestru zimowego.</a:t>
            </a:r>
            <a:endParaRP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dirty="0" err="1">
                <a:solidFill>
                  <a:srgbClr val="FFFFFF"/>
                </a:solidFill>
              </a:rPr>
              <a:t>Przedsiębiorczość</a:t>
            </a:r>
            <a:r>
              <a:rPr lang="en-GB" dirty="0">
                <a:solidFill>
                  <a:srgbClr val="FFFFFF"/>
                </a:solidFill>
              </a:rPr>
              <a:t>: </a:t>
            </a:r>
            <a:r>
              <a:rPr lang="en-GB" dirty="0" err="1">
                <a:solidFill>
                  <a:srgbClr val="FFFFFF"/>
                </a:solidFill>
              </a:rPr>
              <a:t>Praca</a:t>
            </a:r>
            <a:r>
              <a:rPr lang="en-GB" dirty="0">
                <a:solidFill>
                  <a:srgbClr val="FFFFFF"/>
                </a:solidFill>
              </a:rPr>
              <a:t>, </a:t>
            </a:r>
            <a:r>
              <a:rPr lang="en-GB" dirty="0" err="1">
                <a:solidFill>
                  <a:srgbClr val="FFFFFF"/>
                </a:solidFill>
              </a:rPr>
              <a:t>biznes</a:t>
            </a:r>
            <a:r>
              <a:rPr lang="en-GB" dirty="0">
                <a:solidFill>
                  <a:srgbClr val="FFFFFF"/>
                </a:solidFill>
              </a:rPr>
              <a:t>, </a:t>
            </a:r>
            <a:r>
              <a:rPr lang="en-GB" dirty="0" err="1">
                <a:solidFill>
                  <a:srgbClr val="FFFFFF"/>
                </a:solidFill>
              </a:rPr>
              <a:t>kariera</a:t>
            </a:r>
            <a:endParaRPr lang="pl-PL" dirty="0"/>
          </a:p>
        </p:txBody>
      </p:sp>
      <p:sp>
        <p:nvSpPr>
          <p:cNvPr id="3" name="Symbol zastępczy tekstu 2"/>
          <p:cNvSpPr>
            <a:spLocks noGrp="1"/>
          </p:cNvSpPr>
          <p:nvPr>
            <p:ph type="body" idx="1"/>
          </p:nvPr>
        </p:nvSpPr>
        <p:spPr/>
        <p:txBody>
          <a:bodyPr/>
          <a:lstStyle/>
          <a:p>
            <a:r>
              <a:rPr lang="pl-PL" sz="2800" dirty="0" smtClean="0"/>
              <a:t>Kurs </a:t>
            </a:r>
            <a:r>
              <a:rPr lang="pl-PL" sz="2800" dirty="0" smtClean="0"/>
              <a:t>ogólnowydziałowy prowadzony dotychczas </a:t>
            </a:r>
            <a:r>
              <a:rPr lang="pl-PL" sz="2800" dirty="0" smtClean="0"/>
              <a:t>w formie e-learningu</a:t>
            </a:r>
          </a:p>
          <a:p>
            <a:r>
              <a:rPr lang="pl-PL" sz="2800" dirty="0" smtClean="0"/>
              <a:t>Szczegółowe informacje na temat kursu zostaną rozesłane </a:t>
            </a:r>
            <a:r>
              <a:rPr lang="pl-PL" sz="2800" dirty="0" smtClean="0"/>
              <a:t>na </a:t>
            </a:r>
            <a:r>
              <a:rPr lang="pl-PL" sz="2800" dirty="0" smtClean="0"/>
              <a:t>początku semestru letniego, będą też umieszczone na stronie</a:t>
            </a:r>
          </a:p>
          <a:p>
            <a:r>
              <a:rPr lang="pl-PL" sz="2800" dirty="0" smtClean="0"/>
              <a:t>Kurs </a:t>
            </a:r>
            <a:r>
              <a:rPr lang="pl-PL" sz="2800" dirty="0" smtClean="0"/>
              <a:t>jest w j. polskim</a:t>
            </a:r>
          </a:p>
          <a:p>
            <a:pPr marL="114300" indent="0">
              <a:buNone/>
            </a:pPr>
            <a:endParaRPr lang="pl-PL" sz="2000" dirty="0" smtClean="0"/>
          </a:p>
          <a:p>
            <a:endParaRPr lang="pl-PL" dirty="0"/>
          </a:p>
        </p:txBody>
      </p:sp>
    </p:spTree>
    <p:extLst>
      <p:ext uri="{BB962C8B-B14F-4D97-AF65-F5344CB8AC3E}">
        <p14:creationId xmlns:p14="http://schemas.microsoft.com/office/powerpoint/2010/main" val="3874215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a:solidFill>
                  <a:srgbClr val="FFFFFF"/>
                </a:solidFill>
              </a:rPr>
              <a:t>Przedsiębiorczość</a:t>
            </a:r>
            <a:r>
              <a:rPr lang="en-GB" dirty="0">
                <a:solidFill>
                  <a:srgbClr val="FFFFFF"/>
                </a:solidFill>
              </a:rPr>
              <a:t>: </a:t>
            </a:r>
            <a:r>
              <a:rPr lang="en-GB" dirty="0" err="1">
                <a:solidFill>
                  <a:srgbClr val="FFFFFF"/>
                </a:solidFill>
              </a:rPr>
              <a:t>Praca</a:t>
            </a:r>
            <a:r>
              <a:rPr lang="en-GB" dirty="0">
                <a:solidFill>
                  <a:srgbClr val="FFFFFF"/>
                </a:solidFill>
              </a:rPr>
              <a:t>, </a:t>
            </a:r>
            <a:r>
              <a:rPr lang="en-GB" dirty="0" err="1">
                <a:solidFill>
                  <a:srgbClr val="FFFFFF"/>
                </a:solidFill>
              </a:rPr>
              <a:t>biznes</a:t>
            </a:r>
            <a:r>
              <a:rPr lang="en-GB" dirty="0">
                <a:solidFill>
                  <a:srgbClr val="FFFFFF"/>
                </a:solidFill>
              </a:rPr>
              <a:t>, </a:t>
            </a:r>
            <a:r>
              <a:rPr lang="en-GB" dirty="0" err="1">
                <a:solidFill>
                  <a:srgbClr val="FFFFFF"/>
                </a:solidFill>
              </a:rPr>
              <a:t>kariera</a:t>
            </a:r>
            <a:endParaRPr dirty="0"/>
          </a:p>
        </p:txBody>
      </p:sp>
      <p:sp>
        <p:nvSpPr>
          <p:cNvPr id="215" name="Google Shape;215;p3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None/>
            </a:pPr>
            <a:r>
              <a:rPr lang="en-GB" sz="2400" dirty="0">
                <a:solidFill>
                  <a:srgbClr val="FFFFFF"/>
                </a:solidFill>
              </a:rPr>
              <a:t>This course is organised for all students at the faculty. </a:t>
            </a:r>
            <a:r>
              <a:rPr lang="pl-PL" sz="2400" dirty="0">
                <a:solidFill>
                  <a:srgbClr val="FFFFFF"/>
                </a:solidFill>
              </a:rPr>
              <a:t>I</a:t>
            </a:r>
            <a:r>
              <a:rPr lang="en-GB" sz="2400" dirty="0" smtClean="0">
                <a:solidFill>
                  <a:srgbClr val="FFFFFF"/>
                </a:solidFill>
              </a:rPr>
              <a:t>t </a:t>
            </a:r>
            <a:r>
              <a:rPr lang="pl-PL" sz="2400" dirty="0" smtClean="0">
                <a:solidFill>
                  <a:srgbClr val="FFFFFF"/>
                </a:solidFill>
              </a:rPr>
              <a:t>i</a:t>
            </a:r>
            <a:r>
              <a:rPr lang="en-GB" sz="2400" dirty="0" smtClean="0">
                <a:solidFill>
                  <a:srgbClr val="FFFFFF"/>
                </a:solidFill>
              </a:rPr>
              <a:t>s </a:t>
            </a:r>
            <a:r>
              <a:rPr lang="en-GB" sz="2400" dirty="0">
                <a:solidFill>
                  <a:srgbClr val="FFFFFF"/>
                </a:solidFill>
              </a:rPr>
              <a:t>an online course organised similarly to the health and safety course. A detailed information about it is usually available on the website at the beginning of the summer semester. </a:t>
            </a:r>
            <a:endParaRPr sz="2400" dirty="0">
              <a:solidFill>
                <a:srgbClr val="FFFFFF"/>
              </a:solidFill>
            </a:endParaRPr>
          </a:p>
          <a:p>
            <a:pPr marL="114300" lvl="0" indent="0" algn="l" rtl="0">
              <a:lnSpc>
                <a:spcPct val="115000"/>
              </a:lnSpc>
              <a:spcBef>
                <a:spcPts val="0"/>
              </a:spcBef>
              <a:spcAft>
                <a:spcPts val="0"/>
              </a:spcAft>
              <a:buNone/>
            </a:pPr>
            <a:r>
              <a:rPr lang="en-GB" sz="2400" b="1" dirty="0">
                <a:solidFill>
                  <a:srgbClr val="FFFF00"/>
                </a:solidFill>
              </a:rPr>
              <a:t>The </a:t>
            </a:r>
            <a:r>
              <a:rPr lang="en-GB" sz="2400" b="1" dirty="0" smtClean="0">
                <a:solidFill>
                  <a:srgbClr val="FFFF00"/>
                </a:solidFill>
              </a:rPr>
              <a:t>language </a:t>
            </a:r>
            <a:r>
              <a:rPr lang="en-GB" sz="2400" b="1" dirty="0">
                <a:solidFill>
                  <a:srgbClr val="FFFF00"/>
                </a:solidFill>
              </a:rPr>
              <a:t>of instruction is Polish</a:t>
            </a:r>
            <a:r>
              <a:rPr lang="en-GB" sz="2400" dirty="0">
                <a:solidFill>
                  <a:srgbClr val="FFFF00"/>
                </a:solidFill>
              </a:rPr>
              <a:t>. </a:t>
            </a:r>
            <a:endParaRPr lang="pl-PL" sz="2400" dirty="0" smtClean="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dirty="0" smtClean="0"/>
              <a:t>„Tematy i metodologie nauk społecznych w humanistyce” (semestr 1)</a:t>
            </a:r>
            <a:endParaRPr lang="pl-PL" sz="2400" dirty="0"/>
          </a:p>
        </p:txBody>
      </p:sp>
      <p:sp>
        <p:nvSpPr>
          <p:cNvPr id="3" name="Symbol zastępczy tekstu 2"/>
          <p:cNvSpPr>
            <a:spLocks noGrp="1"/>
          </p:cNvSpPr>
          <p:nvPr>
            <p:ph type="body" idx="1"/>
          </p:nvPr>
        </p:nvSpPr>
        <p:spPr/>
        <p:txBody>
          <a:bodyPr/>
          <a:lstStyle/>
          <a:p>
            <a:pPr marL="114300" lvl="0" indent="0">
              <a:buNone/>
            </a:pPr>
            <a:r>
              <a:rPr lang="pl-PL" sz="2800" dirty="0"/>
              <a:t>“Tematy i metodologie …” są realizowane w dwóch wersjach: dla studentów zorientowanych na literaturoznawstwo oraz dla studentów zorientowanych na językoznawstwo (należy zapisać się na </a:t>
            </a:r>
            <a:r>
              <a:rPr lang="pl-PL" sz="2800" u="sng" dirty="0"/>
              <a:t>jeden </a:t>
            </a:r>
            <a:r>
              <a:rPr lang="pl-PL" sz="2800" dirty="0"/>
              <a:t>z dwóch kursów).</a:t>
            </a:r>
          </a:p>
          <a:p>
            <a:endParaRPr lang="pl-PL" dirty="0"/>
          </a:p>
        </p:txBody>
      </p:sp>
    </p:spTree>
    <p:extLst>
      <p:ext uri="{BB962C8B-B14F-4D97-AF65-F5344CB8AC3E}">
        <p14:creationId xmlns:p14="http://schemas.microsoft.com/office/powerpoint/2010/main" val="326541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387900" y="113800"/>
            <a:ext cx="8368200" cy="112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smtClean="0"/>
              <a:t>USOS </a:t>
            </a:r>
            <a:r>
              <a:rPr lang="en-GB" dirty="0"/>
              <a:t>- </a:t>
            </a:r>
            <a:r>
              <a:rPr lang="en-GB" dirty="0" err="1"/>
              <a:t>zapisy</a:t>
            </a:r>
            <a:r>
              <a:rPr lang="en-GB" dirty="0"/>
              <a:t> </a:t>
            </a:r>
            <a:r>
              <a:rPr lang="en-GB" dirty="0" err="1"/>
              <a:t>na</a:t>
            </a:r>
            <a:r>
              <a:rPr lang="en-GB" dirty="0"/>
              <a:t> </a:t>
            </a:r>
            <a:r>
              <a:rPr lang="en-GB" dirty="0" err="1"/>
              <a:t>zajęcia</a:t>
            </a:r>
            <a:endParaRPr dirty="0"/>
          </a:p>
          <a:p>
            <a:pPr marL="0" lvl="0" indent="0" algn="l" rtl="0">
              <a:spcBef>
                <a:spcPts val="0"/>
              </a:spcBef>
              <a:spcAft>
                <a:spcPts val="0"/>
              </a:spcAft>
              <a:buNone/>
            </a:pPr>
            <a:r>
              <a:rPr lang="en-GB" dirty="0"/>
              <a:t>    </a:t>
            </a:r>
            <a:endParaRPr dirty="0"/>
          </a:p>
        </p:txBody>
      </p:sp>
      <p:sp>
        <p:nvSpPr>
          <p:cNvPr id="221" name="Google Shape;221;p39"/>
          <p:cNvSpPr txBox="1">
            <a:spLocks noGrp="1"/>
          </p:cNvSpPr>
          <p:nvPr>
            <p:ph type="body" idx="1"/>
          </p:nvPr>
        </p:nvSpPr>
        <p:spPr>
          <a:xfrm>
            <a:off x="387900" y="1240300"/>
            <a:ext cx="8368200" cy="361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900" dirty="0" err="1">
                <a:latin typeface="Calibri"/>
                <a:ea typeface="Calibri"/>
                <a:cs typeface="Calibri"/>
                <a:sym typeface="Calibri"/>
              </a:rPr>
              <a:t>Skrót</a:t>
            </a:r>
            <a:r>
              <a:rPr lang="en-GB" sz="1900" dirty="0">
                <a:latin typeface="Calibri"/>
                <a:ea typeface="Calibri"/>
                <a:cs typeface="Calibri"/>
                <a:sym typeface="Calibri"/>
              </a:rPr>
              <a:t> USOS </a:t>
            </a:r>
            <a:r>
              <a:rPr lang="en-GB" sz="1900" dirty="0" err="1">
                <a:latin typeface="Calibri"/>
                <a:ea typeface="Calibri"/>
                <a:cs typeface="Calibri"/>
                <a:sym typeface="Calibri"/>
              </a:rPr>
              <a:t>oznacza</a:t>
            </a:r>
            <a:r>
              <a:rPr lang="en-GB" sz="1900" dirty="0">
                <a:latin typeface="Calibri"/>
                <a:ea typeface="Calibri"/>
                <a:cs typeface="Calibri"/>
                <a:sym typeface="Calibri"/>
              </a:rPr>
              <a:t> ‘</a:t>
            </a:r>
            <a:r>
              <a:rPr lang="en-GB" sz="1900" dirty="0" err="1">
                <a:latin typeface="Calibri"/>
                <a:ea typeface="Calibri"/>
                <a:cs typeface="Calibri"/>
                <a:sym typeface="Calibri"/>
              </a:rPr>
              <a:t>uniwersytecki</a:t>
            </a:r>
            <a:r>
              <a:rPr lang="en-GB" sz="1900" dirty="0">
                <a:latin typeface="Calibri"/>
                <a:ea typeface="Calibri"/>
                <a:cs typeface="Calibri"/>
                <a:sym typeface="Calibri"/>
              </a:rPr>
              <a:t> system </a:t>
            </a:r>
            <a:r>
              <a:rPr lang="en-GB" sz="1900" dirty="0" err="1">
                <a:latin typeface="Calibri"/>
                <a:ea typeface="Calibri"/>
                <a:cs typeface="Calibri"/>
                <a:sym typeface="Calibri"/>
              </a:rPr>
              <a:t>obsługi</a:t>
            </a:r>
            <a:r>
              <a:rPr lang="en-GB" sz="1900" dirty="0">
                <a:latin typeface="Calibri"/>
                <a:ea typeface="Calibri"/>
                <a:cs typeface="Calibri"/>
                <a:sym typeface="Calibri"/>
              </a:rPr>
              <a:t> </a:t>
            </a:r>
            <a:r>
              <a:rPr lang="en-GB" sz="1900" dirty="0" err="1">
                <a:latin typeface="Calibri"/>
                <a:ea typeface="Calibri"/>
                <a:cs typeface="Calibri"/>
                <a:sym typeface="Calibri"/>
              </a:rPr>
              <a:t>studiów</a:t>
            </a:r>
            <a:r>
              <a:rPr lang="en-GB" sz="1900" dirty="0">
                <a:latin typeface="Calibri"/>
                <a:ea typeface="Calibri"/>
                <a:cs typeface="Calibri"/>
                <a:sym typeface="Calibri"/>
              </a:rPr>
              <a:t>’. </a:t>
            </a:r>
            <a:r>
              <a:rPr lang="en-GB" sz="1900" dirty="0" err="1">
                <a:latin typeface="Calibri"/>
                <a:ea typeface="Calibri"/>
                <a:cs typeface="Calibri"/>
                <a:sym typeface="Calibri"/>
              </a:rPr>
              <a:t>Każdy</a:t>
            </a:r>
            <a:r>
              <a:rPr lang="en-GB" sz="1900" dirty="0">
                <a:latin typeface="Calibri"/>
                <a:ea typeface="Calibri"/>
                <a:cs typeface="Calibri"/>
                <a:sym typeface="Calibri"/>
              </a:rPr>
              <a:t> student </a:t>
            </a:r>
            <a:r>
              <a:rPr lang="en-GB" sz="1900" dirty="0" err="1">
                <a:latin typeface="Calibri"/>
                <a:ea typeface="Calibri"/>
                <a:cs typeface="Calibri"/>
                <a:sym typeface="Calibri"/>
              </a:rPr>
              <a:t>musi</a:t>
            </a:r>
            <a:r>
              <a:rPr lang="en-GB" sz="1900" dirty="0">
                <a:latin typeface="Calibri"/>
                <a:ea typeface="Calibri"/>
                <a:cs typeface="Calibri"/>
                <a:sym typeface="Calibri"/>
              </a:rPr>
              <a:t> </a:t>
            </a:r>
            <a:r>
              <a:rPr lang="en-GB" sz="1900" dirty="0" err="1">
                <a:latin typeface="Calibri"/>
                <a:ea typeface="Calibri"/>
                <a:cs typeface="Calibri"/>
                <a:sym typeface="Calibri"/>
              </a:rPr>
              <a:t>być</a:t>
            </a:r>
            <a:r>
              <a:rPr lang="en-GB" sz="1900" dirty="0">
                <a:latin typeface="Calibri"/>
                <a:ea typeface="Calibri"/>
                <a:cs typeface="Calibri"/>
                <a:sym typeface="Calibri"/>
              </a:rPr>
              <a:t> </a:t>
            </a:r>
            <a:r>
              <a:rPr lang="en-GB" sz="1900" dirty="0" err="1">
                <a:latin typeface="Calibri"/>
                <a:ea typeface="Calibri"/>
                <a:cs typeface="Calibri"/>
                <a:sym typeface="Calibri"/>
              </a:rPr>
              <a:t>zapisany</a:t>
            </a:r>
            <a:r>
              <a:rPr lang="en-GB" sz="1900" dirty="0">
                <a:latin typeface="Calibri"/>
                <a:ea typeface="Calibri"/>
                <a:cs typeface="Calibri"/>
                <a:sym typeface="Calibri"/>
              </a:rPr>
              <a:t> </a:t>
            </a:r>
            <a:r>
              <a:rPr lang="en-GB" sz="1900" dirty="0" err="1">
                <a:latin typeface="Calibri"/>
                <a:ea typeface="Calibri"/>
                <a:cs typeface="Calibri"/>
                <a:sym typeface="Calibri"/>
              </a:rPr>
              <a:t>na</a:t>
            </a:r>
            <a:r>
              <a:rPr lang="en-GB" sz="1900" dirty="0">
                <a:latin typeface="Calibri"/>
                <a:ea typeface="Calibri"/>
                <a:cs typeface="Calibri"/>
                <a:sym typeface="Calibri"/>
              </a:rPr>
              <a:t> </a:t>
            </a:r>
            <a:r>
              <a:rPr lang="en-GB" sz="1900" dirty="0" err="1">
                <a:latin typeface="Calibri"/>
                <a:ea typeface="Calibri"/>
                <a:cs typeface="Calibri"/>
                <a:sym typeface="Calibri"/>
              </a:rPr>
              <a:t>wszystkie</a:t>
            </a:r>
            <a:r>
              <a:rPr lang="en-GB" sz="1900" dirty="0">
                <a:latin typeface="Calibri"/>
                <a:ea typeface="Calibri"/>
                <a:cs typeface="Calibri"/>
                <a:sym typeface="Calibri"/>
              </a:rPr>
              <a:t> </a:t>
            </a:r>
            <a:r>
              <a:rPr lang="en-GB" sz="1900" dirty="0" err="1">
                <a:latin typeface="Calibri"/>
                <a:ea typeface="Calibri"/>
                <a:cs typeface="Calibri"/>
                <a:sym typeface="Calibri"/>
              </a:rPr>
              <a:t>zajęcia</a:t>
            </a:r>
            <a:r>
              <a:rPr lang="en-GB" sz="1900" dirty="0">
                <a:latin typeface="Calibri"/>
                <a:ea typeface="Calibri"/>
                <a:cs typeface="Calibri"/>
                <a:sym typeface="Calibri"/>
              </a:rPr>
              <a:t> w USOS (</a:t>
            </a:r>
            <a:r>
              <a:rPr lang="en-GB" sz="1900" dirty="0" err="1">
                <a:latin typeface="Calibri"/>
                <a:ea typeface="Calibri"/>
                <a:cs typeface="Calibri"/>
                <a:sym typeface="Calibri"/>
              </a:rPr>
              <a:t>tylko</a:t>
            </a:r>
            <a:r>
              <a:rPr lang="en-GB" sz="1900" dirty="0">
                <a:latin typeface="Calibri"/>
                <a:ea typeface="Calibri"/>
                <a:cs typeface="Calibri"/>
                <a:sym typeface="Calibri"/>
              </a:rPr>
              <a:t> </a:t>
            </a:r>
            <a:r>
              <a:rPr lang="en-GB" sz="1900" dirty="0" err="1">
                <a:latin typeface="Calibri"/>
                <a:ea typeface="Calibri"/>
                <a:cs typeface="Calibri"/>
                <a:sym typeface="Calibri"/>
              </a:rPr>
              <a:t>wtedy</a:t>
            </a:r>
            <a:r>
              <a:rPr lang="en-GB" sz="1900" dirty="0">
                <a:latin typeface="Calibri"/>
                <a:ea typeface="Calibri"/>
                <a:cs typeface="Calibri"/>
                <a:sym typeface="Calibri"/>
              </a:rPr>
              <a:t> </a:t>
            </a:r>
            <a:r>
              <a:rPr lang="en-GB" sz="1900" dirty="0" err="1">
                <a:latin typeface="Calibri"/>
                <a:ea typeface="Calibri"/>
                <a:cs typeface="Calibri"/>
                <a:sym typeface="Calibri"/>
              </a:rPr>
              <a:t>jego</a:t>
            </a:r>
            <a:r>
              <a:rPr lang="en-GB" sz="1900" dirty="0">
                <a:latin typeface="Calibri"/>
                <a:ea typeface="Calibri"/>
                <a:cs typeface="Calibri"/>
                <a:sym typeface="Calibri"/>
              </a:rPr>
              <a:t> </a:t>
            </a:r>
            <a:r>
              <a:rPr lang="en-GB" sz="1900" dirty="0" err="1">
                <a:latin typeface="Calibri"/>
                <a:ea typeface="Calibri"/>
                <a:cs typeface="Calibri"/>
                <a:sym typeface="Calibri"/>
              </a:rPr>
              <a:t>nazwisko</a:t>
            </a:r>
            <a:r>
              <a:rPr lang="en-GB" sz="1900" dirty="0">
                <a:latin typeface="Calibri"/>
                <a:ea typeface="Calibri"/>
                <a:cs typeface="Calibri"/>
                <a:sym typeface="Calibri"/>
              </a:rPr>
              <a:t> </a:t>
            </a:r>
            <a:r>
              <a:rPr lang="en-GB" sz="1900" dirty="0" err="1">
                <a:latin typeface="Calibri"/>
                <a:ea typeface="Calibri"/>
                <a:cs typeface="Calibri"/>
                <a:sym typeface="Calibri"/>
              </a:rPr>
              <a:t>znajdzie</a:t>
            </a:r>
            <a:r>
              <a:rPr lang="en-GB" sz="1900" dirty="0">
                <a:latin typeface="Calibri"/>
                <a:ea typeface="Calibri"/>
                <a:cs typeface="Calibri"/>
                <a:sym typeface="Calibri"/>
              </a:rPr>
              <a:t> </a:t>
            </a:r>
            <a:r>
              <a:rPr lang="en-GB" sz="1900" dirty="0" err="1">
                <a:latin typeface="Calibri"/>
                <a:ea typeface="Calibri"/>
                <a:cs typeface="Calibri"/>
                <a:sym typeface="Calibri"/>
              </a:rPr>
              <a:t>się</a:t>
            </a:r>
            <a:r>
              <a:rPr lang="en-GB" sz="1900" dirty="0">
                <a:latin typeface="Calibri"/>
                <a:ea typeface="Calibri"/>
                <a:cs typeface="Calibri"/>
                <a:sym typeface="Calibri"/>
              </a:rPr>
              <a:t> w </a:t>
            </a:r>
            <a:r>
              <a:rPr lang="en-GB" sz="1900" dirty="0" err="1">
                <a:latin typeface="Calibri"/>
                <a:ea typeface="Calibri"/>
                <a:cs typeface="Calibri"/>
                <a:sym typeface="Calibri"/>
              </a:rPr>
              <a:t>protokole</a:t>
            </a:r>
            <a:r>
              <a:rPr lang="en-GB" sz="1900" dirty="0">
                <a:latin typeface="Calibri"/>
                <a:ea typeface="Calibri"/>
                <a:cs typeface="Calibri"/>
                <a:sym typeface="Calibri"/>
              </a:rPr>
              <a:t> </a:t>
            </a:r>
            <a:r>
              <a:rPr lang="en-GB" sz="1900" dirty="0" err="1">
                <a:latin typeface="Calibri"/>
                <a:ea typeface="Calibri"/>
                <a:cs typeface="Calibri"/>
                <a:sym typeface="Calibri"/>
              </a:rPr>
              <a:t>zaliczeniowym</a:t>
            </a:r>
            <a:r>
              <a:rPr lang="en-GB" sz="1900" dirty="0">
                <a:latin typeface="Calibri"/>
                <a:ea typeface="Calibri"/>
                <a:cs typeface="Calibri"/>
                <a:sym typeface="Calibri"/>
              </a:rPr>
              <a:t>); </a:t>
            </a:r>
            <a:r>
              <a:rPr lang="en-GB" sz="1900" dirty="0" err="1">
                <a:latin typeface="Calibri"/>
                <a:ea typeface="Calibri"/>
                <a:cs typeface="Calibri"/>
                <a:sym typeface="Calibri"/>
              </a:rPr>
              <a:t>przedmiot</a:t>
            </a:r>
            <a:r>
              <a:rPr lang="en-GB" sz="1900" dirty="0">
                <a:latin typeface="Calibri"/>
                <a:ea typeface="Calibri"/>
                <a:cs typeface="Calibri"/>
                <a:sym typeface="Calibri"/>
              </a:rPr>
              <a:t> </a:t>
            </a:r>
            <a:r>
              <a:rPr lang="en-GB" sz="1900" dirty="0" err="1">
                <a:latin typeface="Calibri"/>
                <a:ea typeface="Calibri"/>
                <a:cs typeface="Calibri"/>
                <a:sym typeface="Calibri"/>
              </a:rPr>
              <a:t>raz</a:t>
            </a:r>
            <a:r>
              <a:rPr lang="en-GB" sz="1900" dirty="0">
                <a:latin typeface="Calibri"/>
                <a:ea typeface="Calibri"/>
                <a:cs typeface="Calibri"/>
                <a:sym typeface="Calibri"/>
              </a:rPr>
              <a:t> </a:t>
            </a:r>
            <a:r>
              <a:rPr lang="en-GB" sz="1900" dirty="0" err="1">
                <a:latin typeface="Calibri"/>
                <a:ea typeface="Calibri"/>
                <a:cs typeface="Calibri"/>
                <a:sym typeface="Calibri"/>
              </a:rPr>
              <a:t>wybrany</a:t>
            </a:r>
            <a:r>
              <a:rPr lang="en-GB" sz="1900" dirty="0">
                <a:latin typeface="Calibri"/>
                <a:ea typeface="Calibri"/>
                <a:cs typeface="Calibri"/>
                <a:sym typeface="Calibri"/>
              </a:rPr>
              <a:t> (</a:t>
            </a:r>
            <a:r>
              <a:rPr lang="en-GB" sz="1900" dirty="0" err="1">
                <a:latin typeface="Calibri"/>
                <a:ea typeface="Calibri"/>
                <a:cs typeface="Calibri"/>
                <a:sym typeface="Calibri"/>
              </a:rPr>
              <a:t>nawet</a:t>
            </a:r>
            <a:r>
              <a:rPr lang="en-GB" sz="1900" dirty="0">
                <a:latin typeface="Calibri"/>
                <a:ea typeface="Calibri"/>
                <a:cs typeface="Calibri"/>
                <a:sym typeface="Calibri"/>
              </a:rPr>
              <a:t> </a:t>
            </a:r>
            <a:r>
              <a:rPr lang="en-GB" sz="1900" dirty="0" err="1">
                <a:latin typeface="Calibri"/>
                <a:ea typeface="Calibri"/>
                <a:cs typeface="Calibri"/>
                <a:sym typeface="Calibri"/>
              </a:rPr>
              <a:t>ponadprogramowy</a:t>
            </a:r>
            <a:r>
              <a:rPr lang="en-GB" sz="1900" dirty="0">
                <a:latin typeface="Calibri"/>
                <a:ea typeface="Calibri"/>
                <a:cs typeface="Calibri"/>
                <a:sym typeface="Calibri"/>
              </a:rPr>
              <a:t>) </a:t>
            </a:r>
            <a:r>
              <a:rPr lang="en-GB" sz="1900" dirty="0" err="1">
                <a:latin typeface="Calibri"/>
                <a:ea typeface="Calibri"/>
                <a:cs typeface="Calibri"/>
                <a:sym typeface="Calibri"/>
              </a:rPr>
              <a:t>staje</a:t>
            </a:r>
            <a:r>
              <a:rPr lang="en-GB" sz="1900" dirty="0">
                <a:latin typeface="Calibri"/>
                <a:ea typeface="Calibri"/>
                <a:cs typeface="Calibri"/>
                <a:sym typeface="Calibri"/>
              </a:rPr>
              <a:t> </a:t>
            </a:r>
            <a:r>
              <a:rPr lang="en-GB" sz="1900" dirty="0" err="1">
                <a:latin typeface="Calibri"/>
                <a:ea typeface="Calibri"/>
                <a:cs typeface="Calibri"/>
                <a:sym typeface="Calibri"/>
              </a:rPr>
              <a:t>się</a:t>
            </a:r>
            <a:r>
              <a:rPr lang="en-GB" sz="1900" dirty="0">
                <a:latin typeface="Calibri"/>
                <a:ea typeface="Calibri"/>
                <a:cs typeface="Calibri"/>
                <a:sym typeface="Calibri"/>
              </a:rPr>
              <a:t> </a:t>
            </a:r>
            <a:r>
              <a:rPr lang="en-GB" sz="1900" dirty="0" err="1">
                <a:latin typeface="Calibri"/>
                <a:ea typeface="Calibri"/>
                <a:cs typeface="Calibri"/>
                <a:sym typeface="Calibri"/>
              </a:rPr>
              <a:t>obowiązkowym</a:t>
            </a:r>
            <a:r>
              <a:rPr lang="en-GB" sz="1900" dirty="0">
                <a:latin typeface="Calibri"/>
                <a:ea typeface="Calibri"/>
                <a:cs typeface="Calibri"/>
                <a:sym typeface="Calibri"/>
              </a:rPr>
              <a:t> do </a:t>
            </a:r>
            <a:r>
              <a:rPr lang="en-GB" sz="1900" dirty="0" err="1">
                <a:latin typeface="Calibri"/>
                <a:ea typeface="Calibri"/>
                <a:cs typeface="Calibri"/>
                <a:sym typeface="Calibri"/>
              </a:rPr>
              <a:t>zaliczenia</a:t>
            </a:r>
            <a:r>
              <a:rPr lang="en-GB" sz="1900" dirty="0">
                <a:latin typeface="Calibri"/>
                <a:ea typeface="Calibri"/>
                <a:cs typeface="Calibri"/>
                <a:sym typeface="Calibri"/>
              </a:rPr>
              <a:t>, a w </a:t>
            </a:r>
            <a:r>
              <a:rPr lang="en-GB" sz="1900" dirty="0" err="1">
                <a:latin typeface="Calibri"/>
                <a:ea typeface="Calibri"/>
                <a:cs typeface="Calibri"/>
                <a:sym typeface="Calibri"/>
              </a:rPr>
              <a:t>razie</a:t>
            </a:r>
            <a:r>
              <a:rPr lang="en-GB" sz="1900" dirty="0">
                <a:latin typeface="Calibri"/>
                <a:ea typeface="Calibri"/>
                <a:cs typeface="Calibri"/>
                <a:sym typeface="Calibri"/>
              </a:rPr>
              <a:t> </a:t>
            </a:r>
            <a:r>
              <a:rPr lang="en-GB" sz="1900" dirty="0" err="1">
                <a:latin typeface="Calibri"/>
                <a:ea typeface="Calibri"/>
                <a:cs typeface="Calibri"/>
                <a:sym typeface="Calibri"/>
              </a:rPr>
              <a:t>braku</a:t>
            </a:r>
            <a:r>
              <a:rPr lang="en-GB" sz="1900" dirty="0">
                <a:latin typeface="Calibri"/>
                <a:ea typeface="Calibri"/>
                <a:cs typeface="Calibri"/>
                <a:sym typeface="Calibri"/>
              </a:rPr>
              <a:t> </a:t>
            </a:r>
            <a:r>
              <a:rPr lang="en-GB" sz="1900" dirty="0" err="1">
                <a:latin typeface="Calibri"/>
                <a:ea typeface="Calibri"/>
                <a:cs typeface="Calibri"/>
                <a:sym typeface="Calibri"/>
              </a:rPr>
              <a:t>zaliczenia</a:t>
            </a:r>
            <a:r>
              <a:rPr lang="en-GB" sz="1900" dirty="0">
                <a:latin typeface="Calibri"/>
                <a:ea typeface="Calibri"/>
                <a:cs typeface="Calibri"/>
                <a:sym typeface="Calibri"/>
              </a:rPr>
              <a:t> do </a:t>
            </a:r>
            <a:r>
              <a:rPr lang="en-GB" sz="1900" dirty="0" err="1">
                <a:latin typeface="Calibri"/>
                <a:ea typeface="Calibri"/>
                <a:cs typeface="Calibri"/>
                <a:sym typeface="Calibri"/>
              </a:rPr>
              <a:t>odpłatnego</a:t>
            </a:r>
            <a:r>
              <a:rPr lang="en-GB" sz="1900" dirty="0">
                <a:latin typeface="Calibri"/>
                <a:ea typeface="Calibri"/>
                <a:cs typeface="Calibri"/>
                <a:sym typeface="Calibri"/>
              </a:rPr>
              <a:t> </a:t>
            </a:r>
            <a:r>
              <a:rPr lang="en-GB" sz="1900" dirty="0" err="1">
                <a:latin typeface="Calibri"/>
                <a:ea typeface="Calibri"/>
                <a:cs typeface="Calibri"/>
                <a:sym typeface="Calibri"/>
              </a:rPr>
              <a:t>powtórzenia</a:t>
            </a:r>
            <a:r>
              <a:rPr lang="en-GB" sz="1900" dirty="0">
                <a:latin typeface="Calibri"/>
                <a:ea typeface="Calibri"/>
                <a:cs typeface="Calibri"/>
                <a:sym typeface="Calibri"/>
              </a:rPr>
              <a:t>. </a:t>
            </a:r>
            <a:r>
              <a:rPr lang="en-GB" sz="1900" dirty="0" err="1">
                <a:latin typeface="Calibri"/>
                <a:ea typeface="Calibri"/>
                <a:cs typeface="Calibri"/>
                <a:sym typeface="Calibri"/>
              </a:rPr>
              <a:t>Nie</a:t>
            </a:r>
            <a:r>
              <a:rPr lang="en-GB" sz="1900" dirty="0">
                <a:latin typeface="Calibri"/>
                <a:ea typeface="Calibri"/>
                <a:cs typeface="Calibri"/>
                <a:sym typeface="Calibri"/>
              </a:rPr>
              <a:t> ma </a:t>
            </a:r>
            <a:r>
              <a:rPr lang="en-GB" sz="1900" dirty="0" err="1">
                <a:latin typeface="Calibri"/>
                <a:ea typeface="Calibri"/>
                <a:cs typeface="Calibri"/>
                <a:sym typeface="Calibri"/>
              </a:rPr>
              <a:t>możliwości</a:t>
            </a:r>
            <a:r>
              <a:rPr lang="en-GB" sz="1900" dirty="0">
                <a:latin typeface="Calibri"/>
                <a:ea typeface="Calibri"/>
                <a:cs typeface="Calibri"/>
                <a:sym typeface="Calibri"/>
              </a:rPr>
              <a:t> </a:t>
            </a:r>
            <a:r>
              <a:rPr lang="en-GB" sz="1900" dirty="0" err="1">
                <a:latin typeface="Calibri"/>
                <a:ea typeface="Calibri"/>
                <a:cs typeface="Calibri"/>
                <a:sym typeface="Calibri"/>
              </a:rPr>
              <a:t>wypisania</a:t>
            </a:r>
            <a:r>
              <a:rPr lang="en-GB" sz="1900" dirty="0">
                <a:latin typeface="Calibri"/>
                <a:ea typeface="Calibri"/>
                <a:cs typeface="Calibri"/>
                <a:sym typeface="Calibri"/>
              </a:rPr>
              <a:t> </a:t>
            </a:r>
            <a:r>
              <a:rPr lang="en-GB" sz="1900" dirty="0" err="1">
                <a:latin typeface="Calibri"/>
                <a:ea typeface="Calibri"/>
                <a:cs typeface="Calibri"/>
                <a:sym typeface="Calibri"/>
              </a:rPr>
              <a:t>się</a:t>
            </a:r>
            <a:r>
              <a:rPr lang="en-GB" sz="1900" dirty="0">
                <a:latin typeface="Calibri"/>
                <a:ea typeface="Calibri"/>
                <a:cs typeface="Calibri"/>
                <a:sym typeface="Calibri"/>
              </a:rPr>
              <a:t> z </a:t>
            </a:r>
            <a:r>
              <a:rPr lang="en-GB" sz="1900" dirty="0" err="1">
                <a:latin typeface="Calibri"/>
                <a:ea typeface="Calibri"/>
                <a:cs typeface="Calibri"/>
                <a:sym typeface="Calibri"/>
              </a:rPr>
              <a:t>przedmiotu</a:t>
            </a:r>
            <a:r>
              <a:rPr lang="en-GB" sz="1900" dirty="0">
                <a:latin typeface="Calibri"/>
                <a:ea typeface="Calibri"/>
                <a:cs typeface="Calibri"/>
                <a:sym typeface="Calibri"/>
              </a:rPr>
              <a:t> pod </a:t>
            </a:r>
            <a:r>
              <a:rPr lang="en-GB" sz="1900" dirty="0" err="1">
                <a:latin typeface="Calibri"/>
                <a:ea typeface="Calibri"/>
                <a:cs typeface="Calibri"/>
                <a:sym typeface="Calibri"/>
              </a:rPr>
              <a:t>koniec</a:t>
            </a:r>
            <a:r>
              <a:rPr lang="en-GB" sz="1900" dirty="0">
                <a:latin typeface="Calibri"/>
                <a:ea typeface="Calibri"/>
                <a:cs typeface="Calibri"/>
                <a:sym typeface="Calibri"/>
              </a:rPr>
              <a:t> </a:t>
            </a:r>
            <a:r>
              <a:rPr lang="en-GB" sz="1900" dirty="0" err="1">
                <a:latin typeface="Calibri"/>
                <a:ea typeface="Calibri"/>
                <a:cs typeface="Calibri"/>
                <a:sym typeface="Calibri"/>
              </a:rPr>
              <a:t>semestru</a:t>
            </a:r>
            <a:r>
              <a:rPr lang="en-GB" sz="1900" dirty="0">
                <a:latin typeface="Calibri"/>
                <a:ea typeface="Calibri"/>
                <a:cs typeface="Calibri"/>
                <a:sym typeface="Calibri"/>
              </a:rPr>
              <a:t>. </a:t>
            </a:r>
            <a:r>
              <a:rPr lang="en-GB" sz="1900" dirty="0" err="1">
                <a:latin typeface="Calibri"/>
                <a:ea typeface="Calibri"/>
                <a:cs typeface="Calibri"/>
                <a:sym typeface="Calibri"/>
              </a:rPr>
              <a:t>Zapisy</a:t>
            </a:r>
            <a:r>
              <a:rPr lang="en-GB" sz="1900" dirty="0">
                <a:latin typeface="Calibri"/>
                <a:ea typeface="Calibri"/>
                <a:cs typeface="Calibri"/>
                <a:sym typeface="Calibri"/>
              </a:rPr>
              <a:t> w USOS </a:t>
            </a:r>
            <a:r>
              <a:rPr lang="en-GB" sz="1900" dirty="0" err="1">
                <a:latin typeface="Calibri"/>
                <a:ea typeface="Calibri"/>
                <a:cs typeface="Calibri"/>
                <a:sym typeface="Calibri"/>
              </a:rPr>
              <a:t>są</a:t>
            </a:r>
            <a:r>
              <a:rPr lang="en-GB" sz="1900" dirty="0">
                <a:latin typeface="Calibri"/>
                <a:ea typeface="Calibri"/>
                <a:cs typeface="Calibri"/>
                <a:sym typeface="Calibri"/>
              </a:rPr>
              <a:t> </a:t>
            </a:r>
            <a:r>
              <a:rPr lang="en-GB" sz="1900" dirty="0" err="1">
                <a:latin typeface="Calibri"/>
                <a:ea typeface="Calibri"/>
                <a:cs typeface="Calibri"/>
                <a:sym typeface="Calibri"/>
              </a:rPr>
              <a:t>możliwe</a:t>
            </a:r>
            <a:r>
              <a:rPr lang="en-GB" sz="1900" dirty="0">
                <a:latin typeface="Calibri"/>
                <a:ea typeface="Calibri"/>
                <a:cs typeface="Calibri"/>
                <a:sym typeface="Calibri"/>
              </a:rPr>
              <a:t> w </a:t>
            </a:r>
            <a:r>
              <a:rPr lang="en-GB" sz="1900" dirty="0" err="1">
                <a:latin typeface="Calibri"/>
                <a:ea typeface="Calibri"/>
                <a:cs typeface="Calibri"/>
                <a:sym typeface="Calibri"/>
              </a:rPr>
              <a:t>konkretnym</a:t>
            </a:r>
            <a:r>
              <a:rPr lang="en-GB" sz="1900" dirty="0">
                <a:latin typeface="Calibri"/>
                <a:ea typeface="Calibri"/>
                <a:cs typeface="Calibri"/>
                <a:sym typeface="Calibri"/>
              </a:rPr>
              <a:t> </a:t>
            </a:r>
            <a:r>
              <a:rPr lang="en-GB" sz="1900" dirty="0" err="1">
                <a:latin typeface="Calibri"/>
                <a:ea typeface="Calibri"/>
                <a:cs typeface="Calibri"/>
                <a:sym typeface="Calibri"/>
              </a:rPr>
              <a:t>terminie</a:t>
            </a:r>
            <a:r>
              <a:rPr lang="en-GB" sz="1900" dirty="0">
                <a:latin typeface="Calibri"/>
                <a:ea typeface="Calibri"/>
                <a:cs typeface="Calibri"/>
                <a:sym typeface="Calibri"/>
              </a:rPr>
              <a:t> (</a:t>
            </a:r>
            <a:r>
              <a:rPr lang="en-GB" sz="1900" dirty="0" err="1">
                <a:latin typeface="Calibri"/>
                <a:ea typeface="Calibri"/>
                <a:cs typeface="Calibri"/>
                <a:sym typeface="Calibri"/>
              </a:rPr>
              <a:t>potem</a:t>
            </a:r>
            <a:r>
              <a:rPr lang="en-GB" sz="1900" dirty="0">
                <a:latin typeface="Calibri"/>
                <a:ea typeface="Calibri"/>
                <a:cs typeface="Calibri"/>
                <a:sym typeface="Calibri"/>
              </a:rPr>
              <a:t> </a:t>
            </a:r>
            <a:r>
              <a:rPr lang="en-GB" sz="1900" dirty="0" err="1">
                <a:latin typeface="Calibri"/>
                <a:ea typeface="Calibri"/>
                <a:cs typeface="Calibri"/>
                <a:sym typeface="Calibri"/>
              </a:rPr>
              <a:t>na</a:t>
            </a:r>
            <a:r>
              <a:rPr lang="en-GB" sz="1900" dirty="0">
                <a:latin typeface="Calibri"/>
                <a:ea typeface="Calibri"/>
                <a:cs typeface="Calibri"/>
                <a:sym typeface="Calibri"/>
              </a:rPr>
              <a:t> </a:t>
            </a:r>
            <a:r>
              <a:rPr lang="en-GB" sz="1900" dirty="0" err="1">
                <a:latin typeface="Calibri"/>
                <a:ea typeface="Calibri"/>
                <a:cs typeface="Calibri"/>
                <a:sym typeface="Calibri"/>
              </a:rPr>
              <a:t>zajęcia</a:t>
            </a:r>
            <a:r>
              <a:rPr lang="en-GB" sz="1900" dirty="0">
                <a:latin typeface="Calibri"/>
                <a:ea typeface="Calibri"/>
                <a:cs typeface="Calibri"/>
                <a:sym typeface="Calibri"/>
              </a:rPr>
              <a:t> </a:t>
            </a:r>
            <a:r>
              <a:rPr lang="en-GB" sz="1900" dirty="0" err="1">
                <a:latin typeface="Calibri"/>
                <a:ea typeface="Calibri"/>
                <a:cs typeface="Calibri"/>
                <a:sym typeface="Calibri"/>
              </a:rPr>
              <a:t>zapisuje</a:t>
            </a:r>
            <a:r>
              <a:rPr lang="en-GB" sz="1900" dirty="0">
                <a:latin typeface="Calibri"/>
                <a:ea typeface="Calibri"/>
                <a:cs typeface="Calibri"/>
                <a:sym typeface="Calibri"/>
              </a:rPr>
              <a:t> </a:t>
            </a:r>
            <a:r>
              <a:rPr lang="en-GB" sz="1900" dirty="0" err="1">
                <a:latin typeface="Calibri"/>
                <a:ea typeface="Calibri"/>
                <a:cs typeface="Calibri"/>
                <a:sym typeface="Calibri"/>
              </a:rPr>
              <a:t>informatyk</a:t>
            </a:r>
            <a:r>
              <a:rPr lang="en-GB" sz="1900" dirty="0">
                <a:latin typeface="Calibri"/>
                <a:ea typeface="Calibri"/>
                <a:cs typeface="Calibri"/>
                <a:sym typeface="Calibri"/>
              </a:rPr>
              <a:t> </a:t>
            </a:r>
            <a:r>
              <a:rPr lang="en-GB" sz="1900" dirty="0" err="1">
                <a:latin typeface="Calibri"/>
                <a:ea typeface="Calibri"/>
                <a:cs typeface="Calibri"/>
                <a:sym typeface="Calibri"/>
              </a:rPr>
              <a:t>tylko</a:t>
            </a:r>
            <a:r>
              <a:rPr lang="en-GB" sz="1900" dirty="0">
                <a:latin typeface="Calibri"/>
                <a:ea typeface="Calibri"/>
                <a:cs typeface="Calibri"/>
                <a:sym typeface="Calibri"/>
              </a:rPr>
              <a:t> </a:t>
            </a:r>
            <a:r>
              <a:rPr lang="en-GB" sz="1900" dirty="0" err="1">
                <a:latin typeface="Calibri"/>
                <a:ea typeface="Calibri"/>
                <a:cs typeface="Calibri"/>
                <a:sym typeface="Calibri"/>
              </a:rPr>
              <a:t>i</a:t>
            </a:r>
            <a:r>
              <a:rPr lang="en-GB" sz="1900" dirty="0">
                <a:latin typeface="Calibri"/>
                <a:ea typeface="Calibri"/>
                <a:cs typeface="Calibri"/>
                <a:sym typeface="Calibri"/>
              </a:rPr>
              <a:t> </a:t>
            </a:r>
            <a:r>
              <a:rPr lang="en-GB" sz="1900" dirty="0" err="1">
                <a:latin typeface="Calibri"/>
                <a:ea typeface="Calibri"/>
                <a:cs typeface="Calibri"/>
                <a:sym typeface="Calibri"/>
              </a:rPr>
              <a:t>wyłącznie</a:t>
            </a:r>
            <a:r>
              <a:rPr lang="en-GB" sz="1900" dirty="0">
                <a:latin typeface="Calibri"/>
                <a:ea typeface="Calibri"/>
                <a:cs typeface="Calibri"/>
                <a:sym typeface="Calibri"/>
              </a:rPr>
              <a:t> w </a:t>
            </a:r>
            <a:r>
              <a:rPr lang="en-GB" sz="1900" dirty="0" err="1">
                <a:latin typeface="Calibri"/>
                <a:ea typeface="Calibri"/>
                <a:cs typeface="Calibri"/>
                <a:sym typeface="Calibri"/>
              </a:rPr>
              <a:t>ramach</a:t>
            </a:r>
            <a:r>
              <a:rPr lang="en-GB" sz="1900" dirty="0">
                <a:latin typeface="Calibri"/>
                <a:ea typeface="Calibri"/>
                <a:cs typeface="Calibri"/>
                <a:sym typeface="Calibri"/>
              </a:rPr>
              <a:t> </a:t>
            </a:r>
            <a:r>
              <a:rPr lang="en-GB" sz="1900" dirty="0" err="1">
                <a:latin typeface="Calibri"/>
                <a:ea typeface="Calibri"/>
                <a:cs typeface="Calibri"/>
                <a:sym typeface="Calibri"/>
              </a:rPr>
              <a:t>dostępnych</a:t>
            </a:r>
            <a:r>
              <a:rPr lang="en-GB" sz="1900" dirty="0">
                <a:latin typeface="Calibri"/>
                <a:ea typeface="Calibri"/>
                <a:cs typeface="Calibri"/>
                <a:sym typeface="Calibri"/>
              </a:rPr>
              <a:t> </a:t>
            </a:r>
            <a:r>
              <a:rPr lang="en-GB" sz="1900" dirty="0" err="1">
                <a:latin typeface="Calibri"/>
                <a:ea typeface="Calibri"/>
                <a:cs typeface="Calibri"/>
                <a:sym typeface="Calibri"/>
              </a:rPr>
              <a:t>miejsc</a:t>
            </a:r>
            <a:r>
              <a:rPr lang="en-GB" sz="1900" dirty="0">
                <a:latin typeface="Calibri"/>
                <a:ea typeface="Calibri"/>
                <a:cs typeface="Calibri"/>
                <a:sym typeface="Calibri"/>
              </a:rPr>
              <a:t>). </a:t>
            </a:r>
            <a:r>
              <a:rPr lang="en-GB" sz="1900" dirty="0" err="1">
                <a:latin typeface="Calibri"/>
                <a:ea typeface="Calibri"/>
                <a:cs typeface="Calibri"/>
                <a:sym typeface="Calibri"/>
              </a:rPr>
              <a:t>Terminy</a:t>
            </a:r>
            <a:r>
              <a:rPr lang="en-GB" sz="1900" dirty="0">
                <a:latin typeface="Calibri"/>
                <a:ea typeface="Calibri"/>
                <a:cs typeface="Calibri"/>
                <a:sym typeface="Calibri"/>
              </a:rPr>
              <a:t> </a:t>
            </a:r>
            <a:r>
              <a:rPr lang="en-GB" sz="1900" dirty="0" err="1">
                <a:latin typeface="Calibri"/>
                <a:ea typeface="Calibri"/>
                <a:cs typeface="Calibri"/>
                <a:sym typeface="Calibri"/>
              </a:rPr>
              <a:t>zapisów</a:t>
            </a:r>
            <a:r>
              <a:rPr lang="en-GB" sz="1900" dirty="0">
                <a:latin typeface="Calibri"/>
                <a:ea typeface="Calibri"/>
                <a:cs typeface="Calibri"/>
                <a:sym typeface="Calibri"/>
              </a:rPr>
              <a:t> </a:t>
            </a:r>
            <a:r>
              <a:rPr lang="en-GB" sz="1900" dirty="0" err="1">
                <a:latin typeface="Calibri"/>
                <a:ea typeface="Calibri"/>
                <a:cs typeface="Calibri"/>
                <a:sym typeface="Calibri"/>
              </a:rPr>
              <a:t>są</a:t>
            </a:r>
            <a:r>
              <a:rPr lang="en-GB" sz="1900" dirty="0">
                <a:latin typeface="Calibri"/>
                <a:ea typeface="Calibri"/>
                <a:cs typeface="Calibri"/>
                <a:sym typeface="Calibri"/>
              </a:rPr>
              <a:t> </a:t>
            </a:r>
            <a:r>
              <a:rPr lang="en-GB" sz="1900" dirty="0" err="1">
                <a:latin typeface="Calibri"/>
                <a:ea typeface="Calibri"/>
                <a:cs typeface="Calibri"/>
                <a:sym typeface="Calibri"/>
              </a:rPr>
              <a:t>podane</a:t>
            </a:r>
            <a:r>
              <a:rPr lang="en-GB" sz="1900" dirty="0">
                <a:latin typeface="Calibri"/>
                <a:ea typeface="Calibri"/>
                <a:cs typeface="Calibri"/>
                <a:sym typeface="Calibri"/>
              </a:rPr>
              <a:t> w </a:t>
            </a:r>
            <a:r>
              <a:rPr lang="en-GB" sz="1900" dirty="0" err="1">
                <a:latin typeface="Calibri"/>
                <a:ea typeface="Calibri"/>
                <a:cs typeface="Calibri"/>
                <a:sym typeface="Calibri"/>
              </a:rPr>
              <a:t>kalendarzu</a:t>
            </a:r>
            <a:r>
              <a:rPr lang="en-GB" sz="1900" dirty="0">
                <a:latin typeface="Calibri"/>
                <a:ea typeface="Calibri"/>
                <a:cs typeface="Calibri"/>
                <a:sym typeface="Calibri"/>
              </a:rPr>
              <a:t> </a:t>
            </a:r>
            <a:r>
              <a:rPr lang="en-GB" sz="1900" dirty="0" err="1">
                <a:latin typeface="Calibri"/>
                <a:ea typeface="Calibri"/>
                <a:cs typeface="Calibri"/>
                <a:sym typeface="Calibri"/>
              </a:rPr>
              <a:t>rejestracji</a:t>
            </a:r>
            <a:r>
              <a:rPr lang="en-GB" sz="1900" dirty="0">
                <a:latin typeface="Calibri"/>
                <a:ea typeface="Calibri"/>
                <a:cs typeface="Calibri"/>
                <a:sym typeface="Calibri"/>
              </a:rPr>
              <a:t> w </a:t>
            </a:r>
            <a:r>
              <a:rPr lang="en-GB" sz="1900" dirty="0" smtClean="0">
                <a:latin typeface="Calibri"/>
                <a:ea typeface="Calibri"/>
                <a:cs typeface="Calibri"/>
                <a:sym typeface="Calibri"/>
              </a:rPr>
              <a:t>USOS</a:t>
            </a:r>
            <a:r>
              <a:rPr lang="pl-PL" sz="1900" dirty="0">
                <a:latin typeface="Calibri"/>
                <a:ea typeface="Calibri"/>
                <a:cs typeface="Calibri"/>
                <a:sym typeface="Calibri"/>
              </a:rPr>
              <a:t> </a:t>
            </a:r>
            <a:r>
              <a:rPr lang="pl-PL" sz="1900" dirty="0" smtClean="0">
                <a:latin typeface="Calibri"/>
                <a:ea typeface="Calibri"/>
                <a:cs typeface="Calibri"/>
                <a:sym typeface="Calibri"/>
              </a:rPr>
              <a:t>(w menu po lewej stronie na głównej stronie USOS).</a:t>
            </a:r>
            <a:endParaRPr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USOS - enrollment on courses</a:t>
            </a:r>
            <a:endParaRPr/>
          </a:p>
        </p:txBody>
      </p:sp>
      <p:sp>
        <p:nvSpPr>
          <p:cNvPr id="227" name="Google Shape;227;p40"/>
          <p:cNvSpPr txBox="1">
            <a:spLocks noGrp="1"/>
          </p:cNvSpPr>
          <p:nvPr>
            <p:ph type="body" idx="1"/>
          </p:nvPr>
        </p:nvSpPr>
        <p:spPr>
          <a:xfrm>
            <a:off x="387900" y="1303850"/>
            <a:ext cx="8368200" cy="32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USOS is the name of our university central computer network, </a:t>
            </a:r>
            <a:r>
              <a:rPr lang="en-GB" sz="1600" dirty="0" smtClean="0"/>
              <a:t>which </a:t>
            </a:r>
            <a:r>
              <a:rPr lang="en-GB" sz="1600" dirty="0"/>
              <a:t>all students have </a:t>
            </a:r>
            <a:r>
              <a:rPr lang="en-GB" sz="1600" dirty="0" smtClean="0"/>
              <a:t>access</a:t>
            </a:r>
            <a:r>
              <a:rPr lang="pl-PL" sz="1600" dirty="0" smtClean="0"/>
              <a:t> to</a:t>
            </a:r>
            <a:r>
              <a:rPr lang="en-GB" sz="1600" dirty="0" smtClean="0"/>
              <a:t>. </a:t>
            </a:r>
            <a:r>
              <a:rPr lang="en-GB" sz="1600" dirty="0"/>
              <a:t>Students have to </a:t>
            </a:r>
            <a:r>
              <a:rPr lang="en-GB" sz="1600" dirty="0" err="1"/>
              <a:t>enroll</a:t>
            </a:r>
            <a:r>
              <a:rPr lang="en-GB" sz="1600" dirty="0"/>
              <a:t> on courses via USOS (a necessary condition for earning a credit for a course); any subject once selected (enrolled into) becomes obligatory  - the student </a:t>
            </a:r>
            <a:r>
              <a:rPr lang="pl-PL" sz="1600" dirty="0" err="1" smtClean="0"/>
              <a:t>must</a:t>
            </a:r>
            <a:r>
              <a:rPr lang="en-GB" sz="1600" dirty="0" smtClean="0"/>
              <a:t> </a:t>
            </a:r>
            <a:r>
              <a:rPr lang="en-GB" sz="1600" dirty="0"/>
              <a:t>get a passing grade otherwise s/he will have to retake the course, which s/he will have to pay for. The USOS system allows </a:t>
            </a:r>
            <a:r>
              <a:rPr lang="en-GB" sz="1600" dirty="0" err="1"/>
              <a:t>enrollment</a:t>
            </a:r>
            <a:r>
              <a:rPr lang="en-GB" sz="1600" dirty="0"/>
              <a:t> into courses only at specified time periods. After the deadline, students have to contact our IT specialist, and the </a:t>
            </a:r>
            <a:r>
              <a:rPr lang="en-GB" sz="1600" dirty="0" err="1"/>
              <a:t>enrollment</a:t>
            </a:r>
            <a:r>
              <a:rPr lang="en-GB" sz="1600" dirty="0"/>
              <a:t> depends on the availability of  places on selected courses. </a:t>
            </a:r>
            <a:endParaRPr sz="1600" dirty="0"/>
          </a:p>
          <a:p>
            <a:pPr marL="0" lvl="0" indent="0" algn="l" rtl="0">
              <a:spcBef>
                <a:spcPts val="1600"/>
              </a:spcBef>
              <a:spcAft>
                <a:spcPts val="0"/>
              </a:spcAft>
              <a:buNone/>
            </a:pPr>
            <a:r>
              <a:rPr lang="en-GB" sz="1600" dirty="0"/>
              <a:t>The registration calendar is </a:t>
            </a:r>
            <a:r>
              <a:rPr lang="en-GB" sz="1600" dirty="0" smtClean="0"/>
              <a:t>available</a:t>
            </a:r>
            <a:r>
              <a:rPr lang="pl-PL" sz="1600" dirty="0" smtClean="0"/>
              <a:t> on the </a:t>
            </a:r>
            <a:r>
              <a:rPr lang="pl-PL" sz="1600" dirty="0" err="1" smtClean="0"/>
              <a:t>usos</a:t>
            </a:r>
            <a:r>
              <a:rPr lang="pl-PL" sz="1600" dirty="0" smtClean="0"/>
              <a:t> </a:t>
            </a:r>
            <a:r>
              <a:rPr lang="pl-PL" sz="1600" dirty="0" err="1" smtClean="0"/>
              <a:t>website</a:t>
            </a:r>
            <a:r>
              <a:rPr lang="pl-PL" sz="1600" dirty="0" smtClean="0"/>
              <a:t> in the </a:t>
            </a:r>
            <a:r>
              <a:rPr lang="pl-PL" sz="1600" dirty="0" err="1" smtClean="0"/>
              <a:t>main</a:t>
            </a:r>
            <a:r>
              <a:rPr lang="pl-PL" sz="1600" dirty="0" smtClean="0"/>
              <a:t> menu (on the </a:t>
            </a:r>
            <a:r>
              <a:rPr lang="pl-PL" sz="1600" dirty="0" err="1" smtClean="0"/>
              <a:t>left-hand</a:t>
            </a:r>
            <a:r>
              <a:rPr lang="pl-PL" sz="1600" dirty="0" smtClean="0"/>
              <a:t> </a:t>
            </a:r>
            <a:r>
              <a:rPr lang="pl-PL" sz="1600" dirty="0" err="1" smtClean="0"/>
              <a:t>side</a:t>
            </a:r>
            <a:r>
              <a:rPr lang="pl-PL" sz="1600" dirty="0" smtClean="0"/>
              <a:t>).</a:t>
            </a:r>
            <a:endParaRPr sz="1400" dirty="0"/>
          </a:p>
          <a:p>
            <a:pPr marL="0" lvl="0" indent="0" algn="l" rtl="0">
              <a:spcBef>
                <a:spcPts val="1600"/>
              </a:spcBef>
              <a:spcAft>
                <a:spcPts val="160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b="1" dirty="0" err="1">
                <a:solidFill>
                  <a:srgbClr val="FF00FF"/>
                </a:solidFill>
              </a:rPr>
              <a:t>Zapisy</a:t>
            </a:r>
            <a:r>
              <a:rPr lang="en-GB" b="1" dirty="0">
                <a:solidFill>
                  <a:srgbClr val="FF00FF"/>
                </a:solidFill>
              </a:rPr>
              <a:t> w </a:t>
            </a:r>
            <a:r>
              <a:rPr lang="en-GB" b="1" dirty="0" err="1">
                <a:solidFill>
                  <a:srgbClr val="FF00FF"/>
                </a:solidFill>
              </a:rPr>
              <a:t>semestrze</a:t>
            </a:r>
            <a:r>
              <a:rPr lang="en-GB" b="1" dirty="0">
                <a:solidFill>
                  <a:srgbClr val="FF00FF"/>
                </a:solidFill>
              </a:rPr>
              <a:t> </a:t>
            </a:r>
            <a:r>
              <a:rPr lang="en-GB" b="1" dirty="0" err="1">
                <a:solidFill>
                  <a:srgbClr val="FF00FF"/>
                </a:solidFill>
              </a:rPr>
              <a:t>zimowym</a:t>
            </a:r>
            <a:r>
              <a:rPr lang="en-GB" b="1" dirty="0">
                <a:solidFill>
                  <a:srgbClr val="FF00FF"/>
                </a:solidFill>
              </a:rPr>
              <a:t> </a:t>
            </a:r>
            <a:r>
              <a:rPr lang="en-GB" b="1" dirty="0" smtClean="0">
                <a:solidFill>
                  <a:srgbClr val="FF00FF"/>
                </a:solidFill>
              </a:rPr>
              <a:t>202</a:t>
            </a:r>
            <a:r>
              <a:rPr lang="pl-PL" b="1" dirty="0" smtClean="0">
                <a:solidFill>
                  <a:srgbClr val="FF00FF"/>
                </a:solidFill>
              </a:rPr>
              <a:t>5</a:t>
            </a:r>
            <a:r>
              <a:rPr lang="en-GB" b="1" dirty="0" smtClean="0">
                <a:solidFill>
                  <a:srgbClr val="FF00FF"/>
                </a:solidFill>
              </a:rPr>
              <a:t>/2</a:t>
            </a:r>
            <a:r>
              <a:rPr lang="pl-PL" b="1" dirty="0">
                <a:solidFill>
                  <a:srgbClr val="FF00FF"/>
                </a:solidFill>
              </a:rPr>
              <a:t>6</a:t>
            </a:r>
            <a:endParaRPr b="1" dirty="0">
              <a:solidFill>
                <a:srgbClr val="FF00FF"/>
              </a:solidFill>
            </a:endParaRPr>
          </a:p>
        </p:txBody>
      </p:sp>
      <p:sp>
        <p:nvSpPr>
          <p:cNvPr id="233" name="Google Shape;233;p41"/>
          <p:cNvSpPr txBox="1">
            <a:spLocks noGrp="1"/>
          </p:cNvSpPr>
          <p:nvPr>
            <p:ph type="body" idx="1"/>
          </p:nvPr>
        </p:nvSpPr>
        <p:spPr>
          <a:xfrm>
            <a:off x="387900" y="1350334"/>
            <a:ext cx="8368200" cy="3793165"/>
          </a:xfrm>
          <a:prstGeom prst="rect">
            <a:avLst/>
          </a:prstGeom>
        </p:spPr>
        <p:txBody>
          <a:bodyPr spcFirstLastPara="1" wrap="square" lIns="91425" tIns="91425" rIns="91425" bIns="91425" anchor="t" anchorCtr="0">
            <a:noAutofit/>
          </a:bodyPr>
          <a:lstStyle/>
          <a:p>
            <a:pPr marL="0" indent="0">
              <a:buNone/>
            </a:pPr>
            <a:r>
              <a:rPr lang="en-GB" sz="2600" dirty="0" err="1"/>
              <a:t>Zapisy</a:t>
            </a:r>
            <a:r>
              <a:rPr lang="en-GB" sz="2600" dirty="0"/>
              <a:t> </a:t>
            </a:r>
            <a:r>
              <a:rPr lang="pl-PL" sz="2600" dirty="0" smtClean="0"/>
              <a:t>rozpoczynają się </a:t>
            </a:r>
            <a:r>
              <a:rPr lang="pl-PL" sz="2400" b="1" dirty="0" smtClean="0">
                <a:solidFill>
                  <a:srgbClr val="00FFFF"/>
                </a:solidFill>
              </a:rPr>
              <a:t>24 </a:t>
            </a:r>
            <a:r>
              <a:rPr lang="pl-PL" sz="2400" b="1" dirty="0">
                <a:solidFill>
                  <a:srgbClr val="00FFFF"/>
                </a:solidFill>
              </a:rPr>
              <a:t>września o godz. 10:00, zakończą się 25 września</a:t>
            </a:r>
            <a:r>
              <a:rPr lang="pl-PL" sz="2400" dirty="0"/>
              <a:t> </a:t>
            </a:r>
            <a:r>
              <a:rPr lang="pl-PL" sz="2400" b="1" dirty="0">
                <a:solidFill>
                  <a:srgbClr val="00FFFF"/>
                </a:solidFill>
              </a:rPr>
              <a:t>o godz. 23:59</a:t>
            </a:r>
            <a:r>
              <a:rPr lang="pl-PL" sz="2400" b="1" dirty="0" smtClean="0">
                <a:solidFill>
                  <a:srgbClr val="00FFFF"/>
                </a:solidFill>
              </a:rPr>
              <a:t>.</a:t>
            </a:r>
            <a:endParaRPr sz="2600" b="1" dirty="0">
              <a:solidFill>
                <a:srgbClr val="00FFFF"/>
              </a:solidFill>
            </a:endParaRPr>
          </a:p>
          <a:p>
            <a:pPr marL="0" lvl="0" indent="0" algn="l" rtl="0">
              <a:spcBef>
                <a:spcPts val="1600"/>
              </a:spcBef>
              <a:spcAft>
                <a:spcPts val="0"/>
              </a:spcAft>
              <a:buNone/>
            </a:pPr>
            <a:r>
              <a:rPr lang="en-GB" sz="2600" dirty="0"/>
              <a:t>W </a:t>
            </a:r>
            <a:r>
              <a:rPr lang="en-GB" sz="2600" dirty="0" err="1"/>
              <a:t>tym</a:t>
            </a:r>
            <a:r>
              <a:rPr lang="en-GB" sz="2600" dirty="0"/>
              <a:t> </a:t>
            </a:r>
            <a:r>
              <a:rPr lang="en-GB" sz="2600" dirty="0" err="1"/>
              <a:t>terminie</a:t>
            </a:r>
            <a:r>
              <a:rPr lang="en-GB" sz="2600" dirty="0"/>
              <a:t> </a:t>
            </a:r>
            <a:r>
              <a:rPr lang="en-GB" sz="2600" dirty="0" err="1"/>
              <a:t>należy</a:t>
            </a:r>
            <a:r>
              <a:rPr lang="en-GB" sz="2600" dirty="0"/>
              <a:t> </a:t>
            </a:r>
            <a:r>
              <a:rPr lang="en-GB" sz="2600" dirty="0" err="1"/>
              <a:t>zapisać</a:t>
            </a:r>
            <a:r>
              <a:rPr lang="en-GB" sz="2600" dirty="0"/>
              <a:t> </a:t>
            </a:r>
            <a:r>
              <a:rPr lang="en-GB" sz="2600" dirty="0" err="1"/>
              <a:t>się</a:t>
            </a:r>
            <a:r>
              <a:rPr lang="en-GB" sz="2600" dirty="0"/>
              <a:t> </a:t>
            </a:r>
            <a:r>
              <a:rPr lang="en-GB" sz="2600" dirty="0" err="1"/>
              <a:t>na</a:t>
            </a:r>
            <a:r>
              <a:rPr lang="en-GB" sz="2600" dirty="0"/>
              <a:t> </a:t>
            </a:r>
            <a:r>
              <a:rPr lang="en-GB" sz="2600" dirty="0" err="1"/>
              <a:t>wszystkie</a:t>
            </a:r>
            <a:r>
              <a:rPr lang="en-GB" sz="2600" dirty="0"/>
              <a:t> </a:t>
            </a:r>
            <a:r>
              <a:rPr lang="en-GB" sz="2600" dirty="0" err="1"/>
              <a:t>przedmioty</a:t>
            </a:r>
            <a:r>
              <a:rPr lang="en-GB" sz="2600" dirty="0"/>
              <a:t> </a:t>
            </a:r>
            <a:r>
              <a:rPr lang="en-GB" sz="2600" dirty="0" err="1"/>
              <a:t>wymagane</a:t>
            </a:r>
            <a:r>
              <a:rPr lang="en-GB" sz="2600" dirty="0"/>
              <a:t> </a:t>
            </a:r>
            <a:r>
              <a:rPr lang="en-GB" sz="2600" dirty="0" err="1"/>
              <a:t>programem</a:t>
            </a:r>
            <a:r>
              <a:rPr lang="en-GB" sz="2600" dirty="0"/>
              <a:t> </a:t>
            </a:r>
            <a:r>
              <a:rPr lang="en-GB" sz="2600" dirty="0" err="1"/>
              <a:t>studiów</a:t>
            </a:r>
            <a:r>
              <a:rPr lang="en-GB" sz="2600" dirty="0"/>
              <a:t> w </a:t>
            </a:r>
            <a:r>
              <a:rPr lang="en-GB" sz="2600" dirty="0" err="1"/>
              <a:t>pierwszym</a:t>
            </a:r>
            <a:r>
              <a:rPr lang="en-GB" sz="2600" dirty="0"/>
              <a:t> </a:t>
            </a:r>
            <a:r>
              <a:rPr lang="en-GB" sz="2600" dirty="0" err="1"/>
              <a:t>semestrze</a:t>
            </a:r>
            <a:r>
              <a:rPr lang="en-GB" sz="2600" dirty="0"/>
              <a:t>.</a:t>
            </a:r>
            <a:endParaRPr sz="2600" dirty="0"/>
          </a:p>
          <a:p>
            <a:pPr marL="0" lvl="0" indent="0" algn="l" rtl="0">
              <a:spcBef>
                <a:spcPts val="1600"/>
              </a:spcBef>
              <a:spcAft>
                <a:spcPts val="1600"/>
              </a:spcAft>
              <a:buNone/>
            </a:pPr>
            <a:r>
              <a:rPr lang="en-GB" sz="2600" dirty="0"/>
              <a:t>Program </a:t>
            </a:r>
            <a:r>
              <a:rPr lang="en-GB" sz="2600" dirty="0" err="1"/>
              <a:t>studiów</a:t>
            </a:r>
            <a:r>
              <a:rPr lang="en-GB" sz="2600" dirty="0"/>
              <a:t> </a:t>
            </a:r>
            <a:r>
              <a:rPr lang="en-GB" sz="2600" dirty="0" err="1"/>
              <a:t>oraz</a:t>
            </a:r>
            <a:r>
              <a:rPr lang="en-GB" sz="2600" dirty="0"/>
              <a:t> plan </a:t>
            </a:r>
            <a:r>
              <a:rPr lang="en-GB" sz="2600" dirty="0" err="1"/>
              <a:t>zajęć</a:t>
            </a:r>
            <a:r>
              <a:rPr lang="en-GB" sz="2600" dirty="0"/>
              <a:t> </a:t>
            </a:r>
            <a:r>
              <a:rPr lang="en-GB" sz="2600" dirty="0" err="1"/>
              <a:t>są</a:t>
            </a:r>
            <a:r>
              <a:rPr lang="en-GB" sz="2600" dirty="0"/>
              <a:t> </a:t>
            </a:r>
            <a:r>
              <a:rPr lang="en-GB" sz="2600" dirty="0" err="1"/>
              <a:t>dostępne</a:t>
            </a:r>
            <a:r>
              <a:rPr lang="en-GB" sz="2600" dirty="0"/>
              <a:t> </a:t>
            </a:r>
            <a:r>
              <a:rPr lang="en-GB" sz="2600" dirty="0" err="1"/>
              <a:t>na</a:t>
            </a:r>
            <a:r>
              <a:rPr lang="en-GB" sz="2600" dirty="0"/>
              <a:t> </a:t>
            </a:r>
            <a:r>
              <a:rPr lang="en-GB" sz="2600" dirty="0" err="1"/>
              <a:t>stronie</a:t>
            </a:r>
            <a:r>
              <a:rPr lang="en-GB" sz="2600" dirty="0"/>
              <a:t>.</a:t>
            </a:r>
            <a:endParaRPr sz="2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800" b="1" dirty="0">
                <a:solidFill>
                  <a:srgbClr val="FF00FF"/>
                </a:solidFill>
              </a:rPr>
              <a:t>The registration in the winter semester </a:t>
            </a:r>
            <a:r>
              <a:rPr lang="en-GB" sz="2800" b="1" dirty="0" smtClean="0">
                <a:solidFill>
                  <a:srgbClr val="FF00FF"/>
                </a:solidFill>
              </a:rPr>
              <a:t>202</a:t>
            </a:r>
            <a:r>
              <a:rPr lang="pl-PL" sz="2800" b="1" dirty="0" smtClean="0">
                <a:solidFill>
                  <a:srgbClr val="FF00FF"/>
                </a:solidFill>
              </a:rPr>
              <a:t>4</a:t>
            </a:r>
            <a:r>
              <a:rPr lang="en-GB" sz="2800" b="1" dirty="0" smtClean="0">
                <a:solidFill>
                  <a:srgbClr val="FF00FF"/>
                </a:solidFill>
              </a:rPr>
              <a:t>/2</a:t>
            </a:r>
            <a:r>
              <a:rPr lang="pl-PL" sz="2800" b="1" dirty="0" smtClean="0">
                <a:solidFill>
                  <a:srgbClr val="FF00FF"/>
                </a:solidFill>
              </a:rPr>
              <a:t>5</a:t>
            </a:r>
            <a:endParaRPr sz="3300" dirty="0"/>
          </a:p>
        </p:txBody>
      </p:sp>
      <p:sp>
        <p:nvSpPr>
          <p:cNvPr id="239" name="Google Shape;239;p42"/>
          <p:cNvSpPr txBox="1">
            <a:spLocks noGrp="1"/>
          </p:cNvSpPr>
          <p:nvPr>
            <p:ph type="body" idx="1"/>
          </p:nvPr>
        </p:nvSpPr>
        <p:spPr>
          <a:xfrm>
            <a:off x="387900" y="1489825"/>
            <a:ext cx="8368200" cy="32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dirty="0"/>
              <a:t>The registration starts on </a:t>
            </a:r>
            <a:r>
              <a:rPr lang="en-GB" sz="2600" b="1" dirty="0" smtClean="0">
                <a:solidFill>
                  <a:srgbClr val="00FFFF"/>
                </a:solidFill>
              </a:rPr>
              <a:t>2</a:t>
            </a:r>
            <a:r>
              <a:rPr lang="pl-PL" sz="2600" b="1" dirty="0" smtClean="0">
                <a:solidFill>
                  <a:srgbClr val="00FFFF"/>
                </a:solidFill>
              </a:rPr>
              <a:t>4</a:t>
            </a:r>
            <a:r>
              <a:rPr lang="en-GB" sz="2600" b="1" baseline="30000" dirty="0" err="1" smtClean="0">
                <a:solidFill>
                  <a:srgbClr val="00FFFF"/>
                </a:solidFill>
              </a:rPr>
              <a:t>th</a:t>
            </a:r>
            <a:r>
              <a:rPr lang="pl-PL" sz="2600" b="1" dirty="0" smtClean="0">
                <a:solidFill>
                  <a:srgbClr val="00FFFF"/>
                </a:solidFill>
              </a:rPr>
              <a:t> </a:t>
            </a:r>
            <a:r>
              <a:rPr lang="pl-PL" sz="2600" b="1" dirty="0" err="1" smtClean="0">
                <a:solidFill>
                  <a:srgbClr val="00FFFF"/>
                </a:solidFill>
              </a:rPr>
              <a:t>September</a:t>
            </a:r>
            <a:r>
              <a:rPr lang="pl-PL" sz="2600" b="1" dirty="0" smtClean="0">
                <a:solidFill>
                  <a:srgbClr val="00FFFF"/>
                </a:solidFill>
              </a:rPr>
              <a:t> </a:t>
            </a:r>
            <a:r>
              <a:rPr lang="pl-PL" sz="2600" b="1" dirty="0" err="1" smtClean="0">
                <a:solidFill>
                  <a:srgbClr val="00FFFF"/>
                </a:solidFill>
              </a:rPr>
              <a:t>at</a:t>
            </a:r>
            <a:r>
              <a:rPr lang="pl-PL" sz="2600" b="1" dirty="0" smtClean="0">
                <a:solidFill>
                  <a:srgbClr val="00FFFF"/>
                </a:solidFill>
              </a:rPr>
              <a:t> </a:t>
            </a:r>
            <a:r>
              <a:rPr lang="pl-PL" sz="2600" b="1" dirty="0" smtClean="0">
                <a:solidFill>
                  <a:srgbClr val="00FFFF"/>
                </a:solidFill>
              </a:rPr>
              <a:t>10:00</a:t>
            </a:r>
            <a:r>
              <a:rPr lang="en-GB" sz="2600" b="1" dirty="0" smtClean="0">
                <a:solidFill>
                  <a:srgbClr val="00FFFF"/>
                </a:solidFill>
              </a:rPr>
              <a:t> </a:t>
            </a:r>
            <a:r>
              <a:rPr lang="en-GB" sz="2600" dirty="0"/>
              <a:t>and ends on</a:t>
            </a:r>
            <a:r>
              <a:rPr lang="en-GB" sz="2600" b="1" dirty="0">
                <a:solidFill>
                  <a:srgbClr val="00FFFF"/>
                </a:solidFill>
              </a:rPr>
              <a:t> </a:t>
            </a:r>
            <a:r>
              <a:rPr lang="pl-PL" sz="2600" b="1" dirty="0" smtClean="0">
                <a:solidFill>
                  <a:srgbClr val="00FFFF"/>
                </a:solidFill>
              </a:rPr>
              <a:t>25</a:t>
            </a:r>
            <a:r>
              <a:rPr lang="en-GB" sz="2600" b="1" dirty="0" err="1" smtClean="0">
                <a:solidFill>
                  <a:srgbClr val="00FFFF"/>
                </a:solidFill>
              </a:rPr>
              <a:t>th</a:t>
            </a:r>
            <a:r>
              <a:rPr lang="en-GB" sz="2600" b="1" dirty="0" smtClean="0">
                <a:solidFill>
                  <a:srgbClr val="00FFFF"/>
                </a:solidFill>
              </a:rPr>
              <a:t> </a:t>
            </a:r>
            <a:r>
              <a:rPr lang="en-GB" sz="2600" b="1" dirty="0">
                <a:solidFill>
                  <a:srgbClr val="00FFFF"/>
                </a:solidFill>
              </a:rPr>
              <a:t>September </a:t>
            </a:r>
            <a:r>
              <a:rPr lang="pl-PL" sz="2600" b="1" dirty="0" err="1" smtClean="0">
                <a:solidFill>
                  <a:srgbClr val="00FFFF"/>
                </a:solidFill>
              </a:rPr>
              <a:t>at</a:t>
            </a:r>
            <a:r>
              <a:rPr lang="pl-PL" sz="2600" b="1" dirty="0" smtClean="0">
                <a:solidFill>
                  <a:srgbClr val="00FFFF"/>
                </a:solidFill>
              </a:rPr>
              <a:t> 23:59.</a:t>
            </a:r>
            <a:endParaRPr sz="2600" dirty="0"/>
          </a:p>
          <a:p>
            <a:pPr marL="0" lvl="0" indent="0" algn="l" rtl="0">
              <a:spcBef>
                <a:spcPts val="1600"/>
              </a:spcBef>
              <a:spcAft>
                <a:spcPts val="0"/>
              </a:spcAft>
              <a:buNone/>
            </a:pPr>
            <a:r>
              <a:rPr lang="en-GB" sz="2600" dirty="0"/>
              <a:t>You must register for all the </a:t>
            </a:r>
            <a:r>
              <a:rPr lang="pl-PL" sz="2600" dirty="0" err="1" smtClean="0"/>
              <a:t>obligatory</a:t>
            </a:r>
            <a:r>
              <a:rPr lang="pl-PL" sz="2600" dirty="0" smtClean="0"/>
              <a:t> </a:t>
            </a:r>
            <a:r>
              <a:rPr lang="en-GB" sz="2600" dirty="0" smtClean="0"/>
              <a:t>classes </a:t>
            </a:r>
            <a:r>
              <a:rPr lang="en-GB" sz="2600" dirty="0"/>
              <a:t>listed in the programme of studies in semester 1.</a:t>
            </a:r>
            <a:endParaRPr sz="2600" dirty="0"/>
          </a:p>
          <a:p>
            <a:pPr marL="0" lvl="0" indent="0" algn="l" rtl="0">
              <a:spcBef>
                <a:spcPts val="1600"/>
              </a:spcBef>
              <a:spcAft>
                <a:spcPts val="1600"/>
              </a:spcAft>
              <a:buNone/>
            </a:pPr>
            <a:r>
              <a:rPr lang="en-GB" sz="2600" dirty="0"/>
              <a:t>The programme of studies and the timetable are available at ifa.uwr.edu.pl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a:t>Dziekanat</a:t>
            </a:r>
            <a:r>
              <a:rPr lang="en-GB" dirty="0"/>
              <a:t>  / Dean’s office</a:t>
            </a:r>
            <a:endParaRPr dirty="0"/>
          </a:p>
        </p:txBody>
      </p:sp>
      <p:sp>
        <p:nvSpPr>
          <p:cNvPr id="83" name="Google Shape;83;p16"/>
          <p:cNvSpPr txBox="1">
            <a:spLocks noGrp="1"/>
          </p:cNvSpPr>
          <p:nvPr>
            <p:ph type="body" idx="1"/>
          </p:nvPr>
        </p:nvSpPr>
        <p:spPr>
          <a:xfrm>
            <a:off x="387900" y="1489825"/>
            <a:ext cx="8368200" cy="3325200"/>
          </a:xfrm>
          <a:prstGeom prst="rect">
            <a:avLst/>
          </a:prstGeom>
        </p:spPr>
        <p:txBody>
          <a:bodyPr spcFirstLastPara="1" wrap="square" lIns="91425" tIns="91425" rIns="91425" bIns="91425" anchor="t" anchorCtr="0">
            <a:noAutofit/>
          </a:bodyPr>
          <a:lstStyle/>
          <a:p>
            <a:pPr marL="0" lvl="0" indent="0">
              <a:buNone/>
            </a:pPr>
            <a:r>
              <a:rPr lang="en-US" dirty="0" err="1"/>
              <a:t>ul</a:t>
            </a:r>
            <a:r>
              <a:rPr lang="en-US" dirty="0"/>
              <a:t>. </a:t>
            </a:r>
            <a:r>
              <a:rPr lang="en-US" dirty="0" err="1"/>
              <a:t>św</a:t>
            </a:r>
            <a:r>
              <a:rPr lang="en-US" dirty="0"/>
              <a:t>. </a:t>
            </a:r>
            <a:r>
              <a:rPr lang="en-US" dirty="0" err="1"/>
              <a:t>Jadwigi</a:t>
            </a:r>
            <a:r>
              <a:rPr lang="en-US" dirty="0"/>
              <a:t> 3/4 </a:t>
            </a:r>
            <a:br>
              <a:rPr lang="en-US" dirty="0"/>
            </a:br>
            <a:r>
              <a:rPr lang="en-US" dirty="0"/>
              <a:t>50-266 </a:t>
            </a:r>
            <a:r>
              <a:rPr lang="en-US" dirty="0" err="1"/>
              <a:t>Wrocław</a:t>
            </a:r>
            <a:r>
              <a:rPr lang="en-US" dirty="0"/>
              <a:t> </a:t>
            </a:r>
            <a:br>
              <a:rPr lang="en-US" dirty="0"/>
            </a:br>
            <a:r>
              <a:rPr lang="en-US" dirty="0"/>
              <a:t>2nd floor, rooms 201-203 </a:t>
            </a:r>
          </a:p>
          <a:p>
            <a:pPr marL="0" lvl="0" indent="0">
              <a:lnSpc>
                <a:spcPct val="100000"/>
              </a:lnSpc>
              <a:buNone/>
            </a:pPr>
            <a:endParaRPr lang="en-US" dirty="0"/>
          </a:p>
          <a:p>
            <a:pPr marL="0" lvl="0" indent="0">
              <a:lnSpc>
                <a:spcPct val="100000"/>
              </a:lnSpc>
              <a:buNone/>
            </a:pPr>
            <a:r>
              <a:rPr lang="en-US" dirty="0"/>
              <a:t>Contact person: </a:t>
            </a:r>
            <a:r>
              <a:rPr lang="pl-PL" dirty="0" smtClean="0"/>
              <a:t>Ewelina Stachurska</a:t>
            </a:r>
            <a:endParaRPr lang="en-US" dirty="0"/>
          </a:p>
          <a:p>
            <a:pPr marL="0" lvl="0" indent="0">
              <a:buNone/>
            </a:pPr>
            <a:r>
              <a:rPr lang="pl-PL" u="sng" dirty="0" err="1">
                <a:solidFill>
                  <a:schemeClr val="hlink"/>
                </a:solidFill>
                <a:hlinkClick r:id="rId3"/>
              </a:rPr>
              <a:t>e</a:t>
            </a:r>
            <a:r>
              <a:rPr lang="pl-PL" u="sng" dirty="0" err="1" smtClean="0">
                <a:solidFill>
                  <a:schemeClr val="hlink"/>
                </a:solidFill>
                <a:hlinkClick r:id="rId3"/>
              </a:rPr>
              <a:t>welina.stachurska</a:t>
            </a:r>
            <a:r>
              <a:rPr lang="en-US" u="sng" dirty="0" smtClean="0">
                <a:solidFill>
                  <a:schemeClr val="hlink"/>
                </a:solidFill>
                <a:hlinkClick r:id="rId3"/>
              </a:rPr>
              <a:t>@uwr.edu.pl</a:t>
            </a:r>
            <a:endParaRPr lang="en-US" dirty="0"/>
          </a:p>
          <a:p>
            <a:pPr marL="0" lvl="0" indent="0">
              <a:buNone/>
            </a:pPr>
            <a:r>
              <a:rPr lang="en-US" dirty="0"/>
              <a:t>tel. +48 71 375 21 50</a:t>
            </a:r>
          </a:p>
          <a:p>
            <a:pPr marL="0" lvl="0" indent="0">
              <a:buNone/>
            </a:pPr>
            <a:r>
              <a:rPr lang="en-US" b="1" dirty="0"/>
              <a:t>ROOM 202</a:t>
            </a:r>
          </a:p>
          <a:p>
            <a:pPr marL="0" lvl="0" indent="0">
              <a:buNone/>
            </a:pPr>
            <a:r>
              <a:rPr lang="en-US" dirty="0"/>
              <a:t>(Student IDs, invoices, contracts, applications to the Dean, diplomas)</a:t>
            </a:r>
          </a:p>
          <a:p>
            <a:pPr marL="0" lvl="0" indent="0" algn="l" rtl="0">
              <a:spcBef>
                <a:spcPts val="0"/>
              </a:spcBef>
              <a:spcAft>
                <a:spcPts val="160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smtClean="0"/>
              <a:t>Sylabusy</a:t>
            </a:r>
            <a:r>
              <a:rPr lang="en-GB" dirty="0" smtClean="0"/>
              <a:t> </a:t>
            </a:r>
            <a:r>
              <a:rPr lang="en-GB" dirty="0"/>
              <a:t>(syllabi)</a:t>
            </a:r>
            <a:endParaRPr dirty="0"/>
          </a:p>
        </p:txBody>
      </p:sp>
      <p:sp>
        <p:nvSpPr>
          <p:cNvPr id="251" name="Google Shape;251;p44"/>
          <p:cNvSpPr txBox="1">
            <a:spLocks noGrp="1"/>
          </p:cNvSpPr>
          <p:nvPr>
            <p:ph type="body" idx="1"/>
          </p:nvPr>
        </p:nvSpPr>
        <p:spPr>
          <a:xfrm>
            <a:off x="387900" y="1320025"/>
            <a:ext cx="8368200" cy="3539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600" dirty="0"/>
              <a:t>Na </a:t>
            </a:r>
            <a:r>
              <a:rPr lang="en-GB" sz="1600" dirty="0" err="1"/>
              <a:t>każdych</a:t>
            </a:r>
            <a:r>
              <a:rPr lang="en-GB" sz="1600" dirty="0"/>
              <a:t> </a:t>
            </a:r>
            <a:r>
              <a:rPr lang="en-GB" sz="1600" dirty="0" err="1"/>
              <a:t>zajęciach</a:t>
            </a:r>
            <a:r>
              <a:rPr lang="en-GB" sz="1600" dirty="0"/>
              <a:t> </a:t>
            </a:r>
            <a:r>
              <a:rPr lang="en-GB" sz="1600" dirty="0" err="1"/>
              <a:t>studenci</a:t>
            </a:r>
            <a:r>
              <a:rPr lang="en-GB" sz="1600" dirty="0"/>
              <a:t> </a:t>
            </a:r>
            <a:r>
              <a:rPr lang="en-GB" sz="1600" dirty="0" err="1"/>
              <a:t>zostaną</a:t>
            </a:r>
            <a:r>
              <a:rPr lang="en-GB" sz="1600" dirty="0"/>
              <a:t> </a:t>
            </a:r>
            <a:r>
              <a:rPr lang="en-GB" sz="1600" dirty="0" err="1"/>
              <a:t>zapoznani</a:t>
            </a:r>
            <a:r>
              <a:rPr lang="en-GB" sz="1600" dirty="0"/>
              <a:t> z </a:t>
            </a:r>
            <a:r>
              <a:rPr lang="en-GB" sz="1600" dirty="0" err="1"/>
              <a:t>sylabusami</a:t>
            </a:r>
            <a:r>
              <a:rPr lang="en-GB" sz="1600" dirty="0"/>
              <a:t>, </a:t>
            </a:r>
            <a:r>
              <a:rPr lang="en-GB" sz="1600" dirty="0" err="1"/>
              <a:t>sylabusy</a:t>
            </a:r>
            <a:r>
              <a:rPr lang="en-GB" sz="1600" dirty="0"/>
              <a:t> </a:t>
            </a:r>
            <a:r>
              <a:rPr lang="en-GB" sz="1600" dirty="0" err="1"/>
              <a:t>zostaną</a:t>
            </a:r>
            <a:r>
              <a:rPr lang="en-GB" sz="1600" dirty="0"/>
              <a:t> </a:t>
            </a:r>
            <a:r>
              <a:rPr lang="en-GB" sz="1600" dirty="0" err="1"/>
              <a:t>też</a:t>
            </a:r>
            <a:r>
              <a:rPr lang="en-GB" sz="1600" dirty="0"/>
              <a:t> </a:t>
            </a:r>
            <a:r>
              <a:rPr lang="en-GB" sz="1600" dirty="0" err="1"/>
              <a:t>umieszczone</a:t>
            </a:r>
            <a:r>
              <a:rPr lang="en-GB" sz="1600" dirty="0"/>
              <a:t> </a:t>
            </a:r>
            <a:r>
              <a:rPr lang="en-GB" sz="1600" dirty="0" err="1"/>
              <a:t>przez</a:t>
            </a:r>
            <a:r>
              <a:rPr lang="en-GB" sz="1600" dirty="0"/>
              <a:t> </a:t>
            </a:r>
            <a:r>
              <a:rPr lang="en-GB" sz="1600" dirty="0" err="1"/>
              <a:t>prowadzących</a:t>
            </a:r>
            <a:r>
              <a:rPr lang="en-GB" sz="1600" dirty="0"/>
              <a:t> w </a:t>
            </a:r>
            <a:r>
              <a:rPr lang="en-GB" sz="1600" dirty="0" err="1"/>
              <a:t>USOSie</a:t>
            </a:r>
            <a:r>
              <a:rPr lang="en-GB" sz="1600" dirty="0"/>
              <a:t>. </a:t>
            </a:r>
            <a:r>
              <a:rPr lang="en-GB" sz="1600" dirty="0" err="1"/>
              <a:t>Bardzo</a:t>
            </a:r>
            <a:r>
              <a:rPr lang="en-GB" sz="1600" dirty="0"/>
              <a:t> </a:t>
            </a:r>
            <a:r>
              <a:rPr lang="en-GB" sz="1600" dirty="0" err="1"/>
              <a:t>ważne</a:t>
            </a:r>
            <a:r>
              <a:rPr lang="en-GB" sz="1600" dirty="0"/>
              <a:t> jest, aby </a:t>
            </a:r>
            <a:r>
              <a:rPr lang="en-GB" sz="1600" dirty="0" err="1"/>
              <a:t>studenci</a:t>
            </a:r>
            <a:r>
              <a:rPr lang="en-GB" sz="1600" dirty="0"/>
              <a:t> </a:t>
            </a:r>
            <a:r>
              <a:rPr lang="en-GB" sz="1600" dirty="0" err="1"/>
              <a:t>zapoznali</a:t>
            </a:r>
            <a:r>
              <a:rPr lang="en-GB" sz="1600" dirty="0"/>
              <a:t> </a:t>
            </a:r>
            <a:r>
              <a:rPr lang="en-GB" sz="1600" dirty="0" err="1"/>
              <a:t>się</a:t>
            </a:r>
            <a:r>
              <a:rPr lang="en-GB" sz="1600" dirty="0"/>
              <a:t> z </a:t>
            </a:r>
            <a:r>
              <a:rPr lang="en-GB" sz="1600" dirty="0" err="1"/>
              <a:t>treścią</a:t>
            </a:r>
            <a:r>
              <a:rPr lang="en-GB" sz="1600" dirty="0"/>
              <a:t> </a:t>
            </a:r>
            <a:r>
              <a:rPr lang="en-GB" sz="1600" dirty="0" err="1"/>
              <a:t>sylabusów</a:t>
            </a:r>
            <a:r>
              <a:rPr lang="en-GB" sz="1600" dirty="0"/>
              <a:t>, </a:t>
            </a:r>
            <a:r>
              <a:rPr lang="en-GB" sz="1600" dirty="0" err="1"/>
              <a:t>znali</a:t>
            </a:r>
            <a:r>
              <a:rPr lang="en-GB" sz="1600" dirty="0"/>
              <a:t> </a:t>
            </a:r>
            <a:r>
              <a:rPr lang="en-GB" sz="1600" dirty="0" err="1"/>
              <a:t>zaplanowane</a:t>
            </a:r>
            <a:r>
              <a:rPr lang="en-GB" sz="1600" dirty="0"/>
              <a:t> </a:t>
            </a:r>
            <a:r>
              <a:rPr lang="en-GB" sz="1600" dirty="0" err="1"/>
              <a:t>efekty</a:t>
            </a:r>
            <a:r>
              <a:rPr lang="en-GB" sz="1600" dirty="0"/>
              <a:t> </a:t>
            </a:r>
            <a:r>
              <a:rPr lang="en-GB" sz="1600" dirty="0" err="1"/>
              <a:t>uczenia</a:t>
            </a:r>
            <a:r>
              <a:rPr lang="en-GB" sz="1600" dirty="0"/>
              <a:t> </a:t>
            </a:r>
            <a:r>
              <a:rPr lang="en-GB" sz="1600" dirty="0" err="1"/>
              <a:t>się</a:t>
            </a:r>
            <a:r>
              <a:rPr lang="en-GB" sz="1600" dirty="0"/>
              <a:t> </a:t>
            </a:r>
            <a:r>
              <a:rPr lang="en-GB" sz="1600" dirty="0" err="1"/>
              <a:t>i</a:t>
            </a:r>
            <a:r>
              <a:rPr lang="en-GB" sz="1600" dirty="0"/>
              <a:t> </a:t>
            </a:r>
            <a:r>
              <a:rPr lang="en-GB" sz="1600" dirty="0" err="1"/>
              <a:t>wartość</a:t>
            </a:r>
            <a:r>
              <a:rPr lang="en-GB" sz="1600" dirty="0"/>
              <a:t> </a:t>
            </a:r>
            <a:r>
              <a:rPr lang="en-GB" sz="1600" dirty="0" err="1"/>
              <a:t>punktów</a:t>
            </a:r>
            <a:r>
              <a:rPr lang="en-GB" sz="1600" dirty="0"/>
              <a:t> ECTS </a:t>
            </a:r>
            <a:r>
              <a:rPr lang="en-GB" sz="1600" dirty="0" err="1"/>
              <a:t>przyznaną</a:t>
            </a:r>
            <a:r>
              <a:rPr lang="en-GB" sz="1600" dirty="0"/>
              <a:t> </a:t>
            </a:r>
            <a:r>
              <a:rPr lang="en-GB" sz="1600" dirty="0" err="1"/>
              <a:t>danemu</a:t>
            </a:r>
            <a:r>
              <a:rPr lang="en-GB" sz="1600" dirty="0"/>
              <a:t> </a:t>
            </a:r>
            <a:r>
              <a:rPr lang="en-GB" sz="1600" dirty="0" err="1"/>
              <a:t>kursowi</a:t>
            </a:r>
            <a:r>
              <a:rPr lang="en-GB" sz="1600" dirty="0"/>
              <a:t>, </a:t>
            </a:r>
            <a:r>
              <a:rPr lang="en-GB" sz="1600" dirty="0" err="1"/>
              <a:t>gdyż</a:t>
            </a:r>
            <a:r>
              <a:rPr lang="en-GB" sz="1600" dirty="0"/>
              <a:t> </a:t>
            </a:r>
            <a:r>
              <a:rPr lang="en-GB" sz="1600" dirty="0" err="1"/>
              <a:t>po</a:t>
            </a:r>
            <a:r>
              <a:rPr lang="en-GB" sz="1600" dirty="0"/>
              <a:t> </a:t>
            </a:r>
            <a:r>
              <a:rPr lang="en-GB" sz="1600" dirty="0" err="1"/>
              <a:t>każdym</a:t>
            </a:r>
            <a:r>
              <a:rPr lang="en-GB" sz="1600" dirty="0"/>
              <a:t> </a:t>
            </a:r>
            <a:r>
              <a:rPr lang="en-GB" sz="1600" dirty="0" err="1"/>
              <a:t>semestrze</a:t>
            </a:r>
            <a:r>
              <a:rPr lang="en-GB" sz="1600" dirty="0"/>
              <a:t> </a:t>
            </a:r>
            <a:r>
              <a:rPr lang="en-GB" sz="1600" dirty="0" err="1"/>
              <a:t>będą</a:t>
            </a:r>
            <a:r>
              <a:rPr lang="en-GB" sz="1600" dirty="0"/>
              <a:t> </a:t>
            </a:r>
            <a:r>
              <a:rPr lang="en-GB" sz="1600" dirty="0" err="1"/>
              <a:t>proszeni</a:t>
            </a:r>
            <a:r>
              <a:rPr lang="en-GB" sz="1600" dirty="0"/>
              <a:t> o </a:t>
            </a:r>
            <a:r>
              <a:rPr lang="en-GB" sz="1600" dirty="0" err="1"/>
              <a:t>ocenę</a:t>
            </a:r>
            <a:r>
              <a:rPr lang="en-GB" sz="1600" dirty="0"/>
              <a:t> </a:t>
            </a:r>
            <a:r>
              <a:rPr lang="en-GB" sz="1600" dirty="0" err="1"/>
              <a:t>zajęć</a:t>
            </a:r>
            <a:r>
              <a:rPr lang="en-GB" sz="1600" dirty="0"/>
              <a:t> (w </a:t>
            </a:r>
            <a:r>
              <a:rPr lang="en-GB" sz="1600" dirty="0" err="1"/>
              <a:t>formie</a:t>
            </a:r>
            <a:r>
              <a:rPr lang="en-GB" sz="1600" dirty="0"/>
              <a:t> </a:t>
            </a:r>
            <a:r>
              <a:rPr lang="en-GB" sz="1600" dirty="0" err="1"/>
              <a:t>ankiety</a:t>
            </a:r>
            <a:r>
              <a:rPr lang="en-GB" sz="1600" dirty="0"/>
              <a:t> </a:t>
            </a:r>
            <a:r>
              <a:rPr lang="en-GB" sz="1600" dirty="0" err="1"/>
              <a:t>dostępnej</a:t>
            </a:r>
            <a:r>
              <a:rPr lang="en-GB" sz="1600" dirty="0"/>
              <a:t> w USOS – </a:t>
            </a:r>
            <a:r>
              <a:rPr lang="en-GB" sz="1600" dirty="0" err="1"/>
              <a:t>zachęcamy</a:t>
            </a:r>
            <a:r>
              <a:rPr lang="en-GB" sz="1600" dirty="0"/>
              <a:t> do </a:t>
            </a:r>
            <a:r>
              <a:rPr lang="en-GB" sz="1600" dirty="0" err="1"/>
              <a:t>podzielenia</a:t>
            </a:r>
            <a:r>
              <a:rPr lang="en-GB" sz="1600" dirty="0"/>
              <a:t> </a:t>
            </a:r>
            <a:r>
              <a:rPr lang="en-GB" sz="1600" dirty="0" err="1"/>
              <a:t>się</a:t>
            </a:r>
            <a:r>
              <a:rPr lang="en-GB" sz="1600" dirty="0"/>
              <a:t> </a:t>
            </a:r>
            <a:r>
              <a:rPr lang="en-GB" sz="1600" dirty="0" err="1"/>
              <a:t>swoją</a:t>
            </a:r>
            <a:r>
              <a:rPr lang="en-GB" sz="1600" dirty="0"/>
              <a:t> </a:t>
            </a:r>
            <a:r>
              <a:rPr lang="en-GB" sz="1600" dirty="0" err="1"/>
              <a:t>opinią</a:t>
            </a:r>
            <a:r>
              <a:rPr lang="en-GB" sz="1600" dirty="0"/>
              <a:t>!).</a:t>
            </a:r>
            <a:endParaRPr sz="1600" dirty="0"/>
          </a:p>
          <a:p>
            <a:pPr marL="0" lvl="0" indent="0" algn="just" rtl="0">
              <a:spcBef>
                <a:spcPts val="1600"/>
              </a:spcBef>
              <a:spcAft>
                <a:spcPts val="0"/>
              </a:spcAft>
              <a:buNone/>
            </a:pPr>
            <a:r>
              <a:rPr lang="en-GB" sz="1600" dirty="0"/>
              <a:t>The course syllabi can be found in the USOS and will also be distributed at the beginning  of the </a:t>
            </a:r>
            <a:r>
              <a:rPr lang="pl-PL" sz="1600" dirty="0" err="1" smtClean="0"/>
              <a:t>semester</a:t>
            </a:r>
            <a:r>
              <a:rPr lang="en-GB" sz="1600" dirty="0" smtClean="0"/>
              <a:t> </a:t>
            </a:r>
            <a:r>
              <a:rPr lang="en-GB" sz="1600" dirty="0"/>
              <a:t>by your course instructors.  The syllabi contain important information, well worth a careful study, like the ECTS points or the learning outcomes, which will help the participants to evaluate the course at the end of the semester (via USOS). Filling in the USOS course evaluation surveys is not compulsory, but your opinion matters to us - please share it. </a:t>
            </a:r>
            <a:endParaRPr sz="1600" dirty="0">
              <a:latin typeface="Calibri"/>
              <a:ea typeface="Calibri"/>
              <a:cs typeface="Calibri"/>
              <a:sym typeface="Calibri"/>
            </a:endParaRPr>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387900" y="458025"/>
            <a:ext cx="8368200" cy="97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err="1" smtClean="0"/>
              <a:t>Obowiązkowe</a:t>
            </a:r>
            <a:r>
              <a:rPr lang="en-GB" dirty="0" smtClean="0"/>
              <a:t> </a:t>
            </a:r>
            <a:r>
              <a:rPr lang="en-GB" dirty="0" err="1"/>
              <a:t>szkolenie</a:t>
            </a:r>
            <a:r>
              <a:rPr lang="en-GB" dirty="0"/>
              <a:t> BHP (on-line)</a:t>
            </a:r>
            <a:endParaRPr dirty="0"/>
          </a:p>
          <a:p>
            <a:pPr marL="0" lvl="0" indent="0" algn="l" rtl="0">
              <a:spcBef>
                <a:spcPts val="0"/>
              </a:spcBef>
              <a:spcAft>
                <a:spcPts val="0"/>
              </a:spcAft>
              <a:buNone/>
            </a:pPr>
            <a:r>
              <a:rPr lang="en-GB" dirty="0"/>
              <a:t>  </a:t>
            </a:r>
            <a:endParaRPr dirty="0"/>
          </a:p>
        </p:txBody>
      </p:sp>
      <p:sp>
        <p:nvSpPr>
          <p:cNvPr id="257" name="Google Shape;257;p45"/>
          <p:cNvSpPr txBox="1">
            <a:spLocks noGrp="1"/>
          </p:cNvSpPr>
          <p:nvPr>
            <p:ph type="body" idx="1"/>
          </p:nvPr>
        </p:nvSpPr>
        <p:spPr>
          <a:xfrm>
            <a:off x="387900" y="1342325"/>
            <a:ext cx="8368200" cy="3548652"/>
          </a:xfrm>
          <a:prstGeom prst="rect">
            <a:avLst/>
          </a:prstGeom>
        </p:spPr>
        <p:txBody>
          <a:bodyPr spcFirstLastPara="1" wrap="square" lIns="91425" tIns="91425" rIns="91425" bIns="91425" anchor="t" anchorCtr="0">
            <a:noAutofit/>
          </a:bodyPr>
          <a:lstStyle/>
          <a:p>
            <a:pPr marL="0" lvl="0" indent="0">
              <a:lnSpc>
                <a:spcPct val="100000"/>
              </a:lnSpc>
              <a:buNone/>
            </a:pPr>
            <a:r>
              <a:rPr lang="pl-PL" dirty="0">
                <a:latin typeface="Calibri"/>
                <a:ea typeface="Calibri"/>
                <a:cs typeface="Calibri"/>
                <a:sym typeface="Calibri"/>
              </a:rPr>
              <a:t>Obowiązkowe szkolenie BHP odbędzie się w formie e-learningu w terminie </a:t>
            </a:r>
            <a:r>
              <a:rPr lang="pl-PL" b="1" dirty="0">
                <a:solidFill>
                  <a:srgbClr val="FF0000"/>
                </a:solidFill>
                <a:latin typeface="Calibri"/>
                <a:ea typeface="Calibri"/>
                <a:cs typeface="Calibri"/>
                <a:sym typeface="Calibri"/>
              </a:rPr>
              <a:t>od 15 września do 31 października 2025. </a:t>
            </a:r>
            <a:r>
              <a:rPr lang="pl-PL" b="1" dirty="0">
                <a:solidFill>
                  <a:srgbClr val="FFFF00"/>
                </a:solidFill>
                <a:latin typeface="Calibri"/>
                <a:ea typeface="Calibri"/>
                <a:cs typeface="Calibri"/>
                <a:sym typeface="Calibri"/>
              </a:rPr>
              <a:t>BRAK ZALICZENIA SZKOLENIA SKUTKUJE NIEZALICZENIEM PIERWSZEGO SEMESTRU STUDIÓW.</a:t>
            </a:r>
            <a:endParaRPr lang="pl-PL" dirty="0">
              <a:solidFill>
                <a:srgbClr val="FFFF00"/>
              </a:solidFill>
              <a:latin typeface="Calibri"/>
              <a:ea typeface="Calibri"/>
              <a:cs typeface="Calibri"/>
              <a:sym typeface="Calibri"/>
            </a:endParaRPr>
          </a:p>
          <a:p>
            <a:pPr marL="0" lvl="0" indent="0">
              <a:lnSpc>
                <a:spcPct val="100000"/>
              </a:lnSpc>
              <a:spcBef>
                <a:spcPts val="1600"/>
              </a:spcBef>
              <a:buNone/>
            </a:pPr>
            <a:r>
              <a:rPr lang="pl-PL" dirty="0">
                <a:solidFill>
                  <a:srgbClr val="FFFFFF"/>
                </a:solidFill>
                <a:latin typeface="Calibri"/>
                <a:ea typeface="Calibri"/>
                <a:cs typeface="Calibri"/>
                <a:sym typeface="Calibri"/>
              </a:rPr>
              <a:t>Szkolenie jest dostępne pod adresem:  </a:t>
            </a:r>
            <a:r>
              <a:rPr lang="pl-PL" b="1" u="sng" dirty="0">
                <a:solidFill>
                  <a:schemeClr val="hlink"/>
                </a:solidFill>
                <a:latin typeface="Calibri"/>
                <a:ea typeface="Calibri"/>
                <a:cs typeface="Calibri"/>
                <a:sym typeface="Calibri"/>
                <a:hlinkClick r:id="rId3"/>
              </a:rPr>
              <a:t>https://e-edu.cko.uni.wroc.pl</a:t>
            </a:r>
            <a:r>
              <a:rPr lang="pl-PL" b="1" u="sng" dirty="0">
                <a:solidFill>
                  <a:schemeClr val="hlink"/>
                </a:solidFill>
                <a:latin typeface="Calibri"/>
                <a:ea typeface="Calibri"/>
                <a:cs typeface="Calibri"/>
                <a:sym typeface="Calibri"/>
              </a:rPr>
              <a:t> </a:t>
            </a:r>
          </a:p>
          <a:p>
            <a:pPr marL="0" lvl="0" indent="0">
              <a:lnSpc>
                <a:spcPct val="100000"/>
              </a:lnSpc>
              <a:spcBef>
                <a:spcPts val="1600"/>
              </a:spcBef>
              <a:buNone/>
            </a:pPr>
            <a:r>
              <a:rPr lang="pl-PL" b="1" dirty="0">
                <a:solidFill>
                  <a:schemeClr val="hlink"/>
                </a:solidFill>
                <a:latin typeface="Calibri"/>
                <a:ea typeface="Calibri"/>
                <a:cs typeface="Calibri"/>
                <a:sym typeface="Calibri"/>
              </a:rPr>
              <a:t>Klucz dostępu: </a:t>
            </a:r>
            <a:r>
              <a:rPr lang="pl-PL" dirty="0"/>
              <a:t>BHP25/26-Z</a:t>
            </a:r>
            <a:endParaRPr lang="pl-PL" b="1" dirty="0">
              <a:solidFill>
                <a:schemeClr val="hlink"/>
              </a:solidFill>
              <a:latin typeface="Calibri"/>
              <a:ea typeface="Calibri"/>
              <a:cs typeface="Calibri"/>
              <a:sym typeface="Calibri"/>
            </a:endParaRPr>
          </a:p>
          <a:p>
            <a:pPr marL="0" lvl="0" indent="0">
              <a:lnSpc>
                <a:spcPct val="100000"/>
              </a:lnSpc>
              <a:spcBef>
                <a:spcPts val="1600"/>
              </a:spcBef>
              <a:buNone/>
            </a:pPr>
            <a:r>
              <a:rPr lang="pl-PL" dirty="0">
                <a:solidFill>
                  <a:srgbClr val="FFFFFF"/>
                </a:solidFill>
                <a:latin typeface="Calibri"/>
                <a:ea typeface="Calibri"/>
                <a:cs typeface="Calibri"/>
                <a:sym typeface="Calibri"/>
              </a:rPr>
              <a:t>Wszelkich informacji w sprawie szkolenia udziela Dział Bezpieczeństwa i Higieny Pracy oraz Ochrony Przeciwpożarowej – tel.: (71) 375-24-89.</a:t>
            </a:r>
          </a:p>
          <a:p>
            <a:pPr marL="0" lvl="0" indent="0">
              <a:lnSpc>
                <a:spcPct val="100000"/>
              </a:lnSpc>
              <a:spcBef>
                <a:spcPts val="1200"/>
              </a:spcBef>
              <a:buNone/>
            </a:pPr>
            <a:r>
              <a:rPr lang="pl-PL" dirty="0">
                <a:solidFill>
                  <a:srgbClr val="FFFFFF"/>
                </a:solidFill>
                <a:latin typeface="Calibri"/>
                <a:ea typeface="Calibri"/>
                <a:cs typeface="Calibri"/>
                <a:sym typeface="Calibri"/>
              </a:rPr>
              <a:t>Pomoc techniczna: </a:t>
            </a:r>
            <a:r>
              <a:rPr lang="pl-PL" dirty="0">
                <a:solidFill>
                  <a:srgbClr val="FFFFFF"/>
                </a:solidFill>
                <a:latin typeface="Calibri"/>
                <a:ea typeface="Calibri"/>
                <a:cs typeface="Calibri"/>
                <a:sym typeface="Calibri"/>
                <a:hlinkClick r:id="rId4"/>
              </a:rPr>
              <a:t>cko@uwr.edu.pl</a:t>
            </a:r>
            <a:r>
              <a:rPr lang="pl-PL" dirty="0">
                <a:solidFill>
                  <a:srgbClr val="FFFFFF"/>
                </a:solidFill>
                <a:latin typeface="Calibri"/>
                <a:ea typeface="Calibri"/>
                <a:cs typeface="Calibri"/>
                <a:sym typeface="Calibri"/>
              </a:rPr>
              <a:t> </a:t>
            </a:r>
          </a:p>
          <a:p>
            <a:pPr marL="0" lvl="0" indent="0">
              <a:lnSpc>
                <a:spcPct val="100000"/>
              </a:lnSpc>
              <a:spcBef>
                <a:spcPts val="1200"/>
              </a:spcBef>
              <a:buNone/>
            </a:pPr>
            <a:r>
              <a:rPr lang="pl-PL" dirty="0">
                <a:solidFill>
                  <a:srgbClr val="FFFF00"/>
                </a:solidFill>
                <a:latin typeface="Calibri"/>
                <a:ea typeface="Calibri"/>
                <a:cs typeface="Calibri"/>
                <a:sym typeface="Calibri"/>
              </a:rPr>
              <a:t>Oceny ze szkolenia BHP nie można przepisać. </a:t>
            </a:r>
            <a:endParaRPr lang="pl-PL" dirty="0"/>
          </a:p>
          <a:p>
            <a:pPr marL="0" lvl="0" indent="0" algn="l" rtl="0">
              <a:spcBef>
                <a:spcPts val="1200"/>
              </a:spcBef>
              <a:spcAft>
                <a:spcPts val="160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solidFill>
                  <a:srgbClr val="FF0000"/>
                </a:solidFill>
              </a:rPr>
              <a:t>Compulsory health and safety training </a:t>
            </a:r>
            <a:endParaRPr>
              <a:solidFill>
                <a:srgbClr val="FF0000"/>
              </a:solidFill>
            </a:endParaRPr>
          </a:p>
        </p:txBody>
      </p:sp>
      <p:sp>
        <p:nvSpPr>
          <p:cNvPr id="263" name="Google Shape;263;p46"/>
          <p:cNvSpPr txBox="1">
            <a:spLocks noGrp="1"/>
          </p:cNvSpPr>
          <p:nvPr>
            <p:ph type="body" idx="1"/>
          </p:nvPr>
        </p:nvSpPr>
        <p:spPr>
          <a:xfrm>
            <a:off x="387900" y="1275907"/>
            <a:ext cx="8368200" cy="3292817"/>
          </a:xfrm>
          <a:prstGeom prst="rect">
            <a:avLst/>
          </a:prstGeom>
        </p:spPr>
        <p:txBody>
          <a:bodyPr spcFirstLastPara="1" wrap="square" lIns="91425" tIns="91425" rIns="91425" bIns="91425" anchor="t" anchorCtr="0">
            <a:noAutofit/>
          </a:bodyPr>
          <a:lstStyle/>
          <a:p>
            <a:pPr marL="0" lvl="0" indent="0">
              <a:lnSpc>
                <a:spcPct val="100000"/>
              </a:lnSpc>
              <a:buNone/>
            </a:pPr>
            <a:r>
              <a:rPr lang="en-US" sz="2000" dirty="0"/>
              <a:t>An on-line health and safety training: </a:t>
            </a:r>
            <a:r>
              <a:rPr lang="en-US" sz="2000" b="1" dirty="0">
                <a:solidFill>
                  <a:srgbClr val="FF0000"/>
                </a:solidFill>
              </a:rPr>
              <a:t>15th September – 31st October </a:t>
            </a:r>
            <a:r>
              <a:rPr lang="en-US" sz="2000" b="1" dirty="0" smtClean="0">
                <a:solidFill>
                  <a:srgbClr val="FF0000"/>
                </a:solidFill>
              </a:rPr>
              <a:t>2025</a:t>
            </a:r>
            <a:endParaRPr lang="pl-PL" sz="2000" b="1" dirty="0" smtClean="0">
              <a:solidFill>
                <a:srgbClr val="FF0000"/>
              </a:solidFill>
            </a:endParaRPr>
          </a:p>
          <a:p>
            <a:pPr marL="0" lvl="0" indent="0">
              <a:lnSpc>
                <a:spcPct val="100000"/>
              </a:lnSpc>
              <a:buNone/>
            </a:pPr>
            <a:r>
              <a:rPr lang="en-US" sz="2000" b="1" dirty="0" smtClean="0">
                <a:solidFill>
                  <a:srgbClr val="FFFF00"/>
                </a:solidFill>
              </a:rPr>
              <a:t>You </a:t>
            </a:r>
            <a:r>
              <a:rPr lang="en-US" sz="2000" b="1" dirty="0">
                <a:solidFill>
                  <a:srgbClr val="FFFF00"/>
                </a:solidFill>
              </a:rPr>
              <a:t>cannot go to semester 2 without passing your health and safety </a:t>
            </a:r>
            <a:r>
              <a:rPr lang="en-US" sz="2000" b="1" dirty="0" smtClean="0">
                <a:solidFill>
                  <a:srgbClr val="FFFF00"/>
                </a:solidFill>
              </a:rPr>
              <a:t>training.</a:t>
            </a:r>
            <a:endParaRPr lang="pl-PL" sz="2000" b="1" dirty="0" smtClean="0">
              <a:solidFill>
                <a:srgbClr val="FFFF00"/>
              </a:solidFill>
            </a:endParaRPr>
          </a:p>
          <a:p>
            <a:pPr marL="0" lvl="0" indent="0">
              <a:lnSpc>
                <a:spcPct val="100000"/>
              </a:lnSpc>
              <a:buNone/>
            </a:pPr>
            <a:r>
              <a:rPr lang="en-US" sz="2000" dirty="0" smtClean="0"/>
              <a:t>The </a:t>
            </a:r>
            <a:r>
              <a:rPr lang="en-US" sz="2000" dirty="0"/>
              <a:t>training is available at </a:t>
            </a:r>
            <a:r>
              <a:rPr lang="en-US" sz="2000" b="1" u="sng" dirty="0">
                <a:solidFill>
                  <a:schemeClr val="accent5"/>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https://e-edu.cko.uni.wroc.pl</a:t>
            </a:r>
            <a:endParaRPr lang="en-US" sz="2000" b="1" dirty="0">
              <a:latin typeface="Calibri"/>
              <a:ea typeface="Calibri"/>
              <a:cs typeface="Calibri"/>
              <a:sym typeface="Calibri"/>
            </a:endParaRPr>
          </a:p>
          <a:p>
            <a:pPr marL="0" indent="0">
              <a:lnSpc>
                <a:spcPct val="100000"/>
              </a:lnSpc>
              <a:spcBef>
                <a:spcPts val="1600"/>
              </a:spcBef>
              <a:buNone/>
            </a:pPr>
            <a:r>
              <a:rPr lang="en-US" sz="2000" dirty="0">
                <a:solidFill>
                  <a:srgbClr val="92D050"/>
                </a:solidFill>
              </a:rPr>
              <a:t>Access key: </a:t>
            </a:r>
            <a:r>
              <a:rPr lang="en-US" sz="2000" dirty="0"/>
              <a:t>HaS25/26-Z</a:t>
            </a:r>
            <a:endParaRPr lang="en-US" sz="2000" dirty="0">
              <a:solidFill>
                <a:srgbClr val="92D050"/>
              </a:solidFill>
            </a:endParaRPr>
          </a:p>
          <a:p>
            <a:pPr marL="0" lvl="0" indent="0">
              <a:lnSpc>
                <a:spcPct val="100000"/>
              </a:lnSpc>
              <a:spcBef>
                <a:spcPts val="1600"/>
              </a:spcBef>
              <a:buNone/>
            </a:pPr>
            <a:r>
              <a:rPr lang="en-US" sz="2000" dirty="0"/>
              <a:t>The information on health and safety training is provided by the Department of Health and Safety and Fire Protection - (71) 375-24-89. </a:t>
            </a:r>
            <a:r>
              <a:rPr lang="en-US" sz="2000" dirty="0" smtClean="0"/>
              <a:t>Technical </a:t>
            </a:r>
            <a:r>
              <a:rPr lang="en-US" sz="2000" dirty="0"/>
              <a:t>support: cko@uwr.edu.</a:t>
            </a:r>
            <a:endParaRPr lang="en-US" sz="2000" dirty="0">
              <a:solidFill>
                <a:srgbClr val="FFFFFF"/>
              </a:solidFill>
              <a:latin typeface="Calibri"/>
              <a:ea typeface="Calibri"/>
              <a:cs typeface="Calibri"/>
              <a:sym typeface="Calibri"/>
            </a:endParaRPr>
          </a:p>
          <a:p>
            <a:pPr marL="0" lvl="0" indent="0" algn="l" rtl="0">
              <a:spcBef>
                <a:spcPts val="1600"/>
              </a:spcBef>
              <a:spcAft>
                <a:spcPts val="1600"/>
              </a:spcAft>
              <a:buNone/>
            </a:pPr>
            <a:endParaRPr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The </a:t>
            </a:r>
            <a:r>
              <a:rPr lang="en-GB" dirty="0"/>
              <a:t>library </a:t>
            </a:r>
            <a:endParaRPr dirty="0"/>
          </a:p>
        </p:txBody>
      </p:sp>
      <p:sp>
        <p:nvSpPr>
          <p:cNvPr id="269" name="Google Shape;269;p47"/>
          <p:cNvSpPr txBox="1">
            <a:spLocks noGrp="1"/>
          </p:cNvSpPr>
          <p:nvPr>
            <p:ph type="body" idx="1"/>
          </p:nvPr>
        </p:nvSpPr>
        <p:spPr>
          <a:xfrm>
            <a:off x="387900" y="1502724"/>
            <a:ext cx="8368200" cy="3078900"/>
          </a:xfrm>
          <a:prstGeom prst="rect">
            <a:avLst/>
          </a:prstGeom>
        </p:spPr>
        <p:txBody>
          <a:bodyPr spcFirstLastPara="1" wrap="square" lIns="91425" tIns="91425" rIns="91425" bIns="91425" anchor="t" anchorCtr="0">
            <a:noAutofit/>
          </a:bodyPr>
          <a:lstStyle/>
          <a:p>
            <a:pPr marL="0" lvl="0" indent="0">
              <a:buNone/>
            </a:pPr>
            <a:r>
              <a:rPr lang="en-US" dirty="0"/>
              <a:t>The online library training is available at </a:t>
            </a:r>
          </a:p>
          <a:p>
            <a:pPr marL="0" lvl="0" indent="0">
              <a:buNone/>
            </a:pPr>
            <a:r>
              <a:rPr lang="en-US" dirty="0"/>
              <a:t>TO BE ANNOUNCED LATER</a:t>
            </a:r>
          </a:p>
          <a:p>
            <a:pPr marL="0" lvl="0" indent="0">
              <a:buNone/>
            </a:pPr>
            <a:endParaRPr lang="en-US" dirty="0"/>
          </a:p>
          <a:p>
            <a:pPr marL="0" lvl="0" indent="0">
              <a:buNone/>
            </a:pPr>
            <a:r>
              <a:rPr lang="en-US" dirty="0"/>
              <a:t>The training is obligatory for all first year students. </a:t>
            </a:r>
          </a:p>
          <a:p>
            <a:pPr marL="0" lvl="0" indent="0">
              <a:spcBef>
                <a:spcPts val="1600"/>
              </a:spcBef>
              <a:buNone/>
            </a:pPr>
            <a:r>
              <a:rPr lang="en-US" dirty="0"/>
              <a:t>The information on how to use the library is available at</a:t>
            </a:r>
          </a:p>
          <a:p>
            <a:pPr marL="0" lvl="0" indent="0">
              <a:spcBef>
                <a:spcPts val="1600"/>
              </a:spcBef>
              <a:spcAft>
                <a:spcPts val="1600"/>
              </a:spcAft>
              <a:buNone/>
            </a:pPr>
            <a:r>
              <a:rPr lang="en-US" sz="2500" u="sng" dirty="0">
                <a:solidFill>
                  <a:schemeClr val="hlink"/>
                </a:solidFill>
                <a:hlinkClick r:id="rId3"/>
              </a:rPr>
              <a:t>https://ifa.uwr.edu.pl/biblioteka/</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9"/>
          <p:cNvSpPr txBox="1">
            <a:spLocks noGrp="1"/>
          </p:cNvSpPr>
          <p:nvPr>
            <p:ph type="title"/>
          </p:nvPr>
        </p:nvSpPr>
        <p:spPr>
          <a:xfrm>
            <a:off x="387900" y="458025"/>
            <a:ext cx="85449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900" dirty="0" smtClean="0"/>
              <a:t>About </a:t>
            </a:r>
            <a:r>
              <a:rPr lang="en-GB" sz="2900" dirty="0"/>
              <a:t>our Internet site: </a:t>
            </a:r>
            <a:r>
              <a:rPr lang="en-GB" sz="2700" dirty="0">
                <a:solidFill>
                  <a:srgbClr val="FFFF00"/>
                </a:solidFill>
                <a:latin typeface="Arial"/>
                <a:ea typeface="Arial"/>
                <a:cs typeface="Arial"/>
                <a:sym typeface="Arial"/>
              </a:rPr>
              <a:t>https://ifa.uwr.edu.pl/</a:t>
            </a:r>
            <a:endParaRPr dirty="0"/>
          </a:p>
        </p:txBody>
      </p:sp>
      <p:sp>
        <p:nvSpPr>
          <p:cNvPr id="281" name="Google Shape;281;p4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500" dirty="0" err="1"/>
              <a:t>Wszystkie</a:t>
            </a:r>
            <a:r>
              <a:rPr lang="en-GB" sz="1500" dirty="0"/>
              <a:t> </a:t>
            </a:r>
            <a:r>
              <a:rPr lang="en-GB" sz="1500" dirty="0" err="1"/>
              <a:t>najważniejsze</a:t>
            </a:r>
            <a:r>
              <a:rPr lang="en-GB" sz="1500" dirty="0"/>
              <a:t> </a:t>
            </a:r>
            <a:r>
              <a:rPr lang="en-GB" sz="1500" dirty="0" err="1"/>
              <a:t>informacje</a:t>
            </a:r>
            <a:r>
              <a:rPr lang="en-GB" sz="1500" dirty="0"/>
              <a:t> </a:t>
            </a:r>
            <a:r>
              <a:rPr lang="en-GB" sz="1500" dirty="0" err="1"/>
              <a:t>dydaktyczne</a:t>
            </a:r>
            <a:r>
              <a:rPr lang="en-GB" sz="1500" dirty="0"/>
              <a:t> </a:t>
            </a:r>
            <a:r>
              <a:rPr lang="en-GB" sz="1500" dirty="0" err="1"/>
              <a:t>zamieszczone</a:t>
            </a:r>
            <a:r>
              <a:rPr lang="en-GB" sz="1500" dirty="0"/>
              <a:t> </a:t>
            </a:r>
            <a:r>
              <a:rPr lang="en-GB" sz="1500" dirty="0" err="1"/>
              <a:t>są</a:t>
            </a:r>
            <a:r>
              <a:rPr lang="en-GB" sz="1500" dirty="0"/>
              <a:t> </a:t>
            </a:r>
            <a:r>
              <a:rPr lang="en-GB" sz="1500" dirty="0" err="1"/>
              <a:t>na</a:t>
            </a:r>
            <a:r>
              <a:rPr lang="en-GB" sz="1500" dirty="0"/>
              <a:t> </a:t>
            </a:r>
            <a:r>
              <a:rPr lang="en-GB" sz="1500" dirty="0" err="1"/>
              <a:t>stronie</a:t>
            </a:r>
            <a:r>
              <a:rPr lang="en-GB" sz="1500" dirty="0"/>
              <a:t> </a:t>
            </a:r>
            <a:r>
              <a:rPr lang="en-GB" sz="1500" dirty="0" err="1"/>
              <a:t>Instytutu</a:t>
            </a:r>
            <a:r>
              <a:rPr lang="en-GB" sz="1500" dirty="0"/>
              <a:t> </a:t>
            </a:r>
            <a:r>
              <a:rPr lang="en-GB" sz="1500" dirty="0" err="1"/>
              <a:t>Filologii</a:t>
            </a:r>
            <a:r>
              <a:rPr lang="en-GB" sz="1500" dirty="0"/>
              <a:t> </a:t>
            </a:r>
            <a:r>
              <a:rPr lang="en-GB" sz="1500" dirty="0" err="1"/>
              <a:t>Angielskiej</a:t>
            </a:r>
            <a:r>
              <a:rPr lang="en-GB" sz="1500" dirty="0"/>
              <a:t> </a:t>
            </a:r>
            <a:r>
              <a:rPr lang="en-GB" sz="1500" dirty="0" err="1"/>
              <a:t>oraz</a:t>
            </a:r>
            <a:r>
              <a:rPr lang="en-GB" sz="1500" dirty="0"/>
              <a:t> </a:t>
            </a:r>
            <a:r>
              <a:rPr lang="en-GB" sz="1500" dirty="0" err="1"/>
              <a:t>na</a:t>
            </a:r>
            <a:r>
              <a:rPr lang="en-GB" sz="1500" dirty="0"/>
              <a:t> </a:t>
            </a:r>
            <a:r>
              <a:rPr lang="en-GB" sz="1500" dirty="0" err="1"/>
              <a:t>stronie</a:t>
            </a:r>
            <a:r>
              <a:rPr lang="en-GB" sz="1500" dirty="0"/>
              <a:t> </a:t>
            </a:r>
            <a:r>
              <a:rPr lang="en-GB" sz="1500" dirty="0" err="1"/>
              <a:t>Wydziału</a:t>
            </a:r>
            <a:r>
              <a:rPr lang="en-GB" sz="1500" dirty="0"/>
              <a:t> </a:t>
            </a:r>
            <a:r>
              <a:rPr lang="pl-PL" sz="1500" dirty="0" smtClean="0"/>
              <a:t>Neofilologii</a:t>
            </a:r>
            <a:r>
              <a:rPr lang="en-GB" sz="1500" dirty="0" smtClean="0"/>
              <a:t>: </a:t>
            </a:r>
            <a:r>
              <a:rPr lang="en-GB" sz="1500" u="sng" dirty="0" smtClean="0">
                <a:solidFill>
                  <a:schemeClr val="hlink"/>
                </a:solidFill>
                <a:hlinkClick r:id="rId3"/>
              </a:rPr>
              <a:t>www.</a:t>
            </a:r>
            <a:r>
              <a:rPr lang="pl-PL" sz="1500" u="sng" dirty="0" smtClean="0">
                <a:solidFill>
                  <a:schemeClr val="hlink"/>
                </a:solidFill>
                <a:hlinkClick r:id="rId3"/>
              </a:rPr>
              <a:t>neofilologia.uwr.edu</a:t>
            </a:r>
            <a:r>
              <a:rPr lang="en-GB" sz="1500" u="sng" dirty="0" smtClean="0">
                <a:solidFill>
                  <a:schemeClr val="hlink"/>
                </a:solidFill>
                <a:hlinkClick r:id="rId3"/>
              </a:rPr>
              <a:t>.pl</a:t>
            </a:r>
            <a:r>
              <a:rPr lang="en-GB" sz="1500" dirty="0"/>
              <a:t>. </a:t>
            </a:r>
            <a:r>
              <a:rPr lang="en-GB" sz="1500" dirty="0" err="1"/>
              <a:t>Między</a:t>
            </a:r>
            <a:r>
              <a:rPr lang="en-GB" sz="1500" dirty="0"/>
              <a:t> </a:t>
            </a:r>
            <a:r>
              <a:rPr lang="en-GB" sz="1500" dirty="0" err="1"/>
              <a:t>innymi</a:t>
            </a:r>
            <a:r>
              <a:rPr lang="en-GB" sz="1500" dirty="0"/>
              <a:t>: </a:t>
            </a:r>
            <a:r>
              <a:rPr lang="en-GB" sz="1500" dirty="0" err="1"/>
              <a:t>Regulamin</a:t>
            </a:r>
            <a:r>
              <a:rPr lang="en-GB" sz="1500" dirty="0"/>
              <a:t> </a:t>
            </a:r>
            <a:r>
              <a:rPr lang="en-GB" sz="1500" dirty="0" err="1"/>
              <a:t>studiów</a:t>
            </a:r>
            <a:r>
              <a:rPr lang="en-GB" sz="1500" dirty="0"/>
              <a:t>, </a:t>
            </a:r>
            <a:r>
              <a:rPr lang="en-GB" sz="1500" dirty="0" err="1"/>
              <a:t>przepisywanie</a:t>
            </a:r>
            <a:r>
              <a:rPr lang="en-GB" sz="1500" dirty="0"/>
              <a:t> </a:t>
            </a:r>
            <a:r>
              <a:rPr lang="en-GB" sz="1500" dirty="0" err="1"/>
              <a:t>i</a:t>
            </a:r>
            <a:r>
              <a:rPr lang="en-GB" sz="1500" dirty="0"/>
              <a:t> </a:t>
            </a:r>
            <a:r>
              <a:rPr lang="en-GB" sz="1500" dirty="0" err="1"/>
              <a:t>uznawanie</a:t>
            </a:r>
            <a:r>
              <a:rPr lang="en-GB" sz="1500" dirty="0"/>
              <a:t> </a:t>
            </a:r>
            <a:r>
              <a:rPr lang="en-GB" sz="1500" dirty="0" err="1"/>
              <a:t>ocen</a:t>
            </a:r>
            <a:r>
              <a:rPr lang="en-GB" sz="1500" dirty="0"/>
              <a:t>, </a:t>
            </a:r>
            <a:r>
              <a:rPr lang="en-GB" sz="1500" dirty="0" err="1"/>
              <a:t>zaliczenie</a:t>
            </a:r>
            <a:r>
              <a:rPr lang="en-GB" sz="1500" dirty="0"/>
              <a:t> z </a:t>
            </a:r>
            <a:r>
              <a:rPr lang="en-GB" sz="1500" dirty="0" err="1"/>
              <a:t>deficytem</a:t>
            </a:r>
            <a:r>
              <a:rPr lang="en-GB" sz="1500" dirty="0"/>
              <a:t> </a:t>
            </a:r>
            <a:r>
              <a:rPr lang="en-GB" sz="1500" dirty="0" err="1"/>
              <a:t>punktowym</a:t>
            </a:r>
            <a:r>
              <a:rPr lang="en-GB" sz="1500" dirty="0"/>
              <a:t>, </a:t>
            </a:r>
            <a:r>
              <a:rPr lang="en-GB" sz="1500" dirty="0" err="1"/>
              <a:t>reaktywacja</a:t>
            </a:r>
            <a:r>
              <a:rPr lang="en-GB" sz="1500" dirty="0"/>
              <a:t> </a:t>
            </a:r>
            <a:r>
              <a:rPr lang="en-GB" sz="1500" dirty="0" err="1"/>
              <a:t>na</a:t>
            </a:r>
            <a:r>
              <a:rPr lang="en-GB" sz="1500" dirty="0"/>
              <a:t> </a:t>
            </a:r>
            <a:r>
              <a:rPr lang="en-GB" sz="1500" dirty="0" err="1"/>
              <a:t>studia</a:t>
            </a:r>
            <a:r>
              <a:rPr lang="en-GB" sz="1500" dirty="0"/>
              <a:t>, </a:t>
            </a:r>
            <a:r>
              <a:rPr lang="en-GB" sz="1500" dirty="0" err="1"/>
              <a:t>dyplomowanie</a:t>
            </a:r>
            <a:r>
              <a:rPr lang="en-GB" sz="1500" dirty="0"/>
              <a:t>, </a:t>
            </a:r>
            <a:r>
              <a:rPr lang="en-GB" sz="1500" dirty="0" err="1"/>
              <a:t>organizacja</a:t>
            </a:r>
            <a:r>
              <a:rPr lang="en-GB" sz="1500" dirty="0"/>
              <a:t> </a:t>
            </a:r>
            <a:r>
              <a:rPr lang="en-GB" sz="1500" dirty="0" err="1"/>
              <a:t>roku</a:t>
            </a:r>
            <a:r>
              <a:rPr lang="en-GB" sz="1500" dirty="0"/>
              <a:t> </a:t>
            </a:r>
            <a:r>
              <a:rPr lang="en-GB" sz="1500" dirty="0" err="1"/>
              <a:t>akademickiego</a:t>
            </a:r>
            <a:r>
              <a:rPr lang="en-GB" sz="1500" dirty="0"/>
              <a:t>. Na </a:t>
            </a:r>
            <a:r>
              <a:rPr lang="en-GB" sz="1500" dirty="0" err="1"/>
              <a:t>stronie</a:t>
            </a:r>
            <a:r>
              <a:rPr lang="en-GB" sz="1500" dirty="0"/>
              <a:t> IFA </a:t>
            </a:r>
            <a:r>
              <a:rPr lang="en-GB" sz="1500" dirty="0" err="1"/>
              <a:t>oraz</a:t>
            </a:r>
            <a:r>
              <a:rPr lang="en-GB" sz="1500" dirty="0"/>
              <a:t> </a:t>
            </a:r>
            <a:r>
              <a:rPr lang="en-GB" sz="1500" dirty="0" err="1"/>
              <a:t>na</a:t>
            </a:r>
            <a:r>
              <a:rPr lang="en-GB" sz="1500" dirty="0"/>
              <a:t> </a:t>
            </a:r>
            <a:r>
              <a:rPr lang="en-GB" sz="1500" dirty="0" err="1"/>
              <a:t>stronie</a:t>
            </a:r>
            <a:r>
              <a:rPr lang="en-GB" sz="1500" dirty="0"/>
              <a:t> </a:t>
            </a:r>
            <a:r>
              <a:rPr lang="en-GB" sz="1500" dirty="0" err="1"/>
              <a:t>Wydziału</a:t>
            </a:r>
            <a:r>
              <a:rPr lang="en-GB" sz="1500" dirty="0"/>
              <a:t> </a:t>
            </a:r>
            <a:r>
              <a:rPr lang="en-GB" sz="1500" dirty="0" err="1"/>
              <a:t>znajdują</a:t>
            </a:r>
            <a:r>
              <a:rPr lang="en-GB" sz="1500" dirty="0"/>
              <a:t> </a:t>
            </a:r>
            <a:r>
              <a:rPr lang="en-GB" sz="1500" dirty="0" err="1"/>
              <a:t>się</a:t>
            </a:r>
            <a:r>
              <a:rPr lang="en-GB" sz="1500" dirty="0"/>
              <a:t> </a:t>
            </a:r>
            <a:r>
              <a:rPr lang="en-GB" sz="1500" dirty="0" err="1"/>
              <a:t>też</a:t>
            </a:r>
            <a:r>
              <a:rPr lang="en-GB" sz="1500" dirty="0"/>
              <a:t> </a:t>
            </a:r>
            <a:r>
              <a:rPr lang="en-GB" sz="1500" dirty="0" err="1"/>
              <a:t>wzory</a:t>
            </a:r>
            <a:r>
              <a:rPr lang="en-GB" sz="1500" dirty="0"/>
              <a:t> </a:t>
            </a:r>
            <a:r>
              <a:rPr lang="en-GB" sz="1500" dirty="0" err="1"/>
              <a:t>podań</a:t>
            </a:r>
            <a:r>
              <a:rPr lang="en-GB" sz="1500" dirty="0"/>
              <a:t> do </a:t>
            </a:r>
            <a:r>
              <a:rPr lang="en-GB" sz="1500" dirty="0" err="1" smtClean="0"/>
              <a:t>Dziekana</a:t>
            </a:r>
            <a:r>
              <a:rPr lang="en-GB" sz="1500" dirty="0" smtClean="0"/>
              <a:t>.</a:t>
            </a:r>
            <a:endParaRPr sz="1500" dirty="0"/>
          </a:p>
          <a:p>
            <a:pPr marL="0" lvl="0" indent="0" algn="just" rtl="0">
              <a:spcBef>
                <a:spcPts val="0"/>
              </a:spcBef>
              <a:spcAft>
                <a:spcPts val="0"/>
              </a:spcAft>
              <a:buNone/>
            </a:pPr>
            <a:endParaRPr sz="1500" dirty="0"/>
          </a:p>
          <a:p>
            <a:pPr marL="0" lvl="0" indent="0" algn="just" rtl="0">
              <a:spcBef>
                <a:spcPts val="0"/>
              </a:spcBef>
              <a:spcAft>
                <a:spcPts val="0"/>
              </a:spcAft>
              <a:buNone/>
            </a:pPr>
            <a:r>
              <a:rPr lang="en-GB" sz="1500" dirty="0"/>
              <a:t>Our Internet site contains information concerning all the formal and practical aspects of the studies, including: The regulations of studies, credit transfer, passing a semester with credit deficit, reapplying for studies (after a gap period), obtaining a diploma procedure, organization of the academic year, and application forms.</a:t>
            </a:r>
            <a:endParaRPr sz="1500" dirty="0"/>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0"/>
          <p:cNvSpPr txBox="1">
            <a:spLocks noGrp="1"/>
          </p:cNvSpPr>
          <p:nvPr>
            <p:ph type="title"/>
          </p:nvPr>
        </p:nvSpPr>
        <p:spPr>
          <a:xfrm>
            <a:off x="387900" y="193450"/>
            <a:ext cx="8368200" cy="84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400" dirty="0" err="1" smtClean="0"/>
              <a:t>Kontakt</a:t>
            </a:r>
            <a:r>
              <a:rPr lang="en-GB" sz="2400" dirty="0" smtClean="0"/>
              <a:t> </a:t>
            </a:r>
            <a:r>
              <a:rPr lang="en-GB" sz="2400" dirty="0"/>
              <a:t>/ Contact</a:t>
            </a:r>
            <a:endParaRPr sz="2400" dirty="0"/>
          </a:p>
        </p:txBody>
      </p:sp>
      <p:sp>
        <p:nvSpPr>
          <p:cNvPr id="287" name="Google Shape;287;p5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700" dirty="0"/>
              <a:t>W </a:t>
            </a:r>
            <a:r>
              <a:rPr lang="en-GB" sz="1700" dirty="0" err="1"/>
              <a:t>razie</a:t>
            </a:r>
            <a:r>
              <a:rPr lang="en-GB" sz="1700" dirty="0"/>
              <a:t> </a:t>
            </a:r>
            <a:r>
              <a:rPr lang="en-GB" sz="1700" dirty="0" err="1"/>
              <a:t>sytuacji</a:t>
            </a:r>
            <a:r>
              <a:rPr lang="en-GB" sz="1700" dirty="0"/>
              <a:t> </a:t>
            </a:r>
            <a:r>
              <a:rPr lang="en-GB" sz="1700" dirty="0" err="1"/>
              <a:t>problemowej</a:t>
            </a:r>
            <a:r>
              <a:rPr lang="en-GB" sz="1700" dirty="0"/>
              <a:t> </a:t>
            </a:r>
            <a:r>
              <a:rPr lang="en-GB" sz="1700" dirty="0" err="1"/>
              <a:t>studenci</a:t>
            </a:r>
            <a:r>
              <a:rPr lang="en-GB" sz="1700" dirty="0"/>
              <a:t> </a:t>
            </a:r>
            <a:r>
              <a:rPr lang="en-GB" sz="1700" dirty="0" err="1"/>
              <a:t>dzienni</a:t>
            </a:r>
            <a:r>
              <a:rPr lang="en-GB" sz="1700" dirty="0"/>
              <a:t> </a:t>
            </a:r>
            <a:r>
              <a:rPr lang="en-GB" sz="1700" dirty="0" err="1"/>
              <a:t>kierują</a:t>
            </a:r>
            <a:r>
              <a:rPr lang="en-GB" sz="1700" dirty="0"/>
              <a:t> </a:t>
            </a:r>
            <a:r>
              <a:rPr lang="en-GB" sz="1700" dirty="0" err="1"/>
              <a:t>się</a:t>
            </a:r>
            <a:r>
              <a:rPr lang="en-GB" sz="1700" dirty="0"/>
              <a:t> w </a:t>
            </a:r>
            <a:r>
              <a:rPr lang="en-GB" sz="1700" dirty="0" err="1"/>
              <a:t>pierwszej</a:t>
            </a:r>
            <a:r>
              <a:rPr lang="en-GB" sz="1700" dirty="0"/>
              <a:t> </a:t>
            </a:r>
            <a:r>
              <a:rPr lang="en-GB" sz="1700" dirty="0" err="1"/>
              <a:t>kolejności</a:t>
            </a:r>
            <a:r>
              <a:rPr lang="en-GB" sz="1700" dirty="0"/>
              <a:t> do OPIEKUNA </a:t>
            </a:r>
            <a:r>
              <a:rPr lang="en-GB" sz="1700" dirty="0" smtClean="0"/>
              <a:t>ROK</a:t>
            </a:r>
            <a:r>
              <a:rPr lang="pl-PL" sz="1700" dirty="0" smtClean="0"/>
              <a:t>U</a:t>
            </a:r>
            <a:r>
              <a:rPr lang="en-GB" sz="1700" dirty="0" smtClean="0"/>
              <a:t>, </a:t>
            </a:r>
            <a:r>
              <a:rPr lang="en-GB" sz="1700" dirty="0" err="1"/>
              <a:t>którym</a:t>
            </a:r>
            <a:r>
              <a:rPr lang="en-GB" sz="1700" dirty="0"/>
              <a:t> jest </a:t>
            </a:r>
            <a:r>
              <a:rPr lang="en-GB" sz="1700" dirty="0" err="1"/>
              <a:t>dr</a:t>
            </a:r>
            <a:r>
              <a:rPr lang="en-GB" sz="1700" dirty="0"/>
              <a:t> Piotr </a:t>
            </a:r>
            <a:r>
              <a:rPr lang="en-GB" sz="1700" dirty="0" err="1"/>
              <a:t>Czajka</a:t>
            </a:r>
            <a:r>
              <a:rPr lang="en-GB" sz="1700" dirty="0"/>
              <a:t>, a w </a:t>
            </a:r>
            <a:r>
              <a:rPr lang="en-GB" sz="1700" dirty="0" err="1"/>
              <a:t>drugiej</a:t>
            </a:r>
            <a:r>
              <a:rPr lang="en-GB" sz="1700" dirty="0"/>
              <a:t> </a:t>
            </a:r>
            <a:r>
              <a:rPr lang="en-GB" sz="1700" dirty="0" err="1"/>
              <a:t>kolejności</a:t>
            </a:r>
            <a:r>
              <a:rPr lang="en-GB" sz="1700" dirty="0"/>
              <a:t> (</a:t>
            </a:r>
            <a:r>
              <a:rPr lang="en-GB" sz="1700" dirty="0" err="1"/>
              <a:t>czyli</a:t>
            </a:r>
            <a:r>
              <a:rPr lang="en-GB" sz="1700" dirty="0"/>
              <a:t> w </a:t>
            </a:r>
            <a:r>
              <a:rPr lang="en-GB" sz="1700" dirty="0" err="1"/>
              <a:t>razie</a:t>
            </a:r>
            <a:r>
              <a:rPr lang="en-GB" sz="1700" dirty="0"/>
              <a:t> </a:t>
            </a:r>
            <a:r>
              <a:rPr lang="en-GB" sz="1700" dirty="0" err="1"/>
              <a:t>poważniejszych</a:t>
            </a:r>
            <a:r>
              <a:rPr lang="en-GB" sz="1700" dirty="0"/>
              <a:t> </a:t>
            </a:r>
            <a:r>
              <a:rPr lang="en-GB" sz="1700" dirty="0" err="1"/>
              <a:t>kłopotów</a:t>
            </a:r>
            <a:r>
              <a:rPr lang="en-GB" sz="1700" dirty="0"/>
              <a:t>) do </a:t>
            </a:r>
            <a:r>
              <a:rPr lang="en-GB" sz="1700" dirty="0" err="1"/>
              <a:t>zastępcy</a:t>
            </a:r>
            <a:r>
              <a:rPr lang="en-GB" sz="1700" dirty="0"/>
              <a:t> </a:t>
            </a:r>
            <a:r>
              <a:rPr lang="en-GB" sz="1700" dirty="0" err="1"/>
              <a:t>Dyrektora</a:t>
            </a:r>
            <a:r>
              <a:rPr lang="en-GB" sz="1700" dirty="0"/>
              <a:t> IFA ds. </a:t>
            </a:r>
            <a:r>
              <a:rPr lang="en-GB" sz="1700" dirty="0" err="1"/>
              <a:t>dydaktycznych</a:t>
            </a:r>
            <a:r>
              <a:rPr lang="en-GB" sz="1700" dirty="0"/>
              <a:t>, </a:t>
            </a:r>
            <a:r>
              <a:rPr lang="en-GB" sz="1700" dirty="0" err="1"/>
              <a:t>którym</a:t>
            </a:r>
            <a:r>
              <a:rPr lang="en-GB" sz="1700" dirty="0"/>
              <a:t> jest </a:t>
            </a:r>
            <a:r>
              <a:rPr lang="en-GB" sz="1700" dirty="0" err="1"/>
              <a:t>dr</a:t>
            </a:r>
            <a:r>
              <a:rPr lang="en-GB" sz="1700" dirty="0"/>
              <a:t> Maja Lubańska. </a:t>
            </a:r>
            <a:endParaRPr lang="pl-PL" sz="1700" dirty="0" smtClean="0"/>
          </a:p>
          <a:p>
            <a:pPr marL="0" lvl="0" indent="0" algn="just" rtl="0">
              <a:spcBef>
                <a:spcPts val="0"/>
              </a:spcBef>
              <a:spcAft>
                <a:spcPts val="0"/>
              </a:spcAft>
              <a:buNone/>
            </a:pPr>
            <a:endParaRPr lang="pl-PL" sz="1700" dirty="0"/>
          </a:p>
          <a:p>
            <a:pPr marL="0" lvl="0" indent="0" algn="just" rtl="0">
              <a:spcBef>
                <a:spcPts val="0"/>
              </a:spcBef>
              <a:spcAft>
                <a:spcPts val="0"/>
              </a:spcAft>
              <a:buNone/>
            </a:pPr>
            <a:r>
              <a:rPr lang="pl-PL" sz="1700" dirty="0" smtClean="0"/>
              <a:t>S</a:t>
            </a:r>
            <a:r>
              <a:rPr lang="en-GB" sz="1700" dirty="0" err="1" smtClean="0"/>
              <a:t>tudents</a:t>
            </a:r>
            <a:r>
              <a:rPr lang="en-GB" sz="1700" dirty="0" smtClean="0"/>
              <a:t> </a:t>
            </a:r>
            <a:r>
              <a:rPr lang="en-GB" sz="1700" dirty="0"/>
              <a:t>address their questions or problems to their appointed tutor, </a:t>
            </a:r>
            <a:r>
              <a:rPr lang="en-GB" sz="1700" dirty="0" err="1"/>
              <a:t>dr</a:t>
            </a:r>
            <a:r>
              <a:rPr lang="en-GB" sz="1700" dirty="0"/>
              <a:t> Piotr </a:t>
            </a:r>
            <a:r>
              <a:rPr lang="en-GB" sz="1700" dirty="0" err="1"/>
              <a:t>Czajka</a:t>
            </a:r>
            <a:r>
              <a:rPr lang="en-GB" sz="1700" dirty="0"/>
              <a:t>. If the situation is more complicated, they can later contact the Institute Deputy Head for Student Affairs, </a:t>
            </a:r>
            <a:r>
              <a:rPr lang="en-GB" sz="1700" dirty="0" err="1"/>
              <a:t>dr</a:t>
            </a:r>
            <a:r>
              <a:rPr lang="en-GB" sz="1700" dirty="0"/>
              <a:t> Maja Lubańska. </a:t>
            </a:r>
            <a:endParaRPr sz="1700"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p:nvPr>
        </p:nvSpPr>
        <p:spPr>
          <a:xfrm>
            <a:off x="387900" y="359425"/>
            <a:ext cx="8368200" cy="76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smtClean="0"/>
              <a:t>Log </a:t>
            </a:r>
            <a:r>
              <a:rPr lang="en-GB" dirty="0"/>
              <a:t>in to your university e-mail account</a:t>
            </a:r>
            <a:endParaRPr dirty="0"/>
          </a:p>
        </p:txBody>
      </p:sp>
      <p:sp>
        <p:nvSpPr>
          <p:cNvPr id="293" name="Google Shape;293;p51"/>
          <p:cNvSpPr txBox="1">
            <a:spLocks noGrp="1"/>
          </p:cNvSpPr>
          <p:nvPr>
            <p:ph type="body" idx="1"/>
          </p:nvPr>
        </p:nvSpPr>
        <p:spPr>
          <a:xfrm>
            <a:off x="387900" y="1768900"/>
            <a:ext cx="8368200" cy="2799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600" dirty="0" err="1"/>
              <a:t>Każdy</a:t>
            </a:r>
            <a:r>
              <a:rPr lang="en-GB" sz="1600" dirty="0"/>
              <a:t> student </a:t>
            </a:r>
            <a:r>
              <a:rPr lang="en-GB" sz="1600" dirty="0" err="1"/>
              <a:t>otrzymuje</a:t>
            </a:r>
            <a:r>
              <a:rPr lang="en-GB" sz="1600" dirty="0"/>
              <a:t> </a:t>
            </a:r>
            <a:r>
              <a:rPr lang="en-GB" sz="1600" dirty="0" err="1"/>
              <a:t>dostęp</a:t>
            </a:r>
            <a:r>
              <a:rPr lang="en-GB" sz="1600" dirty="0"/>
              <a:t> do </a:t>
            </a:r>
            <a:r>
              <a:rPr lang="en-GB" sz="1600" dirty="0" err="1"/>
              <a:t>konta</a:t>
            </a:r>
            <a:r>
              <a:rPr lang="en-GB" sz="1600" dirty="0"/>
              <a:t> </a:t>
            </a:r>
            <a:r>
              <a:rPr lang="en-GB" sz="1600" dirty="0" err="1"/>
              <a:t>pocztowego</a:t>
            </a:r>
            <a:r>
              <a:rPr lang="en-GB" sz="1600" dirty="0"/>
              <a:t> w </a:t>
            </a:r>
            <a:r>
              <a:rPr lang="en-GB" sz="1600" dirty="0" err="1"/>
              <a:t>domenie</a:t>
            </a:r>
            <a:r>
              <a:rPr lang="en-GB" sz="1600" dirty="0"/>
              <a:t> uwr.edu </a:t>
            </a:r>
            <a:r>
              <a:rPr lang="en-GB" sz="1600" dirty="0" err="1"/>
              <a:t>pl</a:t>
            </a:r>
            <a:r>
              <a:rPr lang="en-GB" sz="1600" dirty="0"/>
              <a:t> </a:t>
            </a:r>
            <a:r>
              <a:rPr lang="en-GB" sz="1600" dirty="0" err="1"/>
              <a:t>oraz</a:t>
            </a:r>
            <a:r>
              <a:rPr lang="en-GB" sz="1600" dirty="0"/>
              <a:t> </a:t>
            </a:r>
            <a:r>
              <a:rPr lang="en-GB" sz="1600" dirty="0" err="1"/>
              <a:t>usług</a:t>
            </a:r>
            <a:r>
              <a:rPr lang="en-GB" sz="1600" dirty="0"/>
              <a:t> office 365. </a:t>
            </a:r>
            <a:r>
              <a:rPr lang="en-GB" sz="1600" dirty="0" err="1"/>
              <a:t>Logowanie</a:t>
            </a:r>
            <a:r>
              <a:rPr lang="en-GB" sz="1600" dirty="0"/>
              <a:t> do </a:t>
            </a:r>
            <a:r>
              <a:rPr lang="en-GB" sz="1600" dirty="0" err="1"/>
              <a:t>usług</a:t>
            </a:r>
            <a:r>
              <a:rPr lang="en-GB" sz="1600" dirty="0"/>
              <a:t> </a:t>
            </a:r>
            <a:r>
              <a:rPr lang="en-GB" sz="1600" dirty="0" err="1"/>
              <a:t>odbywa</a:t>
            </a:r>
            <a:r>
              <a:rPr lang="en-GB" sz="1600" dirty="0"/>
              <a:t> </a:t>
            </a:r>
            <a:r>
              <a:rPr lang="en-GB" sz="1600" dirty="0" err="1"/>
              <a:t>się</a:t>
            </a:r>
            <a:r>
              <a:rPr lang="en-GB" sz="1600" dirty="0"/>
              <a:t> </a:t>
            </a:r>
            <a:r>
              <a:rPr lang="en-GB" sz="1600" dirty="0" err="1"/>
              <a:t>za</a:t>
            </a:r>
            <a:r>
              <a:rPr lang="en-GB" sz="1600" dirty="0"/>
              <a:t> </a:t>
            </a:r>
            <a:r>
              <a:rPr lang="en-GB" sz="1600" dirty="0" err="1"/>
              <a:t>pomocą</a:t>
            </a:r>
            <a:r>
              <a:rPr lang="en-GB" sz="1600" dirty="0"/>
              <a:t> </a:t>
            </a:r>
            <a:r>
              <a:rPr lang="en-GB" sz="1600" dirty="0" err="1"/>
              <a:t>loginu</a:t>
            </a:r>
            <a:r>
              <a:rPr lang="en-GB" sz="1600" dirty="0"/>
              <a:t> </a:t>
            </a:r>
            <a:r>
              <a:rPr lang="en-GB" sz="1600" u="sng" dirty="0">
                <a:solidFill>
                  <a:schemeClr val="hlink"/>
                </a:solidFill>
                <a:hlinkClick r:id="rId3"/>
              </a:rPr>
              <a:t>nr_albumu@uwr.edu.pl</a:t>
            </a:r>
            <a:r>
              <a:rPr lang="en-GB" sz="1600" dirty="0"/>
              <a:t> </a:t>
            </a:r>
            <a:r>
              <a:rPr lang="en-GB" sz="1600" dirty="0" err="1"/>
              <a:t>Instrukcja</a:t>
            </a:r>
            <a:r>
              <a:rPr lang="en-GB" sz="1600" dirty="0"/>
              <a:t> </a:t>
            </a:r>
            <a:r>
              <a:rPr lang="en-GB" sz="1600" dirty="0" err="1"/>
              <a:t>logowania</a:t>
            </a:r>
            <a:r>
              <a:rPr lang="en-GB" sz="1600" dirty="0"/>
              <a:t> </a:t>
            </a:r>
            <a:r>
              <a:rPr lang="en-GB" sz="1600" dirty="0" err="1"/>
              <a:t>oraz</a:t>
            </a:r>
            <a:r>
              <a:rPr lang="en-GB" sz="1600" dirty="0"/>
              <a:t> </a:t>
            </a:r>
            <a:r>
              <a:rPr lang="en-GB" sz="1600" dirty="0" err="1"/>
              <a:t>resetowania</a:t>
            </a:r>
            <a:r>
              <a:rPr lang="en-GB" sz="1600" dirty="0"/>
              <a:t> </a:t>
            </a:r>
            <a:r>
              <a:rPr lang="en-GB" sz="1600" dirty="0" err="1"/>
              <a:t>czy</a:t>
            </a:r>
            <a:r>
              <a:rPr lang="en-GB" sz="1600" dirty="0"/>
              <a:t> </a:t>
            </a:r>
            <a:r>
              <a:rPr lang="en-GB" sz="1600" dirty="0" err="1"/>
              <a:t>zmiany</a:t>
            </a:r>
            <a:r>
              <a:rPr lang="en-GB" sz="1600" dirty="0"/>
              <a:t> </a:t>
            </a:r>
            <a:r>
              <a:rPr lang="en-GB" sz="1600" dirty="0" err="1"/>
              <a:t>hasła</a:t>
            </a:r>
            <a:r>
              <a:rPr lang="en-GB" sz="1600" dirty="0"/>
              <a:t> </a:t>
            </a:r>
            <a:r>
              <a:rPr lang="en-GB" sz="1600" dirty="0" err="1"/>
              <a:t>znajduje</a:t>
            </a:r>
            <a:r>
              <a:rPr lang="en-GB" sz="1600" dirty="0"/>
              <a:t> </a:t>
            </a:r>
            <a:r>
              <a:rPr lang="en-GB" sz="1600" dirty="0" err="1"/>
              <a:t>się</a:t>
            </a:r>
            <a:r>
              <a:rPr lang="en-GB" sz="1600" dirty="0"/>
              <a:t> </a:t>
            </a:r>
            <a:r>
              <a:rPr lang="en-GB" sz="1600" dirty="0" err="1"/>
              <a:t>na</a:t>
            </a:r>
            <a:r>
              <a:rPr lang="en-GB" sz="1600" dirty="0"/>
              <a:t> </a:t>
            </a:r>
            <a:r>
              <a:rPr lang="en-GB" sz="1600" u="sng" dirty="0">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n-GB" sz="1600" u="sng" dirty="0" smtClean="0">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portal.uwr.edu.pl</a:t>
            </a:r>
            <a:r>
              <a:rPr lang="en-GB" sz="1600" dirty="0" smtClean="0"/>
              <a:t>. </a:t>
            </a:r>
            <a:r>
              <a:rPr lang="en-GB" sz="1600" dirty="0" err="1"/>
              <a:t>Prosimy</a:t>
            </a:r>
            <a:r>
              <a:rPr lang="en-GB" sz="1600" dirty="0"/>
              <a:t> o </a:t>
            </a:r>
            <a:r>
              <a:rPr lang="en-GB" sz="1600" dirty="0" err="1"/>
              <a:t>regularne</a:t>
            </a:r>
            <a:r>
              <a:rPr lang="en-GB" sz="1600" dirty="0"/>
              <a:t> </a:t>
            </a:r>
            <a:r>
              <a:rPr lang="en-GB" sz="1600" dirty="0" err="1"/>
              <a:t>sprawdzanie</a:t>
            </a:r>
            <a:r>
              <a:rPr lang="en-GB" sz="1600" dirty="0"/>
              <a:t> </a:t>
            </a:r>
            <a:r>
              <a:rPr lang="en-GB" sz="1600" dirty="0" err="1"/>
              <a:t>swoich</a:t>
            </a:r>
            <a:r>
              <a:rPr lang="en-GB" sz="1600" dirty="0"/>
              <a:t> </a:t>
            </a:r>
            <a:r>
              <a:rPr lang="en-GB" sz="1600" dirty="0" err="1"/>
              <a:t>kont</a:t>
            </a:r>
            <a:r>
              <a:rPr lang="en-GB" sz="1600" dirty="0"/>
              <a:t>, </a:t>
            </a:r>
            <a:r>
              <a:rPr lang="en-GB" sz="1600" dirty="0" err="1"/>
              <a:t>gdyż</a:t>
            </a:r>
            <a:r>
              <a:rPr lang="en-GB" sz="1600" dirty="0"/>
              <a:t> </a:t>
            </a:r>
            <a:r>
              <a:rPr lang="en-GB" sz="1600" dirty="0" err="1"/>
              <a:t>prowadzący</a:t>
            </a:r>
            <a:r>
              <a:rPr lang="en-GB" sz="1600" dirty="0"/>
              <a:t> </a:t>
            </a:r>
            <a:r>
              <a:rPr lang="en-GB" sz="1600" dirty="0" err="1"/>
              <a:t>zajęcia</a:t>
            </a:r>
            <a:r>
              <a:rPr lang="en-GB" sz="1600" dirty="0"/>
              <a:t> </a:t>
            </a:r>
            <a:r>
              <a:rPr lang="en-GB" sz="1600" dirty="0" err="1"/>
              <a:t>mogą</a:t>
            </a:r>
            <a:r>
              <a:rPr lang="en-GB" sz="1600" dirty="0"/>
              <a:t> </a:t>
            </a:r>
            <a:r>
              <a:rPr lang="en-GB" sz="1600" dirty="0" err="1"/>
              <a:t>wysyłać</a:t>
            </a:r>
            <a:r>
              <a:rPr lang="en-GB" sz="1600" dirty="0"/>
              <a:t> </a:t>
            </a:r>
            <a:r>
              <a:rPr lang="en-GB" sz="1600" dirty="0" err="1"/>
              <a:t>Państwu</a:t>
            </a:r>
            <a:r>
              <a:rPr lang="en-GB" sz="1600" dirty="0"/>
              <a:t> </a:t>
            </a:r>
            <a:r>
              <a:rPr lang="en-GB" sz="1600" dirty="0" err="1"/>
              <a:t>wiadomości</a:t>
            </a:r>
            <a:r>
              <a:rPr lang="en-GB" sz="1600" dirty="0"/>
              <a:t> </a:t>
            </a:r>
            <a:r>
              <a:rPr lang="en-GB" sz="1600" dirty="0" err="1"/>
              <a:t>tylko</a:t>
            </a:r>
            <a:r>
              <a:rPr lang="en-GB" sz="1600" dirty="0"/>
              <a:t> </a:t>
            </a:r>
            <a:r>
              <a:rPr lang="en-GB" sz="1600" dirty="0" err="1"/>
              <a:t>na</a:t>
            </a:r>
            <a:r>
              <a:rPr lang="en-GB" sz="1600" dirty="0"/>
              <a:t> </a:t>
            </a:r>
            <a:r>
              <a:rPr lang="en-GB" sz="1600" dirty="0" err="1"/>
              <a:t>te</a:t>
            </a:r>
            <a:r>
              <a:rPr lang="en-GB" sz="1600" dirty="0"/>
              <a:t> </a:t>
            </a:r>
            <a:r>
              <a:rPr lang="en-GB" sz="1600" dirty="0" err="1"/>
              <a:t>konta</a:t>
            </a:r>
            <a:r>
              <a:rPr lang="en-GB" sz="1600" dirty="0"/>
              <a:t>. </a:t>
            </a:r>
            <a:endParaRPr sz="1600" dirty="0"/>
          </a:p>
          <a:p>
            <a:pPr marL="0" lvl="0" indent="0" rtl="0">
              <a:spcBef>
                <a:spcPts val="1600"/>
              </a:spcBef>
              <a:spcAft>
                <a:spcPts val="0"/>
              </a:spcAft>
              <a:buNone/>
            </a:pPr>
            <a:r>
              <a:rPr lang="en-GB" sz="1600" dirty="0"/>
              <a:t>It is vital that you log into your individual email account </a:t>
            </a:r>
            <a:r>
              <a:rPr lang="en-GB" sz="1600" u="sng" dirty="0" smtClean="0">
                <a:solidFill>
                  <a:schemeClr val="hlink"/>
                </a:solidFill>
                <a:hlinkClick r:id="rId5"/>
              </a:rPr>
              <a:t>your_album_number@uwr.edu.pl</a:t>
            </a:r>
            <a:r>
              <a:rPr lang="en-GB" sz="1600" dirty="0" smtClean="0"/>
              <a:t>. </a:t>
            </a:r>
            <a:r>
              <a:rPr lang="en-GB" sz="1600" dirty="0"/>
              <a:t>Please check this email on a regular basis as it is the only way your course instructors can contact you.  The instructions on how to log in to your account are available at </a:t>
            </a:r>
            <a:r>
              <a:rPr lang="en-GB" sz="1600" u="sng" dirty="0">
                <a:solidFill>
                  <a:schemeClr val="hlink"/>
                </a:solidFill>
                <a:hlinkClick r:id="rId4"/>
              </a:rPr>
              <a:t>https://portal.uwr.edu.pl</a:t>
            </a:r>
            <a:r>
              <a:rPr lang="en-GB" sz="1600" dirty="0"/>
              <a:t> .</a:t>
            </a:r>
            <a:endParaRPr sz="1600" dirty="0"/>
          </a:p>
          <a:p>
            <a:pPr marL="0" lvl="0" indent="0" rtl="0">
              <a:spcBef>
                <a:spcPts val="1600"/>
              </a:spcBef>
              <a:spcAft>
                <a:spcPts val="0"/>
              </a:spcAft>
              <a:buNone/>
            </a:pPr>
            <a:endParaRPr sz="1400" dirty="0"/>
          </a:p>
          <a:p>
            <a:pPr marL="0" lvl="0" indent="0" algn="l" rtl="0">
              <a:spcBef>
                <a:spcPts val="1600"/>
              </a:spcBef>
              <a:spcAft>
                <a:spcPts val="0"/>
              </a:spcAft>
              <a:buNone/>
            </a:pPr>
            <a:endParaRPr sz="1400" dirty="0"/>
          </a:p>
          <a:p>
            <a:pPr marL="0" lvl="0" indent="0" algn="l" rtl="0">
              <a:spcBef>
                <a:spcPts val="1600"/>
              </a:spcBef>
              <a:spcAft>
                <a:spcPts val="1600"/>
              </a:spcAft>
              <a:buNone/>
            </a:pPr>
            <a:endParaRPr sz="1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2"/>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Dean’s office: opening hours</a:t>
            </a:r>
            <a:endParaRPr/>
          </a:p>
        </p:txBody>
      </p:sp>
      <p:sp>
        <p:nvSpPr>
          <p:cNvPr id="89" name="Google Shape;89;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Monday 10:00-14:00</a:t>
            </a:r>
            <a:endParaRPr dirty="0"/>
          </a:p>
          <a:p>
            <a:pPr marL="0" lvl="0" indent="0" algn="l" rtl="0">
              <a:spcBef>
                <a:spcPts val="1600"/>
              </a:spcBef>
              <a:spcAft>
                <a:spcPts val="0"/>
              </a:spcAft>
              <a:buNone/>
            </a:pPr>
            <a:r>
              <a:rPr lang="en-GB" dirty="0"/>
              <a:t>Tuesday 10:00-14:00</a:t>
            </a:r>
            <a:endParaRPr dirty="0"/>
          </a:p>
          <a:p>
            <a:pPr marL="0" lvl="0" indent="0" algn="l" rtl="0">
              <a:spcBef>
                <a:spcPts val="1600"/>
              </a:spcBef>
              <a:spcAft>
                <a:spcPts val="0"/>
              </a:spcAft>
              <a:buNone/>
            </a:pPr>
            <a:r>
              <a:rPr lang="en-GB" dirty="0"/>
              <a:t>Wednesday </a:t>
            </a:r>
            <a:r>
              <a:rPr lang="en-GB" dirty="0">
                <a:solidFill>
                  <a:srgbClr val="FFFF00"/>
                </a:solidFill>
              </a:rPr>
              <a:t>CLOSED</a:t>
            </a:r>
            <a:endParaRPr dirty="0">
              <a:solidFill>
                <a:srgbClr val="FFFF00"/>
              </a:solidFill>
            </a:endParaRPr>
          </a:p>
          <a:p>
            <a:pPr marL="0" lvl="0" indent="0" algn="l" rtl="0">
              <a:spcBef>
                <a:spcPts val="1600"/>
              </a:spcBef>
              <a:spcAft>
                <a:spcPts val="0"/>
              </a:spcAft>
              <a:buNone/>
            </a:pPr>
            <a:r>
              <a:rPr lang="en-GB" dirty="0"/>
              <a:t>Thursday </a:t>
            </a:r>
            <a:r>
              <a:rPr lang="en-GB" dirty="0" smtClean="0"/>
              <a:t>1</a:t>
            </a:r>
            <a:r>
              <a:rPr lang="pl-PL" dirty="0" smtClean="0"/>
              <a:t>2</a:t>
            </a:r>
            <a:r>
              <a:rPr lang="en-GB" dirty="0" smtClean="0"/>
              <a:t>:00-15:</a:t>
            </a:r>
            <a:r>
              <a:rPr lang="pl-PL" dirty="0" smtClean="0"/>
              <a:t>0</a:t>
            </a:r>
            <a:r>
              <a:rPr lang="en-GB" dirty="0" smtClean="0"/>
              <a:t>0</a:t>
            </a:r>
            <a:endParaRPr dirty="0"/>
          </a:p>
          <a:p>
            <a:pPr marL="0" lvl="0" indent="0" algn="l" rtl="0">
              <a:spcBef>
                <a:spcPts val="1600"/>
              </a:spcBef>
              <a:spcAft>
                <a:spcPts val="0"/>
              </a:spcAft>
              <a:buNone/>
            </a:pPr>
            <a:r>
              <a:rPr lang="en-GB" dirty="0"/>
              <a:t>Friday 10:00-14:00</a:t>
            </a:r>
            <a:endParaRPr dirty="0"/>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Institute of English Studies</a:t>
            </a:r>
            <a:endParaRPr/>
          </a:p>
        </p:txBody>
      </p:sp>
      <p:sp>
        <p:nvSpPr>
          <p:cNvPr id="95" name="Google Shape;95;p18"/>
          <p:cNvSpPr txBox="1">
            <a:spLocks noGrp="1"/>
          </p:cNvSpPr>
          <p:nvPr>
            <p:ph type="body" idx="1"/>
          </p:nvPr>
        </p:nvSpPr>
        <p:spPr>
          <a:xfrm>
            <a:off x="387900" y="1489825"/>
            <a:ext cx="8368200" cy="328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smtClean="0"/>
              <a:t>Prof. d</a:t>
            </a:r>
            <a:r>
              <a:rPr lang="en-GB" dirty="0" smtClean="0"/>
              <a:t>r </a:t>
            </a:r>
            <a:r>
              <a:rPr lang="en-GB" dirty="0"/>
              <a:t>hab. Marek </a:t>
            </a:r>
            <a:r>
              <a:rPr lang="en-GB" dirty="0" err="1" smtClean="0"/>
              <a:t>Kuźniak</a:t>
            </a:r>
            <a:endParaRPr dirty="0"/>
          </a:p>
          <a:p>
            <a:pPr marL="0" lvl="0" indent="0" algn="l" rtl="0">
              <a:spcBef>
                <a:spcPts val="0"/>
              </a:spcBef>
              <a:spcAft>
                <a:spcPts val="0"/>
              </a:spcAft>
              <a:buNone/>
            </a:pPr>
            <a:r>
              <a:rPr lang="en-GB" dirty="0" smtClean="0"/>
              <a:t>Head </a:t>
            </a:r>
            <a:r>
              <a:rPr lang="en-GB" dirty="0"/>
              <a:t>of the Institute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Dr Maja Lubańska</a:t>
            </a:r>
            <a:endParaRPr dirty="0"/>
          </a:p>
          <a:p>
            <a:pPr marL="0" lvl="0" indent="0" algn="l" rtl="0">
              <a:spcBef>
                <a:spcPts val="0"/>
              </a:spcBef>
              <a:spcAft>
                <a:spcPts val="0"/>
              </a:spcAft>
              <a:buNone/>
            </a:pPr>
            <a:r>
              <a:rPr lang="en-GB" dirty="0" smtClean="0"/>
              <a:t>Deputy </a:t>
            </a:r>
            <a:r>
              <a:rPr lang="pl-PL" dirty="0"/>
              <a:t>H</a:t>
            </a:r>
            <a:r>
              <a:rPr lang="en-GB" dirty="0" err="1" smtClean="0"/>
              <a:t>ead</a:t>
            </a:r>
            <a:r>
              <a:rPr lang="en-GB" dirty="0" smtClean="0"/>
              <a:t> </a:t>
            </a:r>
            <a:r>
              <a:rPr lang="en-GB" dirty="0"/>
              <a:t>for </a:t>
            </a:r>
            <a:r>
              <a:rPr lang="pl-PL" dirty="0" smtClean="0"/>
              <a:t>S</a:t>
            </a:r>
            <a:r>
              <a:rPr lang="en-GB" dirty="0" err="1" smtClean="0"/>
              <a:t>tudent</a:t>
            </a:r>
            <a:r>
              <a:rPr lang="en-GB" dirty="0" smtClean="0"/>
              <a:t> </a:t>
            </a:r>
            <a:r>
              <a:rPr lang="pl-PL" dirty="0" smtClean="0"/>
              <a:t>A</a:t>
            </a:r>
            <a:r>
              <a:rPr lang="en-GB" dirty="0" err="1" smtClean="0"/>
              <a:t>ffairs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pl-PL" dirty="0" smtClean="0"/>
              <a:t>IFA</a:t>
            </a:r>
            <a:r>
              <a:rPr lang="en-GB" dirty="0" smtClean="0"/>
              <a:t> </a:t>
            </a:r>
            <a:r>
              <a:rPr lang="en-GB" dirty="0"/>
              <a:t>office: room 102</a:t>
            </a:r>
            <a:endParaRPr dirty="0"/>
          </a:p>
          <a:p>
            <a:pPr marL="0" lvl="0" indent="0" algn="l" rtl="0">
              <a:spcBef>
                <a:spcPts val="0"/>
              </a:spcBef>
              <a:spcAft>
                <a:spcPts val="0"/>
              </a:spcAft>
              <a:buNone/>
            </a:pPr>
            <a:r>
              <a:rPr lang="en-GB" dirty="0" err="1"/>
              <a:t>Ul</a:t>
            </a:r>
            <a:r>
              <a:rPr lang="en-GB" dirty="0"/>
              <a:t>. </a:t>
            </a:r>
            <a:r>
              <a:rPr lang="en-GB" dirty="0" err="1"/>
              <a:t>Kuźnicza</a:t>
            </a:r>
            <a:r>
              <a:rPr lang="en-GB" dirty="0"/>
              <a:t> 22</a:t>
            </a:r>
            <a:endParaRPr dirty="0"/>
          </a:p>
          <a:p>
            <a:pPr marL="0" lvl="0" indent="0" algn="l" rtl="0">
              <a:spcBef>
                <a:spcPts val="0"/>
              </a:spcBef>
              <a:spcAft>
                <a:spcPts val="0"/>
              </a:spcAft>
              <a:buNone/>
            </a:pPr>
            <a:r>
              <a:rPr lang="en-GB" dirty="0" err="1"/>
              <a:t>Elżbieta</a:t>
            </a:r>
            <a:r>
              <a:rPr lang="en-GB" dirty="0"/>
              <a:t> </a:t>
            </a:r>
            <a:r>
              <a:rPr lang="en-GB" dirty="0" err="1"/>
              <a:t>Cesarska</a:t>
            </a:r>
            <a:endParaRPr dirty="0"/>
          </a:p>
          <a:p>
            <a:pPr marL="0" lvl="0" indent="0" algn="l" rtl="0">
              <a:spcBef>
                <a:spcPts val="0"/>
              </a:spcBef>
              <a:spcAft>
                <a:spcPts val="0"/>
              </a:spcAft>
              <a:buNone/>
            </a:pPr>
            <a:r>
              <a:rPr lang="en-GB" dirty="0" err="1"/>
              <a:t>Ireneusz</a:t>
            </a:r>
            <a:r>
              <a:rPr lang="en-GB" dirty="0"/>
              <a:t> </a:t>
            </a:r>
            <a:r>
              <a:rPr lang="en-GB" dirty="0" err="1"/>
              <a:t>Kuboń</a:t>
            </a:r>
            <a:r>
              <a:rPr lang="en-GB" dirty="0"/>
              <a:t> (IT)</a:t>
            </a:r>
            <a:endParaRPr dirty="0"/>
          </a:p>
          <a:p>
            <a:pPr marL="0" lvl="0" indent="0" algn="l" rtl="0">
              <a:spcBef>
                <a:spcPts val="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38100" lvl="0" algn="l" rtl="0">
              <a:spcBef>
                <a:spcPts val="0"/>
              </a:spcBef>
              <a:spcAft>
                <a:spcPts val="0"/>
              </a:spcAft>
              <a:buSzPts val="3000"/>
            </a:pPr>
            <a:r>
              <a:rPr lang="en-GB" dirty="0"/>
              <a:t>INFORMACJE NA POCZĄTEK ZAJĘĆ</a:t>
            </a:r>
            <a:endParaRPr dirty="0"/>
          </a:p>
        </p:txBody>
      </p:sp>
      <p:sp>
        <p:nvSpPr>
          <p:cNvPr id="101" name="Google Shape;101;p19"/>
          <p:cNvSpPr txBox="1">
            <a:spLocks noGrp="1"/>
          </p:cNvSpPr>
          <p:nvPr>
            <p:ph type="body" idx="1"/>
          </p:nvPr>
        </p:nvSpPr>
        <p:spPr>
          <a:xfrm>
            <a:off x="387900" y="1489825"/>
            <a:ext cx="8368200" cy="34029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r>
              <a:rPr lang="en-GB" sz="2000" dirty="0" err="1"/>
              <a:t>Należy</a:t>
            </a:r>
            <a:r>
              <a:rPr lang="en-GB" sz="2000" dirty="0"/>
              <a:t> </a:t>
            </a:r>
            <a:r>
              <a:rPr lang="en-GB" sz="2000" dirty="0" err="1"/>
              <a:t>obowiązkowo</a:t>
            </a:r>
            <a:r>
              <a:rPr lang="en-GB" sz="2000" dirty="0"/>
              <a:t> </a:t>
            </a:r>
            <a:r>
              <a:rPr lang="en-GB" sz="2000" dirty="0" err="1"/>
              <a:t>zalogować</a:t>
            </a:r>
            <a:r>
              <a:rPr lang="en-GB" sz="2000" dirty="0"/>
              <a:t> </a:t>
            </a:r>
            <a:r>
              <a:rPr lang="en-GB" sz="2000" dirty="0" err="1"/>
              <a:t>się</a:t>
            </a:r>
            <a:r>
              <a:rPr lang="en-GB" sz="2000" dirty="0"/>
              <a:t> do USOS </a:t>
            </a:r>
            <a:r>
              <a:rPr lang="en-GB" sz="2000" dirty="0" err="1"/>
              <a:t>i</a:t>
            </a:r>
            <a:r>
              <a:rPr lang="en-GB" sz="2000" dirty="0"/>
              <a:t> </a:t>
            </a:r>
            <a:r>
              <a:rPr lang="en-GB" sz="2000" dirty="0" err="1"/>
              <a:t>zapoznać</a:t>
            </a:r>
            <a:r>
              <a:rPr lang="en-GB" sz="2000" dirty="0"/>
              <a:t> z </a:t>
            </a:r>
            <a:r>
              <a:rPr lang="en-GB" sz="2000" dirty="0" err="1"/>
              <a:t>systemem</a:t>
            </a:r>
            <a:r>
              <a:rPr lang="en-GB" sz="2000" dirty="0" smtClean="0"/>
              <a:t>:</a:t>
            </a:r>
            <a:endParaRPr lang="pl-PL" sz="2000" dirty="0" smtClean="0"/>
          </a:p>
          <a:p>
            <a:pPr marL="114300" lvl="0" indent="0">
              <a:buNone/>
            </a:pPr>
            <a:r>
              <a:rPr lang="pl-PL" sz="2000" dirty="0">
                <a:hlinkClick r:id="rId3"/>
              </a:rPr>
              <a:t>https://</a:t>
            </a:r>
            <a:r>
              <a:rPr lang="pl-PL" sz="2000" dirty="0" smtClean="0">
                <a:hlinkClick r:id="rId3"/>
              </a:rPr>
              <a:t>usosweb.uwr.edu.pl/</a:t>
            </a:r>
            <a:endParaRPr lang="pl-PL" sz="2000" dirty="0"/>
          </a:p>
          <a:p>
            <a:pPr marL="114300" lvl="0" indent="0">
              <a:buNone/>
            </a:pPr>
            <a:r>
              <a:rPr lang="en-GB" sz="2000" dirty="0" err="1" smtClean="0"/>
              <a:t>Instrukcja</a:t>
            </a:r>
            <a:r>
              <a:rPr lang="en-GB" sz="2000" dirty="0" smtClean="0"/>
              <a:t> </a:t>
            </a:r>
            <a:r>
              <a:rPr lang="en-GB" sz="2000" dirty="0" err="1"/>
              <a:t>logowania</a:t>
            </a:r>
            <a:r>
              <a:rPr lang="en-GB" sz="2000" dirty="0"/>
              <a:t> </a:t>
            </a:r>
            <a:r>
              <a:rPr lang="en-GB" sz="2000" dirty="0" err="1"/>
              <a:t>znajduje</a:t>
            </a:r>
            <a:r>
              <a:rPr lang="en-GB" sz="2000" dirty="0"/>
              <a:t> </a:t>
            </a:r>
            <a:r>
              <a:rPr lang="en-GB" sz="2000" dirty="0" err="1"/>
              <a:t>się</a:t>
            </a:r>
            <a:r>
              <a:rPr lang="en-GB" sz="2000" dirty="0"/>
              <a:t> </a:t>
            </a:r>
            <a:r>
              <a:rPr lang="en-GB" sz="2000" dirty="0" err="1"/>
              <a:t>na</a:t>
            </a:r>
            <a:r>
              <a:rPr lang="en-GB" sz="2000" dirty="0"/>
              <a:t> </a:t>
            </a:r>
            <a:r>
              <a:rPr lang="en-GB" sz="2000" dirty="0" err="1"/>
              <a:t>stronie</a:t>
            </a:r>
            <a:r>
              <a:rPr lang="en-GB" sz="2000" dirty="0"/>
              <a:t> </a:t>
            </a:r>
            <a:r>
              <a:rPr lang="en-GB" sz="2000" dirty="0" err="1"/>
              <a:t>głównej</a:t>
            </a:r>
            <a:r>
              <a:rPr lang="en-GB" sz="2000" dirty="0"/>
              <a:t> USOS.</a:t>
            </a:r>
            <a:endParaRPr sz="2000" dirty="0"/>
          </a:p>
          <a:p>
            <a:pPr marL="114300" lvl="0" indent="0" algn="l" rtl="0">
              <a:spcBef>
                <a:spcPts val="1600"/>
              </a:spcBef>
              <a:spcAft>
                <a:spcPts val="0"/>
              </a:spcAft>
              <a:buSzPts val="1800"/>
              <a:buNone/>
            </a:pPr>
            <a:r>
              <a:rPr lang="pl-PL" sz="2000" dirty="0" smtClean="0"/>
              <a:t>W każdym semestrze n</a:t>
            </a:r>
            <a:r>
              <a:rPr lang="en-GB" sz="2000" dirty="0" smtClean="0"/>
              <a:t>a </a:t>
            </a:r>
            <a:r>
              <a:rPr lang="en-GB" sz="2000" dirty="0" err="1"/>
              <a:t>wszystkie</a:t>
            </a:r>
            <a:r>
              <a:rPr lang="en-GB" sz="2000" dirty="0"/>
              <a:t> </a:t>
            </a:r>
            <a:r>
              <a:rPr lang="en-GB" sz="2000" dirty="0" err="1"/>
              <a:t>zajęcia</a:t>
            </a:r>
            <a:r>
              <a:rPr lang="en-GB" sz="2000" dirty="0"/>
              <a:t> </a:t>
            </a:r>
            <a:r>
              <a:rPr lang="en-GB" sz="2000" dirty="0" err="1"/>
              <a:t>należy</a:t>
            </a:r>
            <a:r>
              <a:rPr lang="en-GB" sz="2000" dirty="0"/>
              <a:t> </a:t>
            </a:r>
            <a:r>
              <a:rPr lang="en-GB" sz="2000" dirty="0" err="1"/>
              <a:t>zapisać</a:t>
            </a:r>
            <a:r>
              <a:rPr lang="en-GB" sz="2000" dirty="0"/>
              <a:t> </a:t>
            </a:r>
            <a:r>
              <a:rPr lang="en-GB" sz="2000" dirty="0" err="1"/>
              <a:t>się</a:t>
            </a:r>
            <a:r>
              <a:rPr lang="en-GB" sz="2000" dirty="0"/>
              <a:t> w USOS w </a:t>
            </a:r>
            <a:r>
              <a:rPr lang="en-GB" sz="2000" dirty="0" err="1"/>
              <a:t>terminach</a:t>
            </a:r>
            <a:r>
              <a:rPr lang="en-GB" sz="2000" dirty="0"/>
              <a:t> </a:t>
            </a:r>
            <a:r>
              <a:rPr lang="en-GB" sz="2000" dirty="0" err="1"/>
              <a:t>zapisów</a:t>
            </a:r>
            <a:r>
              <a:rPr lang="en-GB" sz="2000" dirty="0"/>
              <a:t> </a:t>
            </a:r>
            <a:r>
              <a:rPr lang="en-GB" sz="2000" dirty="0" err="1"/>
              <a:t>podanych</a:t>
            </a:r>
            <a:r>
              <a:rPr lang="en-GB" sz="2000" dirty="0"/>
              <a:t> w </a:t>
            </a:r>
            <a:r>
              <a:rPr lang="en-GB" sz="2000" dirty="0" err="1"/>
              <a:t>kalendarzu</a:t>
            </a:r>
            <a:r>
              <a:rPr lang="en-GB" sz="2000" dirty="0"/>
              <a:t> </a:t>
            </a:r>
            <a:r>
              <a:rPr lang="en-GB" sz="2000" dirty="0" err="1" smtClean="0"/>
              <a:t>rejestracji</a:t>
            </a:r>
            <a:r>
              <a:rPr lang="pl-PL" sz="2000" dirty="0"/>
              <a:t> </a:t>
            </a:r>
            <a:r>
              <a:rPr lang="pl-PL" sz="2000" dirty="0" smtClean="0"/>
              <a:t>(kalendarz rejestracji jest dostępny na głównej stronie USOS w menu po lewej stronie). Po terminie na zajęcia można być zapisanym przez informatyka tylko w ramach limitu dostępnych miejsc.</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USOS</a:t>
            </a:r>
            <a:endParaRPr lang="pl-PL" dirty="0"/>
          </a:p>
        </p:txBody>
      </p:sp>
      <p:sp>
        <p:nvSpPr>
          <p:cNvPr id="3" name="Symbol zastępczy tekstu 2"/>
          <p:cNvSpPr>
            <a:spLocks noGrp="1"/>
          </p:cNvSpPr>
          <p:nvPr>
            <p:ph type="body" idx="1"/>
          </p:nvPr>
        </p:nvSpPr>
        <p:spPr/>
        <p:txBody>
          <a:bodyPr/>
          <a:lstStyle/>
          <a:p>
            <a:pPr marL="114300" lvl="0" indent="0">
              <a:buNone/>
            </a:pPr>
            <a:r>
              <a:rPr lang="en-US" dirty="0"/>
              <a:t>USOS is the name of the university central computer network, which all students have access to. Students have to enroll on courses via USOS (a necessary condition for earning a credit for each </a:t>
            </a:r>
            <a:r>
              <a:rPr lang="en-US" dirty="0" smtClean="0"/>
              <a:t>course)</a:t>
            </a:r>
            <a:r>
              <a:rPr lang="pl-PL" dirty="0" smtClean="0"/>
              <a:t>. </a:t>
            </a:r>
            <a:r>
              <a:rPr lang="en-US" dirty="0" smtClean="0"/>
              <a:t>The </a:t>
            </a:r>
            <a:r>
              <a:rPr lang="en-US" dirty="0"/>
              <a:t>USOS system allows enrollment into courses only at specified time periods. After the deadline, students have to contact our IT specialist, and the enrollment depends on the availability of  places on selected courses. The registration calendar is available in USOS in the news </a:t>
            </a:r>
            <a:r>
              <a:rPr lang="en-US" dirty="0" smtClean="0"/>
              <a:t>section</a:t>
            </a:r>
            <a:r>
              <a:rPr lang="pl-PL" dirty="0" smtClean="0"/>
              <a:t> (the menu on the </a:t>
            </a:r>
            <a:r>
              <a:rPr lang="pl-PL" dirty="0" err="1" smtClean="0"/>
              <a:t>left-hand</a:t>
            </a:r>
            <a:r>
              <a:rPr lang="pl-PL" dirty="0" smtClean="0"/>
              <a:t> </a:t>
            </a:r>
            <a:r>
              <a:rPr lang="pl-PL" dirty="0" err="1" smtClean="0"/>
              <a:t>side</a:t>
            </a:r>
            <a:r>
              <a:rPr lang="pl-PL" dirty="0" smtClean="0"/>
              <a:t>).</a:t>
            </a:r>
            <a:endParaRPr lang="en-US" dirty="0"/>
          </a:p>
          <a:p>
            <a:pPr marL="114300" indent="0">
              <a:buNone/>
            </a:pPr>
            <a:endParaRPr lang="pl-PL" dirty="0"/>
          </a:p>
        </p:txBody>
      </p:sp>
    </p:spTree>
    <p:extLst>
      <p:ext uri="{BB962C8B-B14F-4D97-AF65-F5344CB8AC3E}">
        <p14:creationId xmlns:p14="http://schemas.microsoft.com/office/powerpoint/2010/main" val="285654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2500" b="1" dirty="0">
                <a:solidFill>
                  <a:srgbClr val="FF00FF"/>
                </a:solidFill>
              </a:rPr>
              <a:t>The registration in the winter semester </a:t>
            </a:r>
            <a:r>
              <a:rPr lang="en-GB" sz="2500" b="1" dirty="0" smtClean="0">
                <a:solidFill>
                  <a:srgbClr val="FF00FF"/>
                </a:solidFill>
              </a:rPr>
              <a:t>202</a:t>
            </a:r>
            <a:r>
              <a:rPr lang="pl-PL" sz="2500" b="1" dirty="0">
                <a:solidFill>
                  <a:srgbClr val="FF00FF"/>
                </a:solidFill>
              </a:rPr>
              <a:t>5</a:t>
            </a:r>
            <a:r>
              <a:rPr lang="en-GB" sz="2500" b="1" dirty="0" smtClean="0">
                <a:solidFill>
                  <a:srgbClr val="FF00FF"/>
                </a:solidFill>
              </a:rPr>
              <a:t>/2</a:t>
            </a:r>
            <a:r>
              <a:rPr lang="pl-PL" sz="2500" b="1" dirty="0">
                <a:solidFill>
                  <a:srgbClr val="FF00FF"/>
                </a:solidFill>
              </a:rPr>
              <a:t>6</a:t>
            </a:r>
            <a:endParaRPr dirty="0"/>
          </a:p>
        </p:txBody>
      </p:sp>
      <p:sp>
        <p:nvSpPr>
          <p:cNvPr id="107" name="Google Shape;107;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dirty="0"/>
              <a:t>The registration starts on </a:t>
            </a:r>
            <a:r>
              <a:rPr lang="en-GB" sz="2600" b="1" dirty="0" smtClean="0">
                <a:solidFill>
                  <a:srgbClr val="00FFFF"/>
                </a:solidFill>
              </a:rPr>
              <a:t>2</a:t>
            </a:r>
            <a:r>
              <a:rPr lang="pl-PL" sz="2600" b="1" dirty="0">
                <a:solidFill>
                  <a:srgbClr val="00FFFF"/>
                </a:solidFill>
              </a:rPr>
              <a:t>4</a:t>
            </a:r>
            <a:r>
              <a:rPr lang="en-GB" sz="2600" b="1" dirty="0" err="1" smtClean="0">
                <a:solidFill>
                  <a:srgbClr val="00FFFF"/>
                </a:solidFill>
              </a:rPr>
              <a:t>th</a:t>
            </a:r>
            <a:r>
              <a:rPr lang="en-GB" sz="2600" b="1" dirty="0" smtClean="0">
                <a:solidFill>
                  <a:srgbClr val="00FFFF"/>
                </a:solidFill>
              </a:rPr>
              <a:t> </a:t>
            </a:r>
            <a:r>
              <a:rPr lang="pl-PL" sz="2600" b="1" dirty="0" err="1" smtClean="0">
                <a:solidFill>
                  <a:srgbClr val="00FFFF"/>
                </a:solidFill>
              </a:rPr>
              <a:t>at</a:t>
            </a:r>
            <a:r>
              <a:rPr lang="pl-PL" sz="2600" b="1" dirty="0" smtClean="0">
                <a:solidFill>
                  <a:srgbClr val="00FFFF"/>
                </a:solidFill>
              </a:rPr>
              <a:t> 10:00 </a:t>
            </a:r>
            <a:r>
              <a:rPr lang="en-GB" sz="2600" dirty="0" smtClean="0"/>
              <a:t>and </a:t>
            </a:r>
            <a:r>
              <a:rPr lang="en-GB" sz="2600" dirty="0"/>
              <a:t>ends on</a:t>
            </a:r>
            <a:r>
              <a:rPr lang="en-GB" sz="2600" b="1" dirty="0">
                <a:solidFill>
                  <a:srgbClr val="00FFFF"/>
                </a:solidFill>
              </a:rPr>
              <a:t> </a:t>
            </a:r>
            <a:r>
              <a:rPr lang="pl-PL" sz="2600" b="1" dirty="0" smtClean="0">
                <a:solidFill>
                  <a:srgbClr val="00FFFF"/>
                </a:solidFill>
              </a:rPr>
              <a:t>25</a:t>
            </a:r>
            <a:r>
              <a:rPr lang="en-GB" sz="2600" b="1" dirty="0" err="1" smtClean="0">
                <a:solidFill>
                  <a:srgbClr val="00FFFF"/>
                </a:solidFill>
              </a:rPr>
              <a:t>th</a:t>
            </a:r>
            <a:r>
              <a:rPr lang="en-GB" sz="2600" b="1" dirty="0" smtClean="0">
                <a:solidFill>
                  <a:srgbClr val="00FFFF"/>
                </a:solidFill>
              </a:rPr>
              <a:t> </a:t>
            </a:r>
            <a:r>
              <a:rPr lang="en-GB" sz="2600" b="1" dirty="0">
                <a:solidFill>
                  <a:srgbClr val="00FFFF"/>
                </a:solidFill>
              </a:rPr>
              <a:t>September </a:t>
            </a:r>
            <a:r>
              <a:rPr lang="en-GB" sz="2600" b="1" dirty="0" smtClean="0">
                <a:solidFill>
                  <a:srgbClr val="00FFFF"/>
                </a:solidFill>
              </a:rPr>
              <a:t>202</a:t>
            </a:r>
            <a:r>
              <a:rPr lang="pl-PL" sz="2600" b="1" dirty="0" smtClean="0">
                <a:solidFill>
                  <a:srgbClr val="00FFFF"/>
                </a:solidFill>
              </a:rPr>
              <a:t>5</a:t>
            </a:r>
            <a:r>
              <a:rPr lang="pl-PL" sz="2600" dirty="0" smtClean="0"/>
              <a:t> </a:t>
            </a:r>
            <a:r>
              <a:rPr lang="pl-PL" sz="2600" dirty="0" err="1" smtClean="0">
                <a:solidFill>
                  <a:schemeClr val="accent3">
                    <a:lumMod val="20000"/>
                    <a:lumOff val="80000"/>
                  </a:schemeClr>
                </a:solidFill>
              </a:rPr>
              <a:t>at</a:t>
            </a:r>
            <a:r>
              <a:rPr lang="pl-PL" sz="2600" dirty="0" smtClean="0">
                <a:solidFill>
                  <a:schemeClr val="accent3">
                    <a:lumMod val="20000"/>
                    <a:lumOff val="80000"/>
                  </a:schemeClr>
                </a:solidFill>
              </a:rPr>
              <a:t> 23:59.</a:t>
            </a:r>
            <a:endParaRPr sz="2600" dirty="0">
              <a:solidFill>
                <a:schemeClr val="accent3">
                  <a:lumMod val="20000"/>
                  <a:lumOff val="80000"/>
                </a:schemeClr>
              </a:solidFill>
            </a:endParaRPr>
          </a:p>
          <a:p>
            <a:pPr marL="0" lvl="0" indent="0" algn="l" rtl="0">
              <a:spcBef>
                <a:spcPts val="1600"/>
              </a:spcBef>
              <a:spcAft>
                <a:spcPts val="0"/>
              </a:spcAft>
              <a:buNone/>
            </a:pPr>
            <a:r>
              <a:rPr lang="en-GB" sz="2600" dirty="0"/>
              <a:t>You need to register for all the classes listed in the programme of studies in semester 1.</a:t>
            </a:r>
            <a:endParaRPr sz="2600" dirty="0"/>
          </a:p>
          <a:p>
            <a:pPr marL="0" lvl="0" indent="0" algn="l" rtl="0">
              <a:spcBef>
                <a:spcPts val="1600"/>
              </a:spcBef>
              <a:spcAft>
                <a:spcPts val="0"/>
              </a:spcAft>
              <a:buNone/>
            </a:pPr>
            <a:r>
              <a:rPr lang="en-GB" sz="2600" dirty="0"/>
              <a:t>The timetable is available at ifa.uwr.edu.pl </a:t>
            </a:r>
            <a:endParaRPr dirty="0"/>
          </a:p>
          <a:p>
            <a:pPr marL="0" lvl="0" indent="0" algn="l" rtl="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INFORMACJE NA POCZĄTEK ZAJĘĆ</a:t>
            </a:r>
            <a:endParaRPr/>
          </a:p>
        </p:txBody>
      </p:sp>
      <p:sp>
        <p:nvSpPr>
          <p:cNvPr id="113" name="Google Shape;113;p21"/>
          <p:cNvSpPr txBox="1">
            <a:spLocks noGrp="1"/>
          </p:cNvSpPr>
          <p:nvPr>
            <p:ph type="body" idx="1"/>
          </p:nvPr>
        </p:nvSpPr>
        <p:spPr>
          <a:xfrm>
            <a:off x="387900" y="1301375"/>
            <a:ext cx="8368200" cy="350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W </a:t>
            </a:r>
            <a:r>
              <a:rPr lang="en-GB" sz="2400" dirty="0" err="1"/>
              <a:t>semestrze</a:t>
            </a:r>
            <a:r>
              <a:rPr lang="en-GB" sz="2400" dirty="0"/>
              <a:t> </a:t>
            </a:r>
            <a:r>
              <a:rPr lang="en-GB" sz="2400" dirty="0" err="1"/>
              <a:t>zimowym</a:t>
            </a:r>
            <a:r>
              <a:rPr lang="en-GB" sz="2400" dirty="0"/>
              <a:t> </a:t>
            </a:r>
            <a:r>
              <a:rPr lang="en-GB" sz="2400" dirty="0" smtClean="0"/>
              <a:t>202</a:t>
            </a:r>
            <a:r>
              <a:rPr lang="pl-PL" sz="2400" dirty="0" smtClean="0"/>
              <a:t>5</a:t>
            </a:r>
            <a:r>
              <a:rPr lang="en-GB" sz="2400" dirty="0" smtClean="0"/>
              <a:t>/2</a:t>
            </a:r>
            <a:r>
              <a:rPr lang="pl-PL" sz="2400" dirty="0" smtClean="0"/>
              <a:t>6</a:t>
            </a:r>
            <a:r>
              <a:rPr lang="en-GB" sz="2400" dirty="0" smtClean="0"/>
              <a:t> </a:t>
            </a:r>
            <a:r>
              <a:rPr lang="en-GB" sz="2400" dirty="0" err="1"/>
              <a:t>prawie</a:t>
            </a:r>
            <a:r>
              <a:rPr lang="en-GB" sz="2400" dirty="0"/>
              <a:t> </a:t>
            </a:r>
            <a:r>
              <a:rPr lang="en-GB" sz="2400" dirty="0" err="1"/>
              <a:t>wszystkie</a:t>
            </a:r>
            <a:r>
              <a:rPr lang="en-GB" sz="2400" dirty="0"/>
              <a:t> </a:t>
            </a:r>
            <a:r>
              <a:rPr lang="en-GB" sz="2400" dirty="0" err="1"/>
              <a:t>zajęcia</a:t>
            </a:r>
            <a:r>
              <a:rPr lang="en-GB" sz="2400" dirty="0"/>
              <a:t> </a:t>
            </a:r>
            <a:r>
              <a:rPr lang="en-GB" sz="2400" dirty="0" err="1"/>
              <a:t>odbywają</a:t>
            </a:r>
            <a:r>
              <a:rPr lang="en-GB" sz="2400" dirty="0"/>
              <a:t> </a:t>
            </a:r>
            <a:r>
              <a:rPr lang="en-GB" sz="2400" dirty="0" err="1"/>
              <a:t>się</a:t>
            </a:r>
            <a:r>
              <a:rPr lang="en-GB" sz="2400" dirty="0"/>
              <a:t> </a:t>
            </a:r>
            <a:r>
              <a:rPr lang="en-GB" sz="2400" dirty="0" err="1"/>
              <a:t>stacjonarnie</a:t>
            </a:r>
            <a:r>
              <a:rPr lang="en-GB" sz="2400" dirty="0"/>
              <a:t>. </a:t>
            </a:r>
            <a:r>
              <a:rPr lang="en-GB" sz="2400" dirty="0" err="1" smtClean="0"/>
              <a:t>Tylko</a:t>
            </a:r>
            <a:r>
              <a:rPr lang="pl-PL" sz="2400" dirty="0" smtClean="0"/>
              <a:t> zajęcia z modułu nauczycielskiego </a:t>
            </a:r>
            <a:r>
              <a:rPr lang="en-GB" sz="2400" dirty="0" err="1" smtClean="0"/>
              <a:t>są</a:t>
            </a:r>
            <a:r>
              <a:rPr lang="en-GB" sz="2400" dirty="0" smtClean="0"/>
              <a:t> </a:t>
            </a:r>
            <a:r>
              <a:rPr lang="en-GB" sz="2400" dirty="0" err="1"/>
              <a:t>zaplanowane</a:t>
            </a:r>
            <a:r>
              <a:rPr lang="en-GB" sz="2400" dirty="0"/>
              <a:t> </a:t>
            </a:r>
            <a:r>
              <a:rPr lang="en-GB" sz="2400" dirty="0" err="1"/>
              <a:t>zdalnie</a:t>
            </a:r>
            <a:r>
              <a:rPr lang="en-GB" sz="2400" dirty="0"/>
              <a:t> w </a:t>
            </a:r>
            <a:r>
              <a:rPr lang="en-GB" sz="2400" dirty="0" err="1"/>
              <a:t>piątek</a:t>
            </a:r>
            <a:r>
              <a:rPr lang="en-GB" sz="2400" dirty="0" smtClean="0"/>
              <a:t>.</a:t>
            </a:r>
            <a:r>
              <a:rPr lang="pl-PL" sz="2400" dirty="0" smtClean="0"/>
              <a:t> Zajęcia te odbywają się na </a:t>
            </a:r>
            <a:r>
              <a:rPr lang="pl-PL" sz="2400" dirty="0" err="1" smtClean="0"/>
              <a:t>Teams</a:t>
            </a:r>
            <a:r>
              <a:rPr lang="pl-PL" sz="2400" dirty="0" smtClean="0"/>
              <a:t>.</a:t>
            </a:r>
            <a:endParaRPr sz="2400" dirty="0"/>
          </a:p>
          <a:p>
            <a:pPr marL="0" lvl="0" indent="0" algn="l" rtl="0">
              <a:spcBef>
                <a:spcPts val="1600"/>
              </a:spcBef>
              <a:spcAft>
                <a:spcPts val="0"/>
              </a:spcAft>
              <a:buNone/>
            </a:pPr>
            <a:r>
              <a:rPr lang="en-GB" sz="2400" dirty="0" smtClean="0"/>
              <a:t>Do </a:t>
            </a:r>
            <a:r>
              <a:rPr lang="en-GB" sz="2400" dirty="0"/>
              <a:t>MS TEAMS </a:t>
            </a:r>
            <a:r>
              <a:rPr lang="en-GB" sz="2400" dirty="0" err="1"/>
              <a:t>należy</a:t>
            </a:r>
            <a:r>
              <a:rPr lang="en-GB" sz="2400" dirty="0"/>
              <a:t> </a:t>
            </a:r>
            <a:r>
              <a:rPr lang="en-GB" sz="2400" dirty="0" err="1"/>
              <a:t>się</a:t>
            </a:r>
            <a:r>
              <a:rPr lang="en-GB" sz="2400" dirty="0"/>
              <a:t> </a:t>
            </a:r>
            <a:r>
              <a:rPr lang="en-GB" sz="2400" dirty="0" err="1"/>
              <a:t>zalogować</a:t>
            </a:r>
            <a:r>
              <a:rPr lang="en-GB" sz="2400" dirty="0"/>
              <a:t> </a:t>
            </a:r>
            <a:r>
              <a:rPr lang="en-GB" sz="2400" dirty="0" err="1"/>
              <a:t>tak</a:t>
            </a:r>
            <a:r>
              <a:rPr lang="en-GB" sz="2400" dirty="0"/>
              <a:t> </a:t>
            </a:r>
            <a:r>
              <a:rPr lang="en-GB" sz="2400" dirty="0" err="1"/>
              <a:t>jak</a:t>
            </a:r>
            <a:r>
              <a:rPr lang="en-GB" sz="2400" dirty="0"/>
              <a:t> do </a:t>
            </a:r>
            <a:r>
              <a:rPr lang="en-GB" sz="2400" dirty="0" err="1"/>
              <a:t>poczty</a:t>
            </a:r>
            <a:r>
              <a:rPr lang="en-GB" sz="2400" dirty="0"/>
              <a:t> w </a:t>
            </a:r>
            <a:r>
              <a:rPr lang="en-GB" sz="2400" dirty="0" err="1"/>
              <a:t>domenie</a:t>
            </a:r>
            <a:r>
              <a:rPr lang="en-GB" sz="2400" dirty="0"/>
              <a:t> uwr.edu.pl (</a:t>
            </a:r>
            <a:r>
              <a:rPr lang="en-GB" sz="2400" dirty="0" err="1"/>
              <a:t>przy</a:t>
            </a:r>
            <a:r>
              <a:rPr lang="en-GB" sz="2400" dirty="0"/>
              <a:t> </a:t>
            </a:r>
            <a:r>
              <a:rPr lang="en-GB" sz="2400" dirty="0" err="1"/>
              <a:t>użyciu</a:t>
            </a:r>
            <a:r>
              <a:rPr lang="en-GB" sz="2400" dirty="0"/>
              <a:t> </a:t>
            </a:r>
            <a:r>
              <a:rPr lang="en-GB" sz="2400" dirty="0" err="1"/>
              <a:t>tego</a:t>
            </a:r>
            <a:r>
              <a:rPr lang="en-GB" sz="2400" dirty="0"/>
              <a:t> </a:t>
            </a:r>
            <a:r>
              <a:rPr lang="en-GB" sz="2400" dirty="0" err="1"/>
              <a:t>samego</a:t>
            </a:r>
            <a:r>
              <a:rPr lang="en-GB" sz="2400" dirty="0"/>
              <a:t> </a:t>
            </a:r>
            <a:r>
              <a:rPr lang="en-GB" sz="2400" dirty="0" err="1"/>
              <a:t>loginu</a:t>
            </a:r>
            <a:r>
              <a:rPr lang="en-GB" sz="2400" dirty="0"/>
              <a:t> (nr_ablumu@uwr.edu.pl) </a:t>
            </a:r>
            <a:r>
              <a:rPr lang="en-GB" sz="2400" dirty="0" err="1"/>
              <a:t>i</a:t>
            </a:r>
            <a:r>
              <a:rPr lang="en-GB" sz="2400" dirty="0"/>
              <a:t> </a:t>
            </a:r>
            <a:r>
              <a:rPr lang="en-GB" sz="2400" dirty="0" err="1"/>
              <a:t>hasła</a:t>
            </a:r>
            <a:r>
              <a:rPr lang="en-GB" sz="2400" dirty="0"/>
              <a:t>). </a:t>
            </a:r>
            <a:endParaRPr sz="2400" dirty="0"/>
          </a:p>
          <a:p>
            <a:pPr marL="0" lvl="0" indent="0" algn="l" rtl="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2878</Words>
  <Application>Microsoft Office PowerPoint</Application>
  <PresentationFormat>Pokaz na ekranie (16:9)</PresentationFormat>
  <Paragraphs>167</Paragraphs>
  <Slides>37</Slides>
  <Notes>32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37</vt:i4>
      </vt:variant>
    </vt:vector>
  </HeadingPairs>
  <TitlesOfParts>
    <vt:vector size="42" baseType="lpstr">
      <vt:lpstr>Arial</vt:lpstr>
      <vt:lpstr>Roboto Slab</vt:lpstr>
      <vt:lpstr>Roboto</vt:lpstr>
      <vt:lpstr>Calibri</vt:lpstr>
      <vt:lpstr>Marina</vt:lpstr>
      <vt:lpstr>Witamy w Instytucie Filologii Angielskiej Welcome to the Institute of English Studies </vt:lpstr>
      <vt:lpstr>Wydział Neofilologii (Faculty of Languages, Literatures and Cultures)</vt:lpstr>
      <vt:lpstr>Dziekanat  / Dean’s office</vt:lpstr>
      <vt:lpstr>Dean’s office: opening hours</vt:lpstr>
      <vt:lpstr>Institute of English Studies</vt:lpstr>
      <vt:lpstr>INFORMACJE NA POCZĄTEK ZAJĘĆ</vt:lpstr>
      <vt:lpstr>USOS</vt:lpstr>
      <vt:lpstr>The registration in the winter semester 2025/26</vt:lpstr>
      <vt:lpstr>INFORMACJE NA POCZĄTEK ZAJĘĆ</vt:lpstr>
      <vt:lpstr>The Regulations of Studies at the University of Wroclaw     (Regulamin Studiów w Uniwersytecie Wrocławskim)</vt:lpstr>
      <vt:lpstr>The Regulations of Studies – important issues</vt:lpstr>
      <vt:lpstr>The Regulations of Studies – important issues</vt:lpstr>
      <vt:lpstr>Podania</vt:lpstr>
      <vt:lpstr>Application forms</vt:lpstr>
      <vt:lpstr>Lektorat / Foreign language</vt:lpstr>
      <vt:lpstr>Foreign language</vt:lpstr>
      <vt:lpstr>The compulsory Polish language course  for foreign students</vt:lpstr>
      <vt:lpstr>Opcyjne moduły w programie studiów</vt:lpstr>
      <vt:lpstr>Kurs „Kompetencje psychologiczno-pedagogiczne nauczyciela”</vt:lpstr>
      <vt:lpstr>Włączenie modułu do programu kształcenia</vt:lpstr>
      <vt:lpstr>Moduł tłumaczeniowy</vt:lpstr>
      <vt:lpstr>Przedmioty o treściach z nauk społecznych</vt:lpstr>
      <vt:lpstr>Przedsiębiorczość: Praca, biznes, kariera</vt:lpstr>
      <vt:lpstr>Przedsiębiorczość: Praca, biznes, kariera</vt:lpstr>
      <vt:lpstr>„Tematy i metodologie nauk społecznych w humanistyce” (semestr 1)</vt:lpstr>
      <vt:lpstr>   USOS - zapisy na zajęcia     </vt:lpstr>
      <vt:lpstr>USOS - enrollment on courses</vt:lpstr>
      <vt:lpstr>Zapisy w semestrze zimowym 2025/26</vt:lpstr>
      <vt:lpstr>The registration in the winter semester 2024/25</vt:lpstr>
      <vt:lpstr>Sylabusy (syllabi)</vt:lpstr>
      <vt:lpstr>Obowiązkowe szkolenie BHP (on-line)   </vt:lpstr>
      <vt:lpstr>Compulsory health and safety training </vt:lpstr>
      <vt:lpstr>The library </vt:lpstr>
      <vt:lpstr>About our Internet site: https://ifa.uwr.edu.pl/</vt:lpstr>
      <vt:lpstr>Kontakt / Contact</vt:lpstr>
      <vt:lpstr>Log in to your university e-mail account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Witamy w IFA Welcome to our Institute </dc:title>
  <cp:lastModifiedBy>Maja Lubańska</cp:lastModifiedBy>
  <cp:revision>27</cp:revision>
  <dcterms:modified xsi:type="dcterms:W3CDTF">2025-09-24T13:04:25Z</dcterms:modified>
</cp:coreProperties>
</file>