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21"/>
  </p:notesMasterIdLst>
  <p:sldIdLst>
    <p:sldId id="256" r:id="rId2"/>
    <p:sldId id="258" r:id="rId3"/>
    <p:sldId id="259" r:id="rId4"/>
    <p:sldId id="260" r:id="rId5"/>
    <p:sldId id="294" r:id="rId6"/>
    <p:sldId id="262" r:id="rId7"/>
    <p:sldId id="263" r:id="rId8"/>
    <p:sldId id="265" r:id="rId9"/>
    <p:sldId id="266" r:id="rId10"/>
    <p:sldId id="267" r:id="rId11"/>
    <p:sldId id="273" r:id="rId12"/>
    <p:sldId id="276" r:id="rId13"/>
    <p:sldId id="279" r:id="rId14"/>
    <p:sldId id="282" r:id="rId15"/>
    <p:sldId id="284" r:id="rId16"/>
    <p:sldId id="285" r:id="rId17"/>
    <p:sldId id="288" r:id="rId18"/>
    <p:sldId id="289" r:id="rId19"/>
    <p:sldId id="292" r:id="rId20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280" autoAdjust="0"/>
  </p:normalViewPr>
  <p:slideViewPr>
    <p:cSldViewPr snapToGrid="0">
      <p:cViewPr varScale="1">
        <p:scale>
          <a:sx n="113" d="100"/>
          <a:sy n="113" d="100"/>
        </p:scale>
        <p:origin x="348" y="6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136c6cb6c3_0_1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136c6cb6c3_0_1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136c6cb6c3_0_1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4" name="Google Shape;164;g136c6cb6c3_0_1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136c6cb6c3_0_1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136c6cb6c3_0_1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g60007facf5_0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0" name="Google Shape;200;g60007facf5_0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g136c6cb6c3_0_1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8" name="Google Shape;218;g136c6cb6c3_0_1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g60007facf5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0" name="Google Shape;230;g60007facf5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g9dd4f91adc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6" name="Google Shape;236;g9dd4f91adc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g136c6cb6c3_0_18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4" name="Google Shape;254;g136c6cb6c3_0_18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g136c6cb6c3_0_20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0" name="Google Shape;260;g136c6cb6c3_0_20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g15691543bf9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8" name="Google Shape;278;g15691543bf9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15795f4eea0_6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15795f4eea0_6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15795f4eea0_6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15795f4eea0_6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15e8a9dfb1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15e8a9dfb1a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157d6eb811b_1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157d6eb811b_1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529016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136c6cb6c3_0_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136c6cb6c3_0_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136c6cb6c3_0_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136c6cb6c3_0_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15e8a9dfb1a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15e8a9dfb1a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136c6cb6c3_0_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136c6cb6c3_0_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1524800" y="672606"/>
            <a:ext cx="1081625" cy="1124950"/>
          </a:xfrm>
          <a:custGeom>
            <a:avLst/>
            <a:gdLst/>
            <a:ahLst/>
            <a:cxnLst/>
            <a:rect l="l" t="t" r="r" b="b"/>
            <a:pathLst>
              <a:path w="43265" h="44998" extrusionOk="0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w="28575" cap="flat" cmpd="sng">
            <a:solidFill>
              <a:schemeClr val="accent5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11" name="Google Shape;11;p2"/>
          <p:cNvSpPr/>
          <p:nvPr/>
        </p:nvSpPr>
        <p:spPr>
          <a:xfrm rot="10800000">
            <a:off x="6537563" y="3342925"/>
            <a:ext cx="1081625" cy="1124950"/>
          </a:xfrm>
          <a:custGeom>
            <a:avLst/>
            <a:gdLst/>
            <a:ahLst/>
            <a:cxnLst/>
            <a:rect l="l" t="t" r="r" b="b"/>
            <a:pathLst>
              <a:path w="43265" h="44998" extrusionOk="0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w="28575" cap="flat" cmpd="sng">
            <a:solidFill>
              <a:schemeClr val="accent5"/>
            </a:solidFill>
            <a:prstDash val="solid"/>
            <a:miter lim="8000"/>
            <a:headEnd type="none" w="sm" len="sm"/>
            <a:tailEnd type="none" w="sm" len="sm"/>
          </a:ln>
        </p:spPr>
      </p:sp>
      <p:cxnSp>
        <p:nvCxnSpPr>
          <p:cNvPr id="12" name="Google Shape;12;p2"/>
          <p:cNvCxnSpPr/>
          <p:nvPr/>
        </p:nvCxnSpPr>
        <p:spPr>
          <a:xfrm>
            <a:off x="4359602" y="2817464"/>
            <a:ext cx="424800" cy="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3" name="Google Shape;13;p2"/>
          <p:cNvSpPr txBox="1">
            <a:spLocks noGrp="1"/>
          </p:cNvSpPr>
          <p:nvPr>
            <p:ph type="ctrTitle"/>
          </p:nvPr>
        </p:nvSpPr>
        <p:spPr>
          <a:xfrm>
            <a:off x="1680302" y="1188925"/>
            <a:ext cx="5783400" cy="14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ubTitle" idx="1"/>
          </p:nvPr>
        </p:nvSpPr>
        <p:spPr>
          <a:xfrm>
            <a:off x="1680302" y="3049450"/>
            <a:ext cx="5783400" cy="9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1"/>
          <p:cNvSpPr/>
          <p:nvPr/>
        </p:nvSpPr>
        <p:spPr>
          <a:xfrm>
            <a:off x="150" y="5076825"/>
            <a:ext cx="9143700" cy="666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54;p11"/>
          <p:cNvSpPr txBox="1">
            <a:spLocks noGrp="1"/>
          </p:cNvSpPr>
          <p:nvPr>
            <p:ph type="title" hasCustomPrompt="1"/>
          </p:nvPr>
        </p:nvSpPr>
        <p:spPr>
          <a:xfrm>
            <a:off x="387900" y="1152450"/>
            <a:ext cx="8368200" cy="153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5" name="Google Shape;55;p11"/>
          <p:cNvSpPr txBox="1">
            <a:spLocks noGrp="1"/>
          </p:cNvSpPr>
          <p:nvPr>
            <p:ph type="body" idx="1"/>
          </p:nvPr>
        </p:nvSpPr>
        <p:spPr>
          <a:xfrm>
            <a:off x="387900" y="2919450"/>
            <a:ext cx="8368200" cy="107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6" name="Google Shape;56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Google Shape;17;p3"/>
          <p:cNvCxnSpPr/>
          <p:nvPr/>
        </p:nvCxnSpPr>
        <p:spPr>
          <a:xfrm>
            <a:off x="4359602" y="2817464"/>
            <a:ext cx="424800" cy="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480750" y="1764950"/>
            <a:ext cx="8222100" cy="907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Google Shape;21;p4"/>
          <p:cNvCxnSpPr/>
          <p:nvPr/>
        </p:nvCxnSpPr>
        <p:spPr>
          <a:xfrm>
            <a:off x="492563" y="1260284"/>
            <a:ext cx="424800" cy="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Google Shape;26;p5"/>
          <p:cNvCxnSpPr/>
          <p:nvPr/>
        </p:nvCxnSpPr>
        <p:spPr>
          <a:xfrm>
            <a:off x="492563" y="1260284"/>
            <a:ext cx="424800" cy="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7" name="Google Shape;27;p5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body" idx="1"/>
          </p:nvPr>
        </p:nvSpPr>
        <p:spPr>
          <a:xfrm>
            <a:off x="387900" y="1489825"/>
            <a:ext cx="3999900" cy="307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2"/>
          </p:nvPr>
        </p:nvSpPr>
        <p:spPr>
          <a:xfrm>
            <a:off x="4756200" y="1489825"/>
            <a:ext cx="3999900" cy="307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" name="Google Shape;35;p7"/>
          <p:cNvCxnSpPr/>
          <p:nvPr/>
        </p:nvCxnSpPr>
        <p:spPr>
          <a:xfrm>
            <a:off x="489218" y="1412277"/>
            <a:ext cx="331500" cy="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6" name="Google Shape;36;p7"/>
          <p:cNvSpPr txBox="1">
            <a:spLocks noGrp="1"/>
          </p:cNvSpPr>
          <p:nvPr>
            <p:ph type="title"/>
          </p:nvPr>
        </p:nvSpPr>
        <p:spPr>
          <a:xfrm>
            <a:off x="3879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7" name="Google Shape;37;p7"/>
          <p:cNvSpPr txBox="1">
            <a:spLocks noGrp="1"/>
          </p:cNvSpPr>
          <p:nvPr>
            <p:ph type="body" idx="1"/>
          </p:nvPr>
        </p:nvSpPr>
        <p:spPr>
          <a:xfrm>
            <a:off x="387900" y="1594025"/>
            <a:ext cx="2808000" cy="268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8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41" name="Google Shape;41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9"/>
          <p:cNvSpPr/>
          <p:nvPr/>
        </p:nvSpPr>
        <p:spPr>
          <a:xfrm>
            <a:off x="4572000" y="-7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44" name="Google Shape;44;p9"/>
          <p:cNvCxnSpPr/>
          <p:nvPr/>
        </p:nvCxnSpPr>
        <p:spPr>
          <a:xfrm>
            <a:off x="5029675" y="4495503"/>
            <a:ext cx="540900" cy="0"/>
          </a:xfrm>
          <a:prstGeom prst="straightConnector1">
            <a:avLst/>
          </a:prstGeom>
          <a:noFill/>
          <a:ln w="38100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5" name="Google Shape;45;p9"/>
          <p:cNvSpPr txBox="1">
            <a:spLocks noGrp="1"/>
          </p:cNvSpPr>
          <p:nvPr>
            <p:ph type="title"/>
          </p:nvPr>
        </p:nvSpPr>
        <p:spPr>
          <a:xfrm>
            <a:off x="265500" y="1209075"/>
            <a:ext cx="4045200" cy="1506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>
            <a:endParaRPr/>
          </a:p>
        </p:txBody>
      </p:sp>
      <p:sp>
        <p:nvSpPr>
          <p:cNvPr id="46" name="Google Shape;46;p9"/>
          <p:cNvSpPr txBox="1">
            <a:spLocks noGrp="1"/>
          </p:cNvSpPr>
          <p:nvPr>
            <p:ph type="subTitle" idx="1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0"/>
          <p:cNvSpPr txBox="1">
            <a:spLocks noGrp="1"/>
          </p:cNvSpPr>
          <p:nvPr>
            <p:ph type="body" idx="1"/>
          </p:nvPr>
        </p:nvSpPr>
        <p:spPr>
          <a:xfrm>
            <a:off x="319500" y="4233725"/>
            <a:ext cx="5998800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Roboto Slab"/>
              <a:buNone/>
              <a:defRPr>
                <a:latin typeface="Roboto Slab"/>
                <a:ea typeface="Roboto Slab"/>
                <a:cs typeface="Roboto Slab"/>
                <a:sym typeface="Roboto Slab"/>
              </a:defRPr>
            </a:lvl1pPr>
          </a:lstStyle>
          <a:p>
            <a:endParaRPr/>
          </a:p>
        </p:txBody>
      </p:sp>
      <p:sp>
        <p:nvSpPr>
          <p:cNvPr id="51" name="Google Shape;51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marina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●"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ifa.uwr.edu.pl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usosweb.uni.wroc.pl/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e-edu.uwr.edu.pl/course/view.php?id=38444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e-edu.uwr.edu.pl/course/view.php?id=38445" TargetMode="Externa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ifa.uwr.edu.pl/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mailto:your_album_number@uwr.edu.pl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portal.uwr.edu.pl" TargetMode="Externa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Ewelina.stachurska@uwr.edu.pl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neofilologia.uwr.edu.pl/studenci/wzory-wnioskow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3"/>
          <p:cNvSpPr txBox="1">
            <a:spLocks noGrp="1"/>
          </p:cNvSpPr>
          <p:nvPr>
            <p:ph type="ctrTitle"/>
          </p:nvPr>
        </p:nvSpPr>
        <p:spPr>
          <a:xfrm>
            <a:off x="1680300" y="1701209"/>
            <a:ext cx="6126000" cy="1116418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5400" dirty="0"/>
              <a:t>Welcome to </a:t>
            </a:r>
            <a:r>
              <a:rPr lang="pl-PL" sz="5400" dirty="0"/>
              <a:t>IFA</a:t>
            </a:r>
            <a:r>
              <a:rPr lang="en-GB" sz="5400" dirty="0"/>
              <a:t> </a:t>
            </a:r>
            <a:endParaRPr sz="5400" dirty="0"/>
          </a:p>
        </p:txBody>
      </p:sp>
      <p:sp>
        <p:nvSpPr>
          <p:cNvPr id="64" name="Google Shape;64;p13"/>
          <p:cNvSpPr txBox="1">
            <a:spLocks noGrp="1"/>
          </p:cNvSpPr>
          <p:nvPr>
            <p:ph type="subTitle" idx="1"/>
          </p:nvPr>
        </p:nvSpPr>
        <p:spPr>
          <a:xfrm>
            <a:off x="1546575" y="2987749"/>
            <a:ext cx="5921100" cy="147512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dirty="0"/>
              <a:t>Introduction for 1st year students, 202</a:t>
            </a:r>
            <a:r>
              <a:rPr lang="pl-PL" sz="3600" dirty="0"/>
              <a:t>5</a:t>
            </a:r>
            <a:endParaRPr sz="3600" dirty="0"/>
          </a:p>
        </p:txBody>
      </p:sp>
      <p:pic>
        <p:nvPicPr>
          <p:cNvPr id="65" name="Google Shape;65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57450" y="826975"/>
            <a:ext cx="5610225" cy="723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4"/>
          <p:cNvSpPr txBox="1">
            <a:spLocks noGrp="1"/>
          </p:cNvSpPr>
          <p:nvPr>
            <p:ph type="title"/>
          </p:nvPr>
        </p:nvSpPr>
        <p:spPr>
          <a:xfrm>
            <a:off x="387900" y="116650"/>
            <a:ext cx="8368200" cy="907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The program of studies 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(available at </a:t>
            </a:r>
            <a:r>
              <a:rPr lang="en-GB" u="sng" dirty="0">
                <a:solidFill>
                  <a:schemeClr val="hlink"/>
                </a:solidFill>
                <a:hlinkClick r:id="rId3"/>
              </a:rPr>
              <a:t>https://ifa.uwr.edu.pl/</a:t>
            </a:r>
            <a:r>
              <a:rPr lang="en-GB" dirty="0"/>
              <a:t>)</a:t>
            </a:r>
            <a:endParaRPr dirty="0"/>
          </a:p>
        </p:txBody>
      </p:sp>
      <p:sp>
        <p:nvSpPr>
          <p:cNvPr id="131" name="Google Shape;131;p24"/>
          <p:cNvSpPr txBox="1">
            <a:spLocks noGrp="1"/>
          </p:cNvSpPr>
          <p:nvPr>
            <p:ph type="body" idx="1"/>
          </p:nvPr>
        </p:nvSpPr>
        <p:spPr>
          <a:xfrm>
            <a:off x="220225" y="1307200"/>
            <a:ext cx="8610300" cy="322227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 dirty="0"/>
              <a:t>At the beginning of the second year, the </a:t>
            </a:r>
            <a:r>
              <a:rPr lang="pl-PL" sz="3200" dirty="0" err="1"/>
              <a:t>group</a:t>
            </a:r>
            <a:r>
              <a:rPr lang="pl-PL" sz="3200" dirty="0"/>
              <a:t> </a:t>
            </a:r>
            <a:r>
              <a:rPr lang="pl-PL" sz="3200" dirty="0" err="1"/>
              <a:t>will</a:t>
            </a:r>
            <a:r>
              <a:rPr lang="en-GB" sz="3200" dirty="0"/>
              <a:t> choose one of the following </a:t>
            </a:r>
            <a:r>
              <a:rPr lang="pl-PL" sz="3200" dirty="0" err="1"/>
              <a:t>modules</a:t>
            </a:r>
            <a:r>
              <a:rPr lang="en-GB" sz="3200" dirty="0"/>
              <a:t>: </a:t>
            </a:r>
            <a:r>
              <a:rPr lang="en-GB" sz="3200" i="1" dirty="0"/>
              <a:t>Global English cultures and languages</a:t>
            </a:r>
            <a:r>
              <a:rPr lang="en-GB" sz="3200" dirty="0"/>
              <a:t>, or</a:t>
            </a:r>
            <a:r>
              <a:rPr lang="pl-PL" sz="3200" dirty="0"/>
              <a:t> </a:t>
            </a:r>
            <a:r>
              <a:rPr lang="pl-PL" sz="3200" i="1" dirty="0" err="1"/>
              <a:t>Psycho-pedagogical</a:t>
            </a:r>
            <a:r>
              <a:rPr lang="pl-PL" sz="3200" i="1" dirty="0"/>
              <a:t> </a:t>
            </a:r>
            <a:r>
              <a:rPr lang="pl-PL" sz="3200" i="1" dirty="0" err="1"/>
              <a:t>aspects</a:t>
            </a:r>
            <a:r>
              <a:rPr lang="pl-PL" sz="3200" i="1" dirty="0"/>
              <a:t> of </a:t>
            </a:r>
            <a:r>
              <a:rPr lang="pl-PL" sz="3200" i="1" dirty="0" err="1"/>
              <a:t>language</a:t>
            </a:r>
            <a:r>
              <a:rPr lang="pl-PL" sz="3200" i="1" dirty="0"/>
              <a:t> </a:t>
            </a:r>
            <a:r>
              <a:rPr lang="pl-PL" sz="3200" i="1" dirty="0" err="1"/>
              <a:t>acquisition</a:t>
            </a:r>
            <a:r>
              <a:rPr lang="en-GB" sz="3200" dirty="0"/>
              <a:t>. </a:t>
            </a:r>
            <a:endParaRPr sz="32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 dirty="0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30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Foreign language course</a:t>
            </a:r>
            <a:endParaRPr dirty="0"/>
          </a:p>
        </p:txBody>
      </p:sp>
      <p:sp>
        <p:nvSpPr>
          <p:cNvPr id="167" name="Google Shape;167;p30"/>
          <p:cNvSpPr txBox="1">
            <a:spLocks noGrp="1"/>
          </p:cNvSpPr>
          <p:nvPr>
            <p:ph type="body" idx="1"/>
          </p:nvPr>
        </p:nvSpPr>
        <p:spPr>
          <a:xfrm>
            <a:off x="387900" y="1244009"/>
            <a:ext cx="8368200" cy="376392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dirty="0"/>
              <a:t>Your BA studies programme includes 180 hours of a foreign language </a:t>
            </a:r>
            <a:r>
              <a:rPr lang="pl-PL" sz="2000" dirty="0" err="1"/>
              <a:t>other</a:t>
            </a:r>
            <a:r>
              <a:rPr lang="pl-PL" sz="2000" dirty="0"/>
              <a:t> </a:t>
            </a:r>
            <a:r>
              <a:rPr lang="pl-PL" sz="2000" dirty="0" err="1"/>
              <a:t>than</a:t>
            </a:r>
            <a:r>
              <a:rPr lang="pl-PL" sz="2000" dirty="0"/>
              <a:t> English </a:t>
            </a:r>
            <a:r>
              <a:rPr lang="pl-PL" sz="2000" dirty="0" err="1"/>
              <a:t>or</a:t>
            </a:r>
            <a:r>
              <a:rPr lang="pl-PL" sz="2000" dirty="0"/>
              <a:t> </a:t>
            </a:r>
            <a:r>
              <a:rPr lang="pl-PL" sz="2000" dirty="0" err="1"/>
              <a:t>Polish</a:t>
            </a:r>
            <a:r>
              <a:rPr lang="en-GB" sz="2000" dirty="0"/>
              <a:t> (60 hours per semester, semesters </a:t>
            </a:r>
            <a:r>
              <a:rPr lang="pl-PL" sz="2000" dirty="0"/>
              <a:t>3</a:t>
            </a:r>
            <a:r>
              <a:rPr lang="en-GB" sz="2000" dirty="0"/>
              <a:t>, </a:t>
            </a:r>
            <a:r>
              <a:rPr lang="pl-PL" sz="2000" dirty="0"/>
              <a:t>4</a:t>
            </a:r>
            <a:r>
              <a:rPr lang="en-GB" sz="2000" dirty="0"/>
              <a:t> and </a:t>
            </a:r>
            <a:r>
              <a:rPr lang="pl-PL" sz="2000" dirty="0"/>
              <a:t>5</a:t>
            </a:r>
            <a:r>
              <a:rPr lang="en-GB" sz="2000" dirty="0"/>
              <a:t>). The course ends with an exam: the minimum level of proficiency required is </a:t>
            </a:r>
            <a:r>
              <a:rPr lang="pl-PL" sz="2000" dirty="0"/>
              <a:t>A2</a:t>
            </a:r>
            <a:r>
              <a:rPr lang="en-GB" sz="2000" dirty="0"/>
              <a:t> (</a:t>
            </a:r>
            <a:r>
              <a:rPr lang="pl-PL" sz="2000" dirty="0" err="1"/>
              <a:t>pre</a:t>
            </a:r>
            <a:r>
              <a:rPr lang="pl-PL" sz="2000" dirty="0"/>
              <a:t>-</a:t>
            </a:r>
            <a:r>
              <a:rPr lang="en-GB" sz="2000" dirty="0"/>
              <a:t>intermediate)</a:t>
            </a:r>
            <a:r>
              <a:rPr lang="pl-PL" sz="2000" dirty="0"/>
              <a:t>. </a:t>
            </a:r>
            <a:r>
              <a:rPr lang="pl-PL" sz="2000" dirty="0" err="1"/>
              <a:t>Foreign</a:t>
            </a:r>
            <a:r>
              <a:rPr lang="pl-PL" sz="2000" dirty="0"/>
              <a:t> </a:t>
            </a:r>
            <a:r>
              <a:rPr lang="pl-PL" sz="2000" dirty="0" err="1"/>
              <a:t>language</a:t>
            </a:r>
            <a:r>
              <a:rPr lang="pl-PL" sz="2000" dirty="0"/>
              <a:t> </a:t>
            </a:r>
            <a:r>
              <a:rPr lang="pl-PL" sz="2000" dirty="0" err="1"/>
              <a:t>courses</a:t>
            </a:r>
            <a:r>
              <a:rPr lang="pl-PL" sz="2000" dirty="0"/>
              <a:t> </a:t>
            </a:r>
            <a:r>
              <a:rPr lang="pl-PL" sz="2000" dirty="0" err="1"/>
              <a:t>are</a:t>
            </a:r>
            <a:r>
              <a:rPr lang="pl-PL" sz="2000" dirty="0"/>
              <a:t> </a:t>
            </a:r>
            <a:r>
              <a:rPr lang="pl-PL" sz="2000" dirty="0" err="1"/>
              <a:t>held</a:t>
            </a:r>
            <a:r>
              <a:rPr lang="en-GB" sz="2000" dirty="0"/>
              <a:t> at the Foreign Language Centre, situated just round the corner from our Institute (the address is Pl. </a:t>
            </a:r>
            <a:r>
              <a:rPr lang="en-GB" sz="2000" dirty="0" err="1"/>
              <a:t>Biskupa</a:t>
            </a:r>
            <a:r>
              <a:rPr lang="en-GB" sz="2000" dirty="0"/>
              <a:t> </a:t>
            </a:r>
            <a:r>
              <a:rPr lang="en-GB" sz="2000" dirty="0" err="1"/>
              <a:t>Nankiera</a:t>
            </a:r>
            <a:r>
              <a:rPr lang="en-GB" sz="2000" dirty="0"/>
              <a:t> 2/3. 50-140 </a:t>
            </a:r>
            <a:r>
              <a:rPr lang="en-GB" sz="2000" dirty="0" err="1"/>
              <a:t>Wrocław</a:t>
            </a:r>
            <a:r>
              <a:rPr lang="en-GB" sz="2000" dirty="0"/>
              <a:t>). The schedule of the courses held at the Foreign Language Centre is coordinated with your schedule at IFA.</a:t>
            </a:r>
            <a:endParaRPr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33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964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The compulsory Polish language course 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for foreign students</a:t>
            </a:r>
            <a:endParaRPr dirty="0"/>
          </a:p>
        </p:txBody>
      </p:sp>
      <p:sp>
        <p:nvSpPr>
          <p:cNvPr id="185" name="Google Shape;185;p33"/>
          <p:cNvSpPr txBox="1">
            <a:spLocks noGrp="1"/>
          </p:cNvSpPr>
          <p:nvPr>
            <p:ph type="body" idx="1"/>
          </p:nvPr>
        </p:nvSpPr>
        <p:spPr>
          <a:xfrm>
            <a:off x="387900" y="1489825"/>
            <a:ext cx="8368200" cy="345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pl-PL" dirty="0"/>
              <a:t>A</a:t>
            </a:r>
            <a:r>
              <a:rPr lang="en-GB" dirty="0"/>
              <a:t>part from taking the foreign language course mentioned above, </a:t>
            </a:r>
            <a:r>
              <a:rPr lang="pl-PL" dirty="0" err="1"/>
              <a:t>foreign</a:t>
            </a:r>
            <a:r>
              <a:rPr lang="pl-PL" dirty="0"/>
              <a:t> </a:t>
            </a:r>
            <a:r>
              <a:rPr lang="pl-PL" dirty="0" err="1"/>
              <a:t>students</a:t>
            </a:r>
            <a:r>
              <a:rPr lang="pl-PL" dirty="0"/>
              <a:t> </a:t>
            </a:r>
            <a:r>
              <a:rPr lang="pl-PL" dirty="0" err="1"/>
              <a:t>must</a:t>
            </a:r>
            <a:r>
              <a:rPr lang="pl-PL" dirty="0"/>
              <a:t> </a:t>
            </a:r>
            <a:r>
              <a:rPr lang="pl-PL" dirty="0" err="1"/>
              <a:t>take</a:t>
            </a:r>
            <a:r>
              <a:rPr lang="pl-PL" dirty="0"/>
              <a:t> a 60-hour </a:t>
            </a:r>
            <a:r>
              <a:rPr lang="en-GB" dirty="0"/>
              <a:t>Polish language course at the Polish Language and Culture Learning Centre, situated within a 5 min. walking distance from IFA (the address is Pl</a:t>
            </a:r>
            <a:r>
              <a:rPr lang="pl-PL" dirty="0" err="1"/>
              <a:t>ac</a:t>
            </a:r>
            <a:r>
              <a:rPr lang="en-GB" dirty="0"/>
              <a:t> </a:t>
            </a:r>
            <a:r>
              <a:rPr lang="en-GB" dirty="0" err="1"/>
              <a:t>Nankiera</a:t>
            </a:r>
            <a:r>
              <a:rPr lang="en-GB" dirty="0"/>
              <a:t> 15</a:t>
            </a:r>
            <a:r>
              <a:rPr lang="pl-PL" dirty="0"/>
              <a:t>b</a:t>
            </a:r>
            <a:r>
              <a:rPr lang="en-GB" dirty="0"/>
              <a:t>, 50-140 </a:t>
            </a:r>
            <a:r>
              <a:rPr lang="en-GB" dirty="0" err="1"/>
              <a:t>Wrocław</a:t>
            </a:r>
            <a:r>
              <a:rPr lang="en-GB" dirty="0"/>
              <a:t>).</a:t>
            </a:r>
            <a:r>
              <a:rPr lang="pl-PL" dirty="0"/>
              <a:t> The </a:t>
            </a:r>
            <a:r>
              <a:rPr lang="pl-PL" dirty="0" err="1"/>
              <a:t>course</a:t>
            </a:r>
            <a:r>
              <a:rPr lang="en-GB" dirty="0"/>
              <a:t> ends with an examination at the A1 level. Students earn 5 credits when </a:t>
            </a:r>
            <a:r>
              <a:rPr lang="en-GB"/>
              <a:t>they pass </a:t>
            </a:r>
            <a:r>
              <a:rPr lang="en-GB" dirty="0"/>
              <a:t>the examination. Polish students take up an elective course instead.</a:t>
            </a:r>
            <a:endParaRPr lang="pl-PL" dirty="0"/>
          </a:p>
          <a:p>
            <a:pPr marL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Please contact the Polish Language and Culture Learning Centre for more information</a:t>
            </a:r>
            <a:r>
              <a:rPr lang="pl-PL" dirty="0"/>
              <a:t>: </a:t>
            </a:r>
            <a:r>
              <a:rPr lang="en-GB" dirty="0">
                <a:solidFill>
                  <a:srgbClr val="00FF00"/>
                </a:solidFill>
              </a:rPr>
              <a:t>http://www.sjpik.uni.wroc.pl/pl</a:t>
            </a:r>
            <a:endParaRPr dirty="0">
              <a:solidFill>
                <a:srgbClr val="00FF00"/>
              </a:solidFill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dirty="0"/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36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USOS</a:t>
            </a:r>
            <a:endParaRPr dirty="0"/>
          </a:p>
        </p:txBody>
      </p:sp>
      <p:sp>
        <p:nvSpPr>
          <p:cNvPr id="203" name="Google Shape;203;p36"/>
          <p:cNvSpPr txBox="1">
            <a:spLocks noGrp="1"/>
          </p:cNvSpPr>
          <p:nvPr>
            <p:ph type="body" idx="1"/>
          </p:nvPr>
        </p:nvSpPr>
        <p:spPr>
          <a:xfrm>
            <a:off x="387900" y="1366800"/>
            <a:ext cx="8368200" cy="354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USOS is the name of the university central computer network, which all students have access</a:t>
            </a:r>
            <a:r>
              <a:rPr lang="pl-PL" dirty="0"/>
              <a:t> to. </a:t>
            </a:r>
            <a:r>
              <a:rPr lang="pl-PL" dirty="0" err="1"/>
              <a:t>That</a:t>
            </a:r>
            <a:r>
              <a:rPr lang="pl-PL" dirty="0"/>
              <a:t> </a:t>
            </a:r>
            <a:r>
              <a:rPr lang="pl-PL" dirty="0" err="1"/>
              <a:t>is</a:t>
            </a:r>
            <a:r>
              <a:rPr lang="pl-PL" dirty="0"/>
              <a:t> a place </a:t>
            </a:r>
            <a:r>
              <a:rPr lang="pl-PL" dirty="0" err="1"/>
              <a:t>where</a:t>
            </a:r>
            <a:r>
              <a:rPr lang="pl-PL" dirty="0"/>
              <a:t> </a:t>
            </a:r>
            <a:r>
              <a:rPr lang="pl-PL" dirty="0" err="1"/>
              <a:t>you</a:t>
            </a:r>
            <a:r>
              <a:rPr lang="pl-PL" dirty="0"/>
              <a:t> </a:t>
            </a:r>
            <a:r>
              <a:rPr lang="pl-PL" dirty="0" err="1"/>
              <a:t>check</a:t>
            </a:r>
            <a:r>
              <a:rPr lang="pl-PL" dirty="0"/>
              <a:t> </a:t>
            </a:r>
            <a:r>
              <a:rPr lang="pl-PL" dirty="0" err="1"/>
              <a:t>your</a:t>
            </a:r>
            <a:r>
              <a:rPr lang="pl-PL" dirty="0"/>
              <a:t> status, </a:t>
            </a:r>
            <a:r>
              <a:rPr lang="pl-PL" dirty="0" err="1"/>
              <a:t>whether</a:t>
            </a:r>
            <a:r>
              <a:rPr lang="pl-PL" dirty="0"/>
              <a:t> </a:t>
            </a:r>
            <a:r>
              <a:rPr lang="pl-PL" dirty="0" err="1"/>
              <a:t>you</a:t>
            </a:r>
            <a:r>
              <a:rPr lang="pl-PL" dirty="0"/>
              <a:t> </a:t>
            </a:r>
            <a:r>
              <a:rPr lang="pl-PL" dirty="0" err="1"/>
              <a:t>have</a:t>
            </a:r>
            <a:r>
              <a:rPr lang="pl-PL" dirty="0"/>
              <a:t> </a:t>
            </a:r>
            <a:r>
              <a:rPr lang="pl-PL" dirty="0" err="1"/>
              <a:t>been</a:t>
            </a:r>
            <a:r>
              <a:rPr lang="pl-PL" dirty="0"/>
              <a:t> </a:t>
            </a:r>
            <a:r>
              <a:rPr lang="pl-PL" dirty="0" err="1"/>
              <a:t>signed</a:t>
            </a:r>
            <a:r>
              <a:rPr lang="pl-PL" dirty="0"/>
              <a:t> </a:t>
            </a:r>
            <a:r>
              <a:rPr lang="pl-PL" dirty="0" err="1"/>
              <a:t>up</a:t>
            </a:r>
            <a:r>
              <a:rPr lang="pl-PL" dirty="0"/>
              <a:t> for a </a:t>
            </a:r>
            <a:r>
              <a:rPr lang="pl-PL" dirty="0" err="1"/>
              <a:t>particular</a:t>
            </a:r>
            <a:r>
              <a:rPr lang="pl-PL" dirty="0"/>
              <a:t> </a:t>
            </a:r>
            <a:r>
              <a:rPr lang="pl-PL" dirty="0" err="1"/>
              <a:t>class</a:t>
            </a:r>
            <a:r>
              <a:rPr lang="pl-PL" dirty="0"/>
              <a:t> </a:t>
            </a:r>
            <a:r>
              <a:rPr lang="pl-PL" dirty="0" err="1"/>
              <a:t>or</a:t>
            </a:r>
            <a:r>
              <a:rPr lang="pl-PL" dirty="0"/>
              <a:t> </a:t>
            </a:r>
            <a:r>
              <a:rPr lang="pl-PL" dirty="0" err="1"/>
              <a:t>your</a:t>
            </a:r>
            <a:r>
              <a:rPr lang="pl-PL" dirty="0"/>
              <a:t> </a:t>
            </a:r>
            <a:r>
              <a:rPr lang="pl-PL" dirty="0" err="1"/>
              <a:t>semester</a:t>
            </a:r>
            <a:r>
              <a:rPr lang="pl-PL" dirty="0"/>
              <a:t> </a:t>
            </a:r>
            <a:r>
              <a:rPr lang="pl-PL" dirty="0" err="1"/>
              <a:t>grades</a:t>
            </a:r>
            <a:r>
              <a:rPr lang="pl-PL" dirty="0"/>
              <a:t>.</a:t>
            </a:r>
            <a:r>
              <a:rPr lang="en-GB" dirty="0"/>
              <a:t> </a:t>
            </a:r>
            <a:endParaRPr lang="pl-PL" b="1" dirty="0">
              <a:solidFill>
                <a:srgbClr val="FF3838"/>
              </a:solidFill>
            </a:endParaRPr>
          </a:p>
          <a:p>
            <a:pPr marL="0" lvl="0" indent="0" algn="just">
              <a:spcBef>
                <a:spcPts val="1600"/>
              </a:spcBef>
              <a:spcAft>
                <a:spcPts val="1600"/>
              </a:spcAft>
              <a:buNone/>
            </a:pPr>
            <a:r>
              <a:rPr lang="pl-PL" dirty="0">
                <a:hlinkClick r:id="rId3"/>
              </a:rPr>
              <a:t>https://usosweb.uni.wroc.pl/</a:t>
            </a:r>
            <a:endParaRPr lang="pl-PL" dirty="0"/>
          </a:p>
          <a:p>
            <a:pPr marL="0" lvl="0" indent="0" algn="just">
              <a:spcBef>
                <a:spcPts val="1600"/>
              </a:spcBef>
              <a:spcAft>
                <a:spcPts val="1600"/>
              </a:spcAft>
              <a:buNone/>
            </a:pPr>
            <a:r>
              <a:rPr lang="pl-PL" b="1" dirty="0">
                <a:solidFill>
                  <a:schemeClr val="tx1"/>
                </a:solidFill>
              </a:rPr>
              <a:t>The </a:t>
            </a:r>
            <a:r>
              <a:rPr lang="pl-PL" b="1" dirty="0" err="1">
                <a:solidFill>
                  <a:schemeClr val="tx1"/>
                </a:solidFill>
              </a:rPr>
              <a:t>user</a:t>
            </a:r>
            <a:r>
              <a:rPr lang="pl-PL" b="1" dirty="0">
                <a:solidFill>
                  <a:schemeClr val="tx1"/>
                </a:solidFill>
              </a:rPr>
              <a:t> </a:t>
            </a:r>
            <a:r>
              <a:rPr lang="pl-PL" b="1" dirty="0" err="1">
                <a:solidFill>
                  <a:schemeClr val="tx1"/>
                </a:solidFill>
              </a:rPr>
              <a:t>name</a:t>
            </a:r>
            <a:r>
              <a:rPr lang="pl-PL" b="1" dirty="0">
                <a:solidFill>
                  <a:schemeClr val="tx1"/>
                </a:solidFill>
              </a:rPr>
              <a:t> </a:t>
            </a:r>
            <a:r>
              <a:rPr lang="pl-PL" b="1" dirty="0" err="1">
                <a:solidFill>
                  <a:schemeClr val="tx1"/>
                </a:solidFill>
              </a:rPr>
              <a:t>is</a:t>
            </a:r>
            <a:r>
              <a:rPr lang="pl-PL" b="1" dirty="0">
                <a:solidFill>
                  <a:schemeClr val="tx1"/>
                </a:solidFill>
              </a:rPr>
              <a:t> </a:t>
            </a:r>
            <a:r>
              <a:rPr lang="pl-PL" b="1" dirty="0" err="1">
                <a:solidFill>
                  <a:schemeClr val="tx1"/>
                </a:solidFill>
              </a:rPr>
              <a:t>your</a:t>
            </a:r>
            <a:r>
              <a:rPr lang="pl-PL" b="1" dirty="0">
                <a:solidFill>
                  <a:schemeClr val="tx1"/>
                </a:solidFill>
              </a:rPr>
              <a:t> album numer.</a:t>
            </a:r>
            <a:endParaRPr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39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dirty="0"/>
              <a:t>T</a:t>
            </a:r>
            <a:r>
              <a:rPr lang="en-GB" dirty="0"/>
              <a:t>he syllabi</a:t>
            </a:r>
            <a:endParaRPr dirty="0"/>
          </a:p>
        </p:txBody>
      </p:sp>
      <p:sp>
        <p:nvSpPr>
          <p:cNvPr id="221" name="Google Shape;221;p39"/>
          <p:cNvSpPr txBox="1">
            <a:spLocks noGrp="1"/>
          </p:cNvSpPr>
          <p:nvPr>
            <p:ph type="body" idx="1"/>
          </p:nvPr>
        </p:nvSpPr>
        <p:spPr>
          <a:xfrm>
            <a:off x="387900" y="1320025"/>
            <a:ext cx="8368200" cy="353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-GB" sz="2400" dirty="0"/>
              <a:t>The course syllabi can be found in the USOS and will also be presented at the beginning  of the semester by your course instructors.  The syllabi contain important information</a:t>
            </a:r>
            <a:r>
              <a:rPr lang="pl-PL" sz="2400" dirty="0"/>
              <a:t> </a:t>
            </a:r>
            <a:r>
              <a:rPr lang="pl-PL" sz="2400" dirty="0" err="1"/>
              <a:t>such</a:t>
            </a:r>
            <a:r>
              <a:rPr lang="pl-PL" sz="2400" dirty="0"/>
              <a:t> as the </a:t>
            </a:r>
            <a:r>
              <a:rPr lang="pl-PL" sz="2400" dirty="0" err="1"/>
              <a:t>course</a:t>
            </a:r>
            <a:r>
              <a:rPr lang="pl-PL" sz="2400" dirty="0"/>
              <a:t> </a:t>
            </a:r>
            <a:r>
              <a:rPr lang="pl-PL" sz="2400" dirty="0" err="1"/>
              <a:t>content</a:t>
            </a:r>
            <a:r>
              <a:rPr lang="pl-PL" sz="2400" dirty="0"/>
              <a:t>,</a:t>
            </a:r>
            <a:r>
              <a:rPr lang="en-GB" sz="2400" dirty="0"/>
              <a:t> the ECTS points or the learning outcomes</a:t>
            </a:r>
            <a:r>
              <a:rPr lang="pl-PL" sz="2400" dirty="0"/>
              <a:t>.</a:t>
            </a:r>
          </a:p>
          <a:p>
            <a:pPr marL="0" lvl="0" indent="0" algn="just" rtl="0">
              <a:spcBef>
                <a:spcPts val="1600"/>
              </a:spcBef>
              <a:spcAft>
                <a:spcPts val="0"/>
              </a:spcAft>
              <a:buNone/>
            </a:pPr>
            <a:endParaRPr lang="pl-PL" sz="1600"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1400"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1400" dirty="0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41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 dirty="0">
                <a:solidFill>
                  <a:schemeClr val="tx1"/>
                </a:solidFill>
              </a:rPr>
              <a:t>Compulsory health and safety training</a:t>
            </a:r>
            <a:r>
              <a:rPr lang="en-GB" dirty="0">
                <a:solidFill>
                  <a:schemeClr val="tx1"/>
                </a:solidFill>
              </a:rPr>
              <a:t> 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233" name="Google Shape;233;p41"/>
          <p:cNvSpPr txBox="1">
            <a:spLocks noGrp="1"/>
          </p:cNvSpPr>
          <p:nvPr>
            <p:ph type="body" idx="1"/>
          </p:nvPr>
        </p:nvSpPr>
        <p:spPr>
          <a:xfrm>
            <a:off x="387899" y="1489823"/>
            <a:ext cx="8469021" cy="348621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lnSpc>
                <a:spcPct val="100000"/>
              </a:lnSpc>
              <a:buNone/>
            </a:pPr>
            <a:r>
              <a:rPr lang="en-US" dirty="0">
                <a:latin typeface="Roboto" panose="020B0604020202020204" charset="0"/>
                <a:ea typeface="Roboto" panose="020B0604020202020204" charset="0"/>
              </a:rPr>
              <a:t>An on-line health and safety training: </a:t>
            </a:r>
            <a:r>
              <a:rPr lang="en-US" b="1" dirty="0">
                <a:solidFill>
                  <a:schemeClr val="accent6"/>
                </a:solidFill>
                <a:latin typeface="Roboto" panose="020B0604020202020204" charset="0"/>
                <a:ea typeface="Roboto" panose="020B0604020202020204" charset="0"/>
              </a:rPr>
              <a:t>15th September – 31st October 202</a:t>
            </a:r>
            <a:r>
              <a:rPr lang="pl-PL" b="1" dirty="0">
                <a:solidFill>
                  <a:schemeClr val="accent6"/>
                </a:solidFill>
                <a:latin typeface="Roboto" panose="020B0604020202020204" charset="0"/>
                <a:ea typeface="Roboto" panose="020B0604020202020204" charset="0"/>
              </a:rPr>
              <a:t>5</a:t>
            </a:r>
            <a:endParaRPr lang="en-US" b="1" dirty="0">
              <a:solidFill>
                <a:schemeClr val="accent6"/>
              </a:solidFill>
              <a:latin typeface="Roboto" panose="020B0604020202020204" charset="0"/>
              <a:ea typeface="Roboto" panose="020B0604020202020204" charset="0"/>
            </a:endParaRPr>
          </a:p>
          <a:p>
            <a:pPr marL="0" lvl="0" indent="0">
              <a:lnSpc>
                <a:spcPct val="100000"/>
              </a:lnSpc>
              <a:buNone/>
            </a:pPr>
            <a:r>
              <a:rPr lang="en-US" b="1" dirty="0">
                <a:solidFill>
                  <a:srgbClr val="FF0000"/>
                </a:solidFill>
                <a:latin typeface="Roboto" panose="020B0604020202020204" charset="0"/>
                <a:ea typeface="Roboto" panose="020B0604020202020204" charset="0"/>
              </a:rPr>
              <a:t>You cannot go to semester 2 without </a:t>
            </a:r>
            <a:r>
              <a:rPr lang="pl-PL" b="1" dirty="0" err="1">
                <a:solidFill>
                  <a:srgbClr val="FF0000"/>
                </a:solidFill>
                <a:latin typeface="Roboto" panose="020B0604020202020204" charset="0"/>
                <a:ea typeface="Roboto" panose="020B0604020202020204" charset="0"/>
              </a:rPr>
              <a:t>having</a:t>
            </a:r>
            <a:r>
              <a:rPr lang="pl-PL" b="1" dirty="0">
                <a:solidFill>
                  <a:srgbClr val="FF0000"/>
                </a:solidFill>
                <a:latin typeface="Roboto" panose="020B0604020202020204" charset="0"/>
                <a:ea typeface="Roboto" panose="020B0604020202020204" charset="0"/>
              </a:rPr>
              <a:t> </a:t>
            </a:r>
            <a:r>
              <a:rPr lang="en-US" b="1" dirty="0">
                <a:solidFill>
                  <a:srgbClr val="FF0000"/>
                </a:solidFill>
                <a:latin typeface="Roboto" panose="020B0604020202020204" charset="0"/>
                <a:ea typeface="Roboto" panose="020B0604020202020204" charset="0"/>
              </a:rPr>
              <a:t>pass</a:t>
            </a:r>
            <a:r>
              <a:rPr lang="pl-PL" b="1" dirty="0" err="1">
                <a:solidFill>
                  <a:srgbClr val="FF0000"/>
                </a:solidFill>
                <a:latin typeface="Roboto" panose="020B0604020202020204" charset="0"/>
                <a:ea typeface="Roboto" panose="020B0604020202020204" charset="0"/>
              </a:rPr>
              <a:t>ed</a:t>
            </a:r>
            <a:r>
              <a:rPr lang="en-US" b="1" dirty="0">
                <a:solidFill>
                  <a:srgbClr val="FF0000"/>
                </a:solidFill>
                <a:latin typeface="Roboto" panose="020B0604020202020204" charset="0"/>
                <a:ea typeface="Roboto" panose="020B0604020202020204" charset="0"/>
              </a:rPr>
              <a:t> your health and safety training.</a:t>
            </a:r>
            <a:endParaRPr lang="pl-PL" b="1" dirty="0">
              <a:solidFill>
                <a:srgbClr val="FF0000"/>
              </a:solidFill>
              <a:latin typeface="Roboto" panose="020B0604020202020204" charset="0"/>
              <a:ea typeface="Roboto" panose="020B0604020202020204" charset="0"/>
            </a:endParaRPr>
          </a:p>
          <a:p>
            <a:pPr marL="0" lvl="0" indent="0">
              <a:lnSpc>
                <a:spcPct val="100000"/>
              </a:lnSpc>
              <a:buNone/>
            </a:pPr>
            <a:endParaRPr lang="en-US" b="1" dirty="0">
              <a:solidFill>
                <a:srgbClr val="FF0000"/>
              </a:solidFill>
              <a:latin typeface="Roboto" panose="020B0604020202020204" charset="0"/>
              <a:ea typeface="Roboto" panose="020B0604020202020204" charset="0"/>
            </a:endParaRPr>
          </a:p>
          <a:p>
            <a:pPr marL="0" lvl="0" indent="0">
              <a:lnSpc>
                <a:spcPct val="100000"/>
              </a:lnSpc>
              <a:buNone/>
            </a:pPr>
            <a:r>
              <a:rPr lang="en-US" dirty="0">
                <a:latin typeface="Roboto" panose="020B0604020202020204" charset="0"/>
                <a:ea typeface="Roboto" panose="020B0604020202020204" charset="0"/>
              </a:rPr>
              <a:t>The training</a:t>
            </a:r>
            <a:r>
              <a:rPr lang="pl-PL" dirty="0">
                <a:latin typeface="Roboto" panose="020B0604020202020204" charset="0"/>
                <a:ea typeface="Roboto" panose="020B0604020202020204" charset="0"/>
              </a:rPr>
              <a:t> in </a:t>
            </a:r>
            <a:r>
              <a:rPr lang="pl-PL" dirty="0" err="1">
                <a:latin typeface="Roboto" panose="020B0604020202020204" charset="0"/>
                <a:ea typeface="Roboto" panose="020B0604020202020204" charset="0"/>
              </a:rPr>
              <a:t>Polish</a:t>
            </a:r>
            <a:r>
              <a:rPr lang="en-US" dirty="0">
                <a:latin typeface="Roboto" panose="020B0604020202020204" charset="0"/>
                <a:ea typeface="Roboto" panose="020B0604020202020204" charset="0"/>
              </a:rPr>
              <a:t> is available at </a:t>
            </a:r>
            <a:r>
              <a:rPr lang="pl-PL" b="0" i="0" u="none" strike="noStrike" dirty="0">
                <a:solidFill>
                  <a:srgbClr val="0170B9"/>
                </a:solidFill>
                <a:effectLst/>
                <a:latin typeface="Leopoldina Regular"/>
                <a:hlinkClick r:id="rId3"/>
              </a:rPr>
              <a:t>https://e-edu.cko.uni.wroc.pl/</a:t>
            </a:r>
            <a:r>
              <a:rPr lang="pl-PL" b="0" i="0" dirty="0">
                <a:solidFill>
                  <a:srgbClr val="000000"/>
                </a:solidFill>
                <a:effectLst/>
                <a:latin typeface="Leopoldina Regular"/>
              </a:rPr>
              <a:t> </a:t>
            </a:r>
            <a:endParaRPr lang="pl-PL" b="1" u="sng" dirty="0">
              <a:solidFill>
                <a:schemeClr val="accent5"/>
              </a:solidFill>
              <a:latin typeface="Roboto" panose="020B0604020202020204" charset="0"/>
              <a:ea typeface="Roboto" panose="020B0604020202020204" charset="0"/>
              <a:cs typeface="Calibri"/>
              <a:sym typeface="Calibri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pl-PL" dirty="0">
                <a:solidFill>
                  <a:schemeClr val="hlink"/>
                </a:solidFill>
                <a:latin typeface="Roboto" panose="020B0604020202020204" charset="0"/>
                <a:ea typeface="Roboto" panose="020B0604020202020204" charset="0"/>
                <a:cs typeface="Calibri"/>
                <a:sym typeface="Calibri"/>
              </a:rPr>
              <a:t>Access </a:t>
            </a:r>
            <a:r>
              <a:rPr lang="pl-PL" dirty="0" err="1">
                <a:solidFill>
                  <a:schemeClr val="hlink"/>
                </a:solidFill>
                <a:latin typeface="Roboto" panose="020B0604020202020204" charset="0"/>
                <a:ea typeface="Roboto" panose="020B0604020202020204" charset="0"/>
                <a:cs typeface="Calibri"/>
                <a:sym typeface="Calibri"/>
              </a:rPr>
              <a:t>key</a:t>
            </a:r>
            <a:r>
              <a:rPr lang="pl-PL" dirty="0">
                <a:solidFill>
                  <a:schemeClr val="hlink"/>
                </a:solidFill>
                <a:latin typeface="Roboto" panose="020B0604020202020204" charset="0"/>
                <a:ea typeface="Roboto" panose="020B0604020202020204" charset="0"/>
                <a:cs typeface="Calibri"/>
                <a:sym typeface="Calibri"/>
              </a:rPr>
              <a:t> to the </a:t>
            </a:r>
            <a:r>
              <a:rPr lang="pl-PL" dirty="0" err="1">
                <a:solidFill>
                  <a:schemeClr val="hlink"/>
                </a:solidFill>
                <a:latin typeface="Roboto" panose="020B0604020202020204" charset="0"/>
                <a:ea typeface="Roboto" panose="020B0604020202020204" charset="0"/>
                <a:cs typeface="Calibri"/>
                <a:sym typeface="Calibri"/>
              </a:rPr>
              <a:t>Polish</a:t>
            </a:r>
            <a:r>
              <a:rPr lang="pl-PL" dirty="0">
                <a:solidFill>
                  <a:schemeClr val="hlink"/>
                </a:solidFill>
                <a:latin typeface="Roboto" panose="020B0604020202020204" charset="0"/>
                <a:ea typeface="Roboto" panose="020B0604020202020204" charset="0"/>
                <a:cs typeface="Calibri"/>
                <a:sym typeface="Calibri"/>
              </a:rPr>
              <a:t> </a:t>
            </a:r>
            <a:r>
              <a:rPr lang="pl-PL" dirty="0" err="1">
                <a:solidFill>
                  <a:schemeClr val="hlink"/>
                </a:solidFill>
                <a:latin typeface="Roboto" panose="020B0604020202020204" charset="0"/>
                <a:ea typeface="Roboto" panose="020B0604020202020204" charset="0"/>
                <a:cs typeface="Calibri"/>
                <a:sym typeface="Calibri"/>
              </a:rPr>
              <a:t>language</a:t>
            </a:r>
            <a:r>
              <a:rPr lang="pl-PL" dirty="0">
                <a:solidFill>
                  <a:schemeClr val="hlink"/>
                </a:solidFill>
                <a:latin typeface="Roboto" panose="020B0604020202020204" charset="0"/>
                <a:ea typeface="Roboto" panose="020B0604020202020204" charset="0"/>
                <a:cs typeface="Calibri"/>
                <a:sym typeface="Calibri"/>
              </a:rPr>
              <a:t> version:  </a:t>
            </a:r>
            <a:r>
              <a:rPr lang="pl-PL" b="1" dirty="0">
                <a:solidFill>
                  <a:schemeClr val="hlink"/>
                </a:solidFill>
                <a:latin typeface="Roboto" panose="020B0604020202020204" charset="0"/>
                <a:ea typeface="Roboto" panose="020B0604020202020204" charset="0"/>
                <a:cs typeface="Calibri"/>
                <a:sym typeface="Calibri"/>
              </a:rPr>
              <a:t>BHP25/26-Z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pl-PL" dirty="0">
                <a:solidFill>
                  <a:schemeClr val="tx1"/>
                </a:solidFill>
                <a:latin typeface="Roboto" panose="020B0604020202020204" charset="0"/>
                <a:ea typeface="Roboto" panose="020B0604020202020204" charset="0"/>
                <a:cs typeface="Calibri"/>
                <a:sym typeface="Calibri"/>
              </a:rPr>
              <a:t>The </a:t>
            </a:r>
            <a:r>
              <a:rPr lang="pl-PL" dirty="0" err="1">
                <a:solidFill>
                  <a:schemeClr val="tx1"/>
                </a:solidFill>
                <a:latin typeface="Roboto" panose="020B0604020202020204" charset="0"/>
                <a:ea typeface="Roboto" panose="020B0604020202020204" charset="0"/>
                <a:cs typeface="Calibri"/>
                <a:sym typeface="Calibri"/>
              </a:rPr>
              <a:t>training</a:t>
            </a:r>
            <a:r>
              <a:rPr lang="pl-PL" dirty="0">
                <a:solidFill>
                  <a:schemeClr val="tx1"/>
                </a:solidFill>
                <a:latin typeface="Roboto" panose="020B0604020202020204" charset="0"/>
                <a:ea typeface="Roboto" panose="020B0604020202020204" charset="0"/>
                <a:cs typeface="Calibri"/>
                <a:sym typeface="Calibri"/>
              </a:rPr>
              <a:t> in English </a:t>
            </a:r>
            <a:r>
              <a:rPr lang="pl-PL" dirty="0" err="1">
                <a:solidFill>
                  <a:schemeClr val="tx1"/>
                </a:solidFill>
                <a:latin typeface="Roboto" panose="020B0604020202020204" charset="0"/>
                <a:ea typeface="Roboto" panose="020B0604020202020204" charset="0"/>
                <a:cs typeface="Calibri"/>
                <a:sym typeface="Calibri"/>
              </a:rPr>
              <a:t>is</a:t>
            </a:r>
            <a:r>
              <a:rPr lang="pl-PL" dirty="0">
                <a:solidFill>
                  <a:schemeClr val="tx1"/>
                </a:solidFill>
                <a:latin typeface="Roboto" panose="020B0604020202020204" charset="0"/>
                <a:ea typeface="Roboto" panose="020B0604020202020204" charset="0"/>
                <a:cs typeface="Calibri"/>
                <a:sym typeface="Calibri"/>
              </a:rPr>
              <a:t> </a:t>
            </a:r>
            <a:r>
              <a:rPr lang="pl-PL" dirty="0" err="1">
                <a:solidFill>
                  <a:schemeClr val="tx1"/>
                </a:solidFill>
                <a:latin typeface="Roboto" panose="020B0604020202020204" charset="0"/>
                <a:ea typeface="Roboto" panose="020B0604020202020204" charset="0"/>
                <a:cs typeface="Calibri"/>
                <a:sym typeface="Calibri"/>
              </a:rPr>
              <a:t>available</a:t>
            </a:r>
            <a:r>
              <a:rPr lang="pl-PL" dirty="0">
                <a:solidFill>
                  <a:schemeClr val="tx1"/>
                </a:solidFill>
                <a:latin typeface="Roboto" panose="020B0604020202020204" charset="0"/>
                <a:ea typeface="Roboto" panose="020B0604020202020204" charset="0"/>
                <a:cs typeface="Calibri"/>
                <a:sym typeface="Calibri"/>
              </a:rPr>
              <a:t> </a:t>
            </a:r>
            <a:r>
              <a:rPr lang="pl-PL" dirty="0" err="1">
                <a:solidFill>
                  <a:schemeClr val="tx1"/>
                </a:solidFill>
                <a:latin typeface="Roboto" panose="020B0604020202020204" charset="0"/>
                <a:ea typeface="Roboto" panose="020B0604020202020204" charset="0"/>
                <a:cs typeface="Calibri"/>
                <a:sym typeface="Calibri"/>
              </a:rPr>
              <a:t>at</a:t>
            </a:r>
            <a:r>
              <a:rPr lang="pl-PL" dirty="0">
                <a:solidFill>
                  <a:schemeClr val="tx1"/>
                </a:solidFill>
                <a:latin typeface="Roboto" panose="020B0604020202020204" charset="0"/>
                <a:ea typeface="Roboto" panose="020B0604020202020204" charset="0"/>
                <a:cs typeface="Calibri"/>
                <a:sym typeface="Calibri"/>
              </a:rPr>
              <a:t>: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pl-PL" b="0" i="0" u="none" strike="noStrike" dirty="0">
                <a:solidFill>
                  <a:srgbClr val="0170B9"/>
                </a:solidFill>
                <a:effectLst/>
                <a:latin typeface="Leopoldina Regular"/>
                <a:hlinkClick r:id="rId4"/>
              </a:rPr>
              <a:t>https://e-edu.uwr.edu.pl/course/view.php?id=11698</a:t>
            </a:r>
            <a:endParaRPr lang="en-US" b="1" dirty="0">
              <a:latin typeface="Roboto" panose="020B0604020202020204" charset="0"/>
              <a:ea typeface="Roboto" panose="020B0604020202020204" charset="0"/>
              <a:cs typeface="Calibri"/>
              <a:sym typeface="Calibri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dirty="0">
                <a:solidFill>
                  <a:srgbClr val="92D050"/>
                </a:solidFill>
                <a:latin typeface="Roboto" panose="020B0604020202020204" charset="0"/>
                <a:ea typeface="Roboto" panose="020B0604020202020204" charset="0"/>
                <a:cs typeface="Calibri" panose="020F0502020204030204" pitchFamily="34" charset="0"/>
              </a:rPr>
              <a:t>Access key</a:t>
            </a:r>
            <a:r>
              <a:rPr lang="pl-PL" dirty="0">
                <a:solidFill>
                  <a:srgbClr val="92D050"/>
                </a:solidFill>
                <a:latin typeface="Roboto" panose="020B0604020202020204" charset="0"/>
                <a:ea typeface="Roboto" panose="020B0604020202020204" charset="0"/>
                <a:cs typeface="Calibri" panose="020F0502020204030204" pitchFamily="34" charset="0"/>
              </a:rPr>
              <a:t> to the English </a:t>
            </a:r>
            <a:r>
              <a:rPr lang="pl-PL" dirty="0" err="1">
                <a:solidFill>
                  <a:srgbClr val="92D050"/>
                </a:solidFill>
                <a:latin typeface="Roboto" panose="020B0604020202020204" charset="0"/>
                <a:ea typeface="Roboto" panose="020B0604020202020204" charset="0"/>
                <a:cs typeface="Calibri" panose="020F0502020204030204" pitchFamily="34" charset="0"/>
              </a:rPr>
              <a:t>language</a:t>
            </a:r>
            <a:r>
              <a:rPr lang="pl-PL" dirty="0">
                <a:solidFill>
                  <a:srgbClr val="92D050"/>
                </a:solidFill>
                <a:latin typeface="Roboto" panose="020B0604020202020204" charset="0"/>
                <a:ea typeface="Roboto" panose="020B0604020202020204" charset="0"/>
                <a:cs typeface="Calibri" panose="020F0502020204030204" pitchFamily="34" charset="0"/>
              </a:rPr>
              <a:t> version</a:t>
            </a:r>
            <a:r>
              <a:rPr lang="en-US" dirty="0">
                <a:solidFill>
                  <a:srgbClr val="92D050"/>
                </a:solidFill>
                <a:latin typeface="Roboto" panose="020B0604020202020204" charset="0"/>
                <a:ea typeface="Roboto" panose="020B0604020202020204" charset="0"/>
              </a:rPr>
              <a:t>:</a:t>
            </a:r>
            <a:r>
              <a:rPr lang="pl-PL" dirty="0">
                <a:solidFill>
                  <a:srgbClr val="92D050"/>
                </a:solidFill>
                <a:latin typeface="Roboto" panose="020B0604020202020204" charset="0"/>
                <a:ea typeface="Roboto" panose="020B0604020202020204" charset="0"/>
              </a:rPr>
              <a:t> </a:t>
            </a:r>
            <a:r>
              <a:rPr lang="pl-PL" b="1" dirty="0">
                <a:solidFill>
                  <a:srgbClr val="92D050"/>
                </a:solidFill>
                <a:latin typeface="Roboto" panose="020B0604020202020204" charset="0"/>
                <a:ea typeface="Roboto" panose="020B0604020202020204" charset="0"/>
              </a:rPr>
              <a:t>HaS25/26-Z</a:t>
            </a:r>
            <a:endParaRPr lang="pl-PL" b="1" dirty="0">
              <a:latin typeface="Roboto" panose="020B0604020202020204" charset="0"/>
              <a:ea typeface="Roboto" panose="020B0604020202020204" charset="0"/>
            </a:endParaRPr>
          </a:p>
          <a:p>
            <a:pPr marL="0" lvl="0" indent="0">
              <a:lnSpc>
                <a:spcPct val="100000"/>
              </a:lnSpc>
              <a:buNone/>
            </a:pPr>
            <a:r>
              <a:rPr lang="en-US" dirty="0">
                <a:latin typeface="Roboto" panose="020B0604020202020204" charset="0"/>
                <a:ea typeface="Roboto" panose="020B0604020202020204" charset="0"/>
              </a:rPr>
              <a:t>The information on health and safety training is provided by the Department of Health and Safety and Fire Protection - (71) 375-24-89. </a:t>
            </a:r>
          </a:p>
          <a:p>
            <a:pPr marL="0" lvl="0" indent="0">
              <a:lnSpc>
                <a:spcPct val="100000"/>
              </a:lnSpc>
              <a:buNone/>
            </a:pPr>
            <a:r>
              <a:rPr lang="en-US" dirty="0">
                <a:latin typeface="Roboto" panose="020B0604020202020204" charset="0"/>
                <a:ea typeface="Roboto" panose="020B0604020202020204" charset="0"/>
              </a:rPr>
              <a:t>Technical support: cko@uwr.edu.</a:t>
            </a:r>
            <a:endParaRPr lang="en-US" dirty="0">
              <a:solidFill>
                <a:srgbClr val="FFFFFF"/>
              </a:solidFill>
              <a:latin typeface="Roboto" panose="020B0604020202020204" charset="0"/>
              <a:ea typeface="Roboto" panose="020B0604020202020204" charset="0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100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42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The library</a:t>
            </a:r>
            <a:endParaRPr dirty="0"/>
          </a:p>
        </p:txBody>
      </p:sp>
      <p:sp>
        <p:nvSpPr>
          <p:cNvPr id="239" name="Google Shape;239;p42"/>
          <p:cNvSpPr txBox="1">
            <a:spLocks noGrp="1"/>
          </p:cNvSpPr>
          <p:nvPr>
            <p:ph type="body" idx="1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None/>
            </a:pPr>
            <a:endParaRPr lang="pl-PL" sz="2500" dirty="0">
              <a:solidFill>
                <a:schemeClr val="accent6"/>
              </a:solidFill>
            </a:endParaRPr>
          </a:p>
          <a:p>
            <a:pPr marL="0" lvl="0" indent="0">
              <a:buNone/>
            </a:pPr>
            <a:endParaRPr lang="pl-PL" sz="2500" dirty="0">
              <a:solidFill>
                <a:schemeClr val="accent6"/>
              </a:solidFill>
            </a:endParaRPr>
          </a:p>
          <a:p>
            <a:pPr marL="0" lvl="0" indent="0">
              <a:buNone/>
            </a:pPr>
            <a:endParaRPr lang="pl-PL" sz="2500" dirty="0">
              <a:solidFill>
                <a:schemeClr val="accent6"/>
              </a:solidFill>
            </a:endParaRPr>
          </a:p>
          <a:p>
            <a:pPr marL="0" lvl="0" indent="0">
              <a:buNone/>
            </a:pPr>
            <a:r>
              <a:rPr lang="pl-PL" sz="2500" dirty="0">
                <a:solidFill>
                  <a:schemeClr val="accent6"/>
                </a:solidFill>
              </a:rPr>
              <a:t>  			To be </a:t>
            </a:r>
            <a:r>
              <a:rPr lang="pl-PL" sz="2500" dirty="0" err="1">
                <a:solidFill>
                  <a:schemeClr val="accent6"/>
                </a:solidFill>
              </a:rPr>
              <a:t>announced</a:t>
            </a:r>
            <a:endParaRPr sz="2500"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45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544900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About our website: </a:t>
            </a:r>
            <a:r>
              <a:rPr lang="en-GB" sz="2700" dirty="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https://ifa.uwr.edu.pl/</a:t>
            </a:r>
            <a:endParaRPr sz="2700" dirty="0">
              <a:solidFill>
                <a:srgbClr val="FFFF00"/>
              </a:solidFill>
            </a:endParaRPr>
          </a:p>
        </p:txBody>
      </p:sp>
      <p:sp>
        <p:nvSpPr>
          <p:cNvPr id="257" name="Google Shape;257;p45"/>
          <p:cNvSpPr txBox="1">
            <a:spLocks noGrp="1"/>
          </p:cNvSpPr>
          <p:nvPr>
            <p:ph type="body" idx="1"/>
          </p:nvPr>
        </p:nvSpPr>
        <p:spPr>
          <a:xfrm>
            <a:off x="387900" y="1306550"/>
            <a:ext cx="8368200" cy="3262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 algn="just">
              <a:buNone/>
            </a:pPr>
            <a:endParaRPr lang="pl-PL" dirty="0"/>
          </a:p>
          <a:p>
            <a:pPr marL="0" indent="0" algn="just">
              <a:buNone/>
            </a:pPr>
            <a:r>
              <a:rPr lang="en-GB" dirty="0"/>
              <a:t>Our website (</a:t>
            </a:r>
            <a:r>
              <a:rPr lang="en-GB" u="sng" dirty="0">
                <a:solidFill>
                  <a:srgbClr val="FFFF00"/>
                </a:solidFill>
                <a:hlinkClick r:id="rId3"/>
              </a:rPr>
              <a:t>https://ifa.uwr.edu.pl/</a:t>
            </a:r>
            <a:r>
              <a:rPr lang="en-GB" dirty="0">
                <a:solidFill>
                  <a:schemeClr val="tx1"/>
                </a:solidFill>
              </a:rPr>
              <a:t>)</a:t>
            </a:r>
            <a:r>
              <a:rPr lang="en-GB" dirty="0">
                <a:solidFill>
                  <a:srgbClr val="FFFF00"/>
                </a:solidFill>
              </a:rPr>
              <a:t> </a:t>
            </a:r>
            <a:r>
              <a:rPr lang="en-GB" dirty="0"/>
              <a:t>and the website of the Faculty of L</a:t>
            </a:r>
            <a:r>
              <a:rPr lang="pl-PL" dirty="0" err="1"/>
              <a:t>anguages</a:t>
            </a:r>
            <a:r>
              <a:rPr lang="pl-PL" dirty="0"/>
              <a:t>, </a:t>
            </a:r>
            <a:r>
              <a:rPr lang="pl-PL" dirty="0" err="1"/>
              <a:t>Literatures</a:t>
            </a:r>
            <a:r>
              <a:rPr lang="pl-PL" dirty="0"/>
              <a:t> and </a:t>
            </a:r>
            <a:r>
              <a:rPr lang="pl-PL" dirty="0" err="1"/>
              <a:t>Cultures</a:t>
            </a:r>
            <a:r>
              <a:rPr lang="en-GB" dirty="0"/>
              <a:t> (</a:t>
            </a:r>
            <a:r>
              <a:rPr lang="en-GB" dirty="0">
                <a:solidFill>
                  <a:schemeClr val="accent6"/>
                </a:solidFill>
              </a:rPr>
              <a:t>www.</a:t>
            </a:r>
            <a:r>
              <a:rPr lang="pl-PL" dirty="0">
                <a:solidFill>
                  <a:schemeClr val="accent6"/>
                </a:solidFill>
              </a:rPr>
              <a:t>neofilologia.uwr.edu.pl</a:t>
            </a:r>
            <a:r>
              <a:rPr lang="en-GB" dirty="0"/>
              <a:t>) contain</a:t>
            </a:r>
            <a:r>
              <a:rPr lang="pl-PL" dirty="0"/>
              <a:t> </a:t>
            </a:r>
            <a:r>
              <a:rPr lang="pl-PL" dirty="0" err="1"/>
              <a:t>all</a:t>
            </a:r>
            <a:r>
              <a:rPr lang="pl-PL" dirty="0"/>
              <a:t> the </a:t>
            </a:r>
            <a:r>
              <a:rPr lang="pl-PL" dirty="0" err="1"/>
              <a:t>necessary</a:t>
            </a:r>
            <a:r>
              <a:rPr lang="en-GB" dirty="0"/>
              <a:t> information</a:t>
            </a:r>
            <a:r>
              <a:rPr lang="pl-PL" dirty="0"/>
              <a:t> </a:t>
            </a:r>
            <a:r>
              <a:rPr lang="pl-PL" dirty="0" err="1"/>
              <a:t>about</a:t>
            </a:r>
            <a:r>
              <a:rPr lang="pl-PL" dirty="0"/>
              <a:t> </a:t>
            </a:r>
            <a:r>
              <a:rPr lang="pl-PL" dirty="0" err="1"/>
              <a:t>your</a:t>
            </a:r>
            <a:r>
              <a:rPr lang="pl-PL" dirty="0"/>
              <a:t> </a:t>
            </a:r>
            <a:r>
              <a:rPr lang="pl-PL" dirty="0" err="1"/>
              <a:t>course</a:t>
            </a:r>
            <a:r>
              <a:rPr lang="pl-PL" dirty="0"/>
              <a:t> of </a:t>
            </a:r>
            <a:r>
              <a:rPr lang="pl-PL" dirty="0" err="1"/>
              <a:t>studies</a:t>
            </a:r>
            <a:r>
              <a:rPr lang="pl-PL" dirty="0"/>
              <a:t> as </a:t>
            </a:r>
            <a:r>
              <a:rPr lang="pl-PL" dirty="0" err="1"/>
              <a:t>well</a:t>
            </a:r>
            <a:r>
              <a:rPr lang="pl-PL" dirty="0"/>
              <a:t> as </a:t>
            </a:r>
            <a:r>
              <a:rPr lang="pl-PL" dirty="0" err="1"/>
              <a:t>some</a:t>
            </a:r>
            <a:r>
              <a:rPr lang="pl-PL" dirty="0"/>
              <a:t> </a:t>
            </a:r>
            <a:r>
              <a:rPr lang="pl-PL" dirty="0" err="1"/>
              <a:t>practical</a:t>
            </a:r>
            <a:r>
              <a:rPr lang="pl-PL" dirty="0"/>
              <a:t> </a:t>
            </a:r>
            <a:r>
              <a:rPr lang="pl-PL" dirty="0" err="1"/>
              <a:t>tips</a:t>
            </a:r>
            <a:r>
              <a:rPr lang="pl-PL" dirty="0"/>
              <a:t>.</a:t>
            </a:r>
          </a:p>
          <a:p>
            <a:pPr marL="0" indent="0" algn="just">
              <a:buNone/>
            </a:pPr>
            <a:endParaRPr sz="1400" dirty="0"/>
          </a:p>
          <a:p>
            <a:pPr marL="0" lvl="0" indent="0" algn="just">
              <a:buClr>
                <a:srgbClr val="FFFFFF"/>
              </a:buClr>
              <a:buNone/>
            </a:pPr>
            <a:r>
              <a:rPr lang="en-US" sz="2800" dirty="0">
                <a:solidFill>
                  <a:srgbClr val="FFFFFF"/>
                </a:solidFill>
              </a:rPr>
              <a:t>The timetable is available at </a:t>
            </a:r>
            <a:r>
              <a:rPr lang="en-US" sz="2800" dirty="0">
                <a:solidFill>
                  <a:srgbClr val="FFFF00"/>
                </a:solidFill>
              </a:rPr>
              <a:t>ifa.uwr.edu.pl</a:t>
            </a:r>
            <a:r>
              <a:rPr lang="en-US" sz="2800" dirty="0">
                <a:solidFill>
                  <a:srgbClr val="FFFFFF"/>
                </a:solidFill>
              </a:rPr>
              <a:t> </a:t>
            </a:r>
          </a:p>
          <a:p>
            <a:pPr marL="0" lvl="0" indent="0" algn="just">
              <a:buClr>
                <a:srgbClr val="FFFFFF"/>
              </a:buClr>
              <a:buNone/>
            </a:pPr>
            <a:endParaRPr lang="en-US" sz="1600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46"/>
          <p:cNvSpPr txBox="1">
            <a:spLocks noGrp="1"/>
          </p:cNvSpPr>
          <p:nvPr>
            <p:ph type="title"/>
          </p:nvPr>
        </p:nvSpPr>
        <p:spPr>
          <a:xfrm>
            <a:off x="387900" y="762425"/>
            <a:ext cx="8368200" cy="727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Log in to your university e-mail account</a:t>
            </a:r>
            <a:endParaRPr/>
          </a:p>
        </p:txBody>
      </p:sp>
      <p:sp>
        <p:nvSpPr>
          <p:cNvPr id="263" name="Google Shape;263;p46"/>
          <p:cNvSpPr txBox="1">
            <a:spLocks noGrp="1"/>
          </p:cNvSpPr>
          <p:nvPr>
            <p:ph type="body" idx="1"/>
          </p:nvPr>
        </p:nvSpPr>
        <p:spPr>
          <a:xfrm>
            <a:off x="387900" y="1768900"/>
            <a:ext cx="8368200" cy="279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-GB" sz="2400" dirty="0"/>
              <a:t>It is vital that you log into your individual email account (</a:t>
            </a:r>
            <a:r>
              <a:rPr lang="en-GB" sz="2400" u="sng" dirty="0">
                <a:solidFill>
                  <a:schemeClr val="hlink"/>
                </a:solidFill>
                <a:hlinkClick r:id="rId3"/>
              </a:rPr>
              <a:t>your_album_number@uwr.edu.pl</a:t>
            </a:r>
            <a:r>
              <a:rPr lang="en-GB" sz="2400" dirty="0"/>
              <a:t>). Please check this email on a regular basis as it is the only way your course instructors can contact you. The instructions on how to log in to your account are available at </a:t>
            </a:r>
            <a:r>
              <a:rPr lang="en-GB" sz="2400" u="sng" dirty="0">
                <a:solidFill>
                  <a:schemeClr val="hlink"/>
                </a:solidFill>
                <a:hlinkClick r:id="rId4"/>
              </a:rPr>
              <a:t>https://portal.uwr.edu.pl</a:t>
            </a:r>
            <a:r>
              <a:rPr lang="en-GB" sz="2400" dirty="0"/>
              <a:t> .</a:t>
            </a:r>
            <a:endParaRPr sz="2400"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1400"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1400" dirty="0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49"/>
          <p:cNvSpPr txBox="1">
            <a:spLocks noGrp="1"/>
          </p:cNvSpPr>
          <p:nvPr>
            <p:ph type="title"/>
          </p:nvPr>
        </p:nvSpPr>
        <p:spPr>
          <a:xfrm>
            <a:off x="480750" y="1764950"/>
            <a:ext cx="8222100" cy="907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Thank you!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5"/>
          <p:cNvSpPr txBox="1">
            <a:spLocks noGrp="1"/>
          </p:cNvSpPr>
          <p:nvPr>
            <p:ph type="title"/>
          </p:nvPr>
        </p:nvSpPr>
        <p:spPr>
          <a:xfrm>
            <a:off x="387900" y="170121"/>
            <a:ext cx="8368200" cy="974004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n-GB" dirty="0" err="1"/>
              <a:t>Wydział</a:t>
            </a:r>
            <a:r>
              <a:rPr lang="en-GB" dirty="0"/>
              <a:t> </a:t>
            </a:r>
            <a:r>
              <a:rPr lang="pl-PL" dirty="0"/>
              <a:t>Neofilologii</a:t>
            </a:r>
            <a:r>
              <a:rPr lang="en-GB" dirty="0"/>
              <a:t> (</a:t>
            </a:r>
            <a:r>
              <a:rPr lang="en-US" dirty="0"/>
              <a:t>Faculty of Languages, Literatures and Cultures</a:t>
            </a:r>
            <a:r>
              <a:rPr lang="en-GB" dirty="0"/>
              <a:t>)</a:t>
            </a:r>
            <a:endParaRPr dirty="0"/>
          </a:p>
        </p:txBody>
      </p:sp>
      <p:sp>
        <p:nvSpPr>
          <p:cNvPr id="77" name="Google Shape;77;p15"/>
          <p:cNvSpPr txBox="1">
            <a:spLocks noGrp="1"/>
          </p:cNvSpPr>
          <p:nvPr>
            <p:ph type="body" idx="1"/>
          </p:nvPr>
        </p:nvSpPr>
        <p:spPr>
          <a:xfrm>
            <a:off x="387900" y="1489825"/>
            <a:ext cx="8368200" cy="336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Dr hab. </a:t>
            </a:r>
            <a:r>
              <a:rPr lang="pl-PL" dirty="0"/>
              <a:t>Justyna Ziarkowska</a:t>
            </a:r>
            <a:r>
              <a:rPr lang="en-GB" dirty="0"/>
              <a:t>, prof. U</a:t>
            </a:r>
            <a:r>
              <a:rPr lang="pl-PL" dirty="0" err="1"/>
              <a:t>Wr</a:t>
            </a:r>
            <a:r>
              <a:rPr lang="en-GB" dirty="0"/>
              <a:t> 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Dean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Dr hab. </a:t>
            </a:r>
            <a:r>
              <a:rPr lang="pl-PL" dirty="0"/>
              <a:t>Natalia Paprocka</a:t>
            </a:r>
            <a:r>
              <a:rPr lang="en-GB" dirty="0"/>
              <a:t>, prof. U</a:t>
            </a:r>
            <a:r>
              <a:rPr lang="pl-PL" dirty="0" err="1"/>
              <a:t>Wr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dirty="0"/>
              <a:t>Vice-</a:t>
            </a:r>
            <a:r>
              <a:rPr lang="en-GB" dirty="0"/>
              <a:t>Dean for</a:t>
            </a:r>
            <a:r>
              <a:rPr lang="pl-PL" dirty="0"/>
              <a:t> </a:t>
            </a:r>
            <a:r>
              <a:rPr lang="pl-PL" dirty="0" err="1"/>
              <a:t>Teaching</a:t>
            </a:r>
            <a:r>
              <a:rPr lang="pl-PL" dirty="0"/>
              <a:t> and the </a:t>
            </a:r>
            <a:r>
              <a:rPr lang="pl-PL" dirty="0" err="1"/>
              <a:t>Quality</a:t>
            </a:r>
            <a:r>
              <a:rPr lang="pl-PL" dirty="0"/>
              <a:t> of </a:t>
            </a:r>
            <a:r>
              <a:rPr lang="pl-PL" dirty="0" err="1"/>
              <a:t>Education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(deals with problems related to your course of studies)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l-PL" dirty="0"/>
          </a:p>
          <a:p>
            <a:pPr marL="0" lvl="0" indent="0">
              <a:buNone/>
            </a:pPr>
            <a:r>
              <a:rPr lang="pl-PL" dirty="0" err="1"/>
              <a:t>D</a:t>
            </a:r>
            <a:r>
              <a:rPr lang="en-US" dirty="0"/>
              <a:t>r hab. Mateusz </a:t>
            </a:r>
            <a:r>
              <a:rPr lang="en-US" dirty="0" err="1"/>
              <a:t>Świetlicki</a:t>
            </a:r>
            <a:endParaRPr dirty="0"/>
          </a:p>
          <a:p>
            <a:pPr marL="0" indent="0">
              <a:buNone/>
            </a:pPr>
            <a:r>
              <a:rPr lang="en-US" dirty="0"/>
              <a:t>Vice-Dean for Student Affairs and Extramural Teaching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(scholarships, social issues)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6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Dean’s office</a:t>
            </a:r>
            <a:endParaRPr dirty="0"/>
          </a:p>
        </p:txBody>
      </p:sp>
      <p:sp>
        <p:nvSpPr>
          <p:cNvPr id="83" name="Google Shape;83;p16"/>
          <p:cNvSpPr txBox="1">
            <a:spLocks noGrp="1"/>
          </p:cNvSpPr>
          <p:nvPr>
            <p:ph type="body" idx="1"/>
          </p:nvPr>
        </p:nvSpPr>
        <p:spPr>
          <a:xfrm>
            <a:off x="387900" y="1307250"/>
            <a:ext cx="8368200" cy="326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None/>
            </a:pPr>
            <a:r>
              <a:rPr lang="pl-PL" dirty="0"/>
              <a:t>ul. św. Jadwigi 3/4 </a:t>
            </a:r>
            <a:br>
              <a:rPr lang="pl-PL" dirty="0"/>
            </a:br>
            <a:r>
              <a:rPr lang="pl-PL" dirty="0"/>
              <a:t>50-266 Wrocław </a:t>
            </a:r>
            <a:br>
              <a:rPr lang="pl-PL" dirty="0"/>
            </a:br>
            <a:r>
              <a:rPr lang="pl-PL" dirty="0"/>
              <a:t>2nd </a:t>
            </a:r>
            <a:r>
              <a:rPr lang="pl-PL" dirty="0" err="1"/>
              <a:t>floor</a:t>
            </a:r>
            <a:r>
              <a:rPr lang="pl-PL" dirty="0"/>
              <a:t>, </a:t>
            </a:r>
            <a:r>
              <a:rPr lang="pl-PL" dirty="0" err="1"/>
              <a:t>rooms</a:t>
            </a:r>
            <a:r>
              <a:rPr lang="pl-PL" dirty="0"/>
              <a:t> 201-203 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dirty="0" err="1"/>
              <a:t>Contact</a:t>
            </a:r>
            <a:r>
              <a:rPr lang="pl-PL" dirty="0"/>
              <a:t> person: </a:t>
            </a:r>
            <a:r>
              <a:rPr lang="en-GB" dirty="0"/>
              <a:t>Ms </a:t>
            </a:r>
            <a:r>
              <a:rPr lang="pl-PL" dirty="0"/>
              <a:t>Ewelina Stachurska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u="sng" dirty="0" err="1">
                <a:solidFill>
                  <a:schemeClr val="hlink"/>
                </a:solidFill>
                <a:hlinkClick r:id="rId3"/>
              </a:rPr>
              <a:t>Ewelina.stachurska</a:t>
            </a:r>
            <a:r>
              <a:rPr lang="en-GB" u="sng" dirty="0">
                <a:solidFill>
                  <a:schemeClr val="hlink"/>
                </a:solidFill>
                <a:hlinkClick r:id="rId3"/>
              </a:rPr>
              <a:t>@uwr.edu.pl</a:t>
            </a:r>
            <a:endParaRPr dirty="0"/>
          </a:p>
          <a:p>
            <a:pPr marL="0" lvl="0" indent="0">
              <a:buNone/>
            </a:pPr>
            <a:r>
              <a:rPr lang="de-DE" dirty="0"/>
              <a:t>tel. +48 71 375 21 50</a:t>
            </a:r>
            <a:endParaRPr lang="pl-PL" dirty="0"/>
          </a:p>
          <a:p>
            <a:pPr marL="0" lvl="0" indent="0">
              <a:buNone/>
            </a:pPr>
            <a:r>
              <a:rPr lang="pl-PL" b="1" dirty="0">
                <a:solidFill>
                  <a:schemeClr val="tx1"/>
                </a:solidFill>
              </a:rPr>
              <a:t>ROOM 202</a:t>
            </a:r>
            <a:endParaRPr b="1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(Student IDs, invoices, contracts, applications to the Dean, diplomas)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7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Dean’s office: opening hours</a:t>
            </a:r>
            <a:endParaRPr/>
          </a:p>
        </p:txBody>
      </p:sp>
      <p:sp>
        <p:nvSpPr>
          <p:cNvPr id="89" name="Google Shape;89;p17"/>
          <p:cNvSpPr txBox="1">
            <a:spLocks noGrp="1"/>
          </p:cNvSpPr>
          <p:nvPr>
            <p:ph type="body" idx="1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Monday 10:00-14:00</a:t>
            </a: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-GB" dirty="0"/>
              <a:t>Tuesday 10:00-14:00</a:t>
            </a: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-GB" dirty="0"/>
              <a:t>Wednesday </a:t>
            </a:r>
            <a:r>
              <a:rPr lang="en-GB" dirty="0">
                <a:solidFill>
                  <a:srgbClr val="FFFF00"/>
                </a:solidFill>
              </a:rPr>
              <a:t>CLOSED</a:t>
            </a:r>
            <a:endParaRPr dirty="0">
              <a:solidFill>
                <a:srgbClr val="FFFF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-GB" dirty="0"/>
              <a:t>Thursday 1</a:t>
            </a:r>
            <a:r>
              <a:rPr lang="pl-PL" dirty="0"/>
              <a:t>2</a:t>
            </a:r>
            <a:r>
              <a:rPr lang="en-GB" dirty="0"/>
              <a:t>:00-15:</a:t>
            </a:r>
            <a:r>
              <a:rPr lang="pl-PL" dirty="0"/>
              <a:t>0</a:t>
            </a:r>
            <a:r>
              <a:rPr lang="en-GB" dirty="0"/>
              <a:t>0</a:t>
            </a: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-GB" dirty="0"/>
              <a:t>Friday 10:00-14:00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8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Institute of English Studies</a:t>
            </a:r>
            <a:endParaRPr/>
          </a:p>
        </p:txBody>
      </p:sp>
      <p:sp>
        <p:nvSpPr>
          <p:cNvPr id="95" name="Google Shape;95;p18"/>
          <p:cNvSpPr txBox="1">
            <a:spLocks noGrp="1"/>
          </p:cNvSpPr>
          <p:nvPr>
            <p:ph type="body" idx="1"/>
          </p:nvPr>
        </p:nvSpPr>
        <p:spPr>
          <a:xfrm>
            <a:off x="387900" y="1297172"/>
            <a:ext cx="8368200" cy="375329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dirty="0"/>
              <a:t>Prof. d</a:t>
            </a:r>
            <a:r>
              <a:rPr lang="en-GB" dirty="0"/>
              <a:t>r hab. Marek </a:t>
            </a:r>
            <a:r>
              <a:rPr lang="en-GB" dirty="0" err="1"/>
              <a:t>Kuźniak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Head of the Institute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Dr Maja Lubańska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Deputy </a:t>
            </a:r>
            <a:r>
              <a:rPr lang="pl-PL" dirty="0"/>
              <a:t>H</a:t>
            </a:r>
            <a:r>
              <a:rPr lang="en-GB" dirty="0" err="1"/>
              <a:t>ead</a:t>
            </a:r>
            <a:r>
              <a:rPr lang="en-GB" dirty="0"/>
              <a:t> for </a:t>
            </a:r>
            <a:r>
              <a:rPr lang="pl-PL" dirty="0"/>
              <a:t>S</a:t>
            </a:r>
            <a:r>
              <a:rPr lang="en-GB" dirty="0" err="1"/>
              <a:t>tudent</a:t>
            </a:r>
            <a:r>
              <a:rPr lang="en-GB" dirty="0"/>
              <a:t> </a:t>
            </a:r>
            <a:r>
              <a:rPr lang="pl-PL" dirty="0"/>
              <a:t>A</a:t>
            </a:r>
            <a:r>
              <a:rPr lang="en-GB" dirty="0" err="1"/>
              <a:t>ffairs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dirty="0"/>
              <a:t>IFA</a:t>
            </a:r>
            <a:r>
              <a:rPr lang="en-GB" dirty="0"/>
              <a:t> office: room 102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 err="1"/>
              <a:t>Ul</a:t>
            </a:r>
            <a:r>
              <a:rPr lang="en-GB" dirty="0"/>
              <a:t>. </a:t>
            </a:r>
            <a:r>
              <a:rPr lang="en-GB" dirty="0" err="1"/>
              <a:t>Kuźnicza</a:t>
            </a:r>
            <a:r>
              <a:rPr lang="en-GB" dirty="0"/>
              <a:t> 22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l-PL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 err="1"/>
              <a:t>Elżbieta</a:t>
            </a:r>
            <a:r>
              <a:rPr lang="en-GB" dirty="0"/>
              <a:t> </a:t>
            </a:r>
            <a:r>
              <a:rPr lang="en-GB" dirty="0" err="1"/>
              <a:t>Cesarska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 err="1"/>
              <a:t>Ireneusz</a:t>
            </a:r>
            <a:r>
              <a:rPr lang="en-GB" dirty="0"/>
              <a:t> </a:t>
            </a:r>
            <a:r>
              <a:rPr lang="en-GB" dirty="0" err="1"/>
              <a:t>Kuboń</a:t>
            </a:r>
            <a:r>
              <a:rPr lang="en-GB" dirty="0"/>
              <a:t> (IT)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297798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9"/>
          <p:cNvSpPr txBox="1">
            <a:spLocks noGrp="1"/>
          </p:cNvSpPr>
          <p:nvPr>
            <p:ph type="title"/>
          </p:nvPr>
        </p:nvSpPr>
        <p:spPr>
          <a:xfrm>
            <a:off x="247800" y="445600"/>
            <a:ext cx="8648400" cy="978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dirty="0">
                <a:solidFill>
                  <a:srgbClr val="FFFF00"/>
                </a:solidFill>
              </a:rPr>
              <a:t>The Regulations of Studies at the University of Wroclaw</a:t>
            </a:r>
            <a:endParaRPr sz="2400" dirty="0">
              <a:solidFill>
                <a:srgbClr val="FFFF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dirty="0">
                <a:solidFill>
                  <a:srgbClr val="FFFF00"/>
                </a:solidFill>
              </a:rPr>
              <a:t>    (</a:t>
            </a:r>
            <a:r>
              <a:rPr lang="en-GB" sz="2400" dirty="0" err="1">
                <a:solidFill>
                  <a:srgbClr val="FFFF00"/>
                </a:solidFill>
              </a:rPr>
              <a:t>Regulamin</a:t>
            </a:r>
            <a:r>
              <a:rPr lang="en-GB" sz="2400" dirty="0">
                <a:solidFill>
                  <a:srgbClr val="FFFF00"/>
                </a:solidFill>
              </a:rPr>
              <a:t> </a:t>
            </a:r>
            <a:r>
              <a:rPr lang="en-GB" sz="2400" dirty="0" err="1">
                <a:solidFill>
                  <a:srgbClr val="FFFF00"/>
                </a:solidFill>
              </a:rPr>
              <a:t>Studiów</a:t>
            </a:r>
            <a:r>
              <a:rPr lang="en-GB" sz="2400" dirty="0">
                <a:solidFill>
                  <a:srgbClr val="FFFF00"/>
                </a:solidFill>
              </a:rPr>
              <a:t> w </a:t>
            </a:r>
            <a:r>
              <a:rPr lang="en-GB" sz="2400" dirty="0" err="1">
                <a:solidFill>
                  <a:srgbClr val="FFFF00"/>
                </a:solidFill>
              </a:rPr>
              <a:t>Uniwersytecie</a:t>
            </a:r>
            <a:r>
              <a:rPr lang="en-GB" sz="2400" dirty="0">
                <a:solidFill>
                  <a:srgbClr val="FFFF00"/>
                </a:solidFill>
              </a:rPr>
              <a:t> </a:t>
            </a:r>
            <a:r>
              <a:rPr lang="en-GB" sz="2400" dirty="0" err="1">
                <a:solidFill>
                  <a:srgbClr val="FFFF00"/>
                </a:solidFill>
              </a:rPr>
              <a:t>Wrocławskim</a:t>
            </a:r>
            <a:r>
              <a:rPr lang="en-GB" sz="2400" dirty="0">
                <a:solidFill>
                  <a:srgbClr val="FFFF00"/>
                </a:solidFill>
              </a:rPr>
              <a:t>)</a:t>
            </a:r>
            <a:endParaRPr sz="2400" dirty="0">
              <a:solidFill>
                <a:srgbClr val="FFFF00"/>
              </a:solidFill>
            </a:endParaRPr>
          </a:p>
        </p:txBody>
      </p:sp>
      <p:sp>
        <p:nvSpPr>
          <p:cNvPr id="101" name="Google Shape;101;p19"/>
          <p:cNvSpPr txBox="1">
            <a:spLocks noGrp="1"/>
          </p:cNvSpPr>
          <p:nvPr>
            <p:ph type="body" idx="1"/>
          </p:nvPr>
        </p:nvSpPr>
        <p:spPr>
          <a:xfrm>
            <a:off x="387900" y="1424499"/>
            <a:ext cx="8368200" cy="340268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-GB" sz="2800" dirty="0"/>
              <a:t>All  students should abide by The Regulations of Studies available on</a:t>
            </a:r>
            <a:r>
              <a:rPr lang="pl-PL" sz="2800" dirty="0"/>
              <a:t> the </a:t>
            </a:r>
            <a:r>
              <a:rPr lang="pl-PL" sz="2800" dirty="0" err="1"/>
              <a:t>University’s</a:t>
            </a:r>
            <a:r>
              <a:rPr lang="en-GB" sz="2800" dirty="0"/>
              <a:t> </a:t>
            </a:r>
            <a:r>
              <a:rPr lang="pl-PL" sz="2800" dirty="0"/>
              <a:t>and </a:t>
            </a:r>
            <a:r>
              <a:rPr lang="en-GB" sz="2800" dirty="0"/>
              <a:t>IFA’s website</a:t>
            </a:r>
            <a:r>
              <a:rPr lang="pl-PL" sz="2800" dirty="0"/>
              <a:t>s</a:t>
            </a:r>
            <a:r>
              <a:rPr lang="en-GB" sz="2800" dirty="0"/>
              <a:t> - a document containing all the information pertaining to your studies, such as the </a:t>
            </a:r>
            <a:r>
              <a:rPr lang="pl-PL" sz="2800" dirty="0" err="1"/>
              <a:t>students</a:t>
            </a:r>
            <a:r>
              <a:rPr lang="pl-PL" sz="2800" dirty="0"/>
              <a:t>’ </a:t>
            </a:r>
            <a:r>
              <a:rPr lang="en-GB" sz="2800" dirty="0"/>
              <a:t>rights and obligations or the graduation procedure</a:t>
            </a:r>
            <a:r>
              <a:rPr lang="pl-PL" sz="2800" dirty="0"/>
              <a:t>s</a:t>
            </a:r>
            <a:r>
              <a:rPr lang="en-GB" sz="2800" dirty="0"/>
              <a:t> and conditions.</a:t>
            </a:r>
            <a:r>
              <a:rPr lang="en-GB" dirty="0"/>
              <a:t>  </a:t>
            </a: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0"/>
          <p:cNvSpPr txBox="1">
            <a:spLocks noGrp="1"/>
          </p:cNvSpPr>
          <p:nvPr>
            <p:ph type="title"/>
          </p:nvPr>
        </p:nvSpPr>
        <p:spPr>
          <a:xfrm>
            <a:off x="387900" y="261725"/>
            <a:ext cx="8368200" cy="684573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 dirty="0"/>
              <a:t>The Regulations of Studies</a:t>
            </a:r>
            <a:r>
              <a:rPr lang="pl-PL" sz="2800" dirty="0"/>
              <a:t> -</a:t>
            </a:r>
            <a:r>
              <a:rPr lang="en-GB" sz="2800" dirty="0"/>
              <a:t> important </a:t>
            </a:r>
            <a:r>
              <a:rPr lang="pl-PL" sz="2800" dirty="0" err="1"/>
              <a:t>issues</a:t>
            </a:r>
            <a:endParaRPr sz="2800" dirty="0"/>
          </a:p>
        </p:txBody>
      </p:sp>
      <p:sp>
        <p:nvSpPr>
          <p:cNvPr id="107" name="Google Shape;107;p20"/>
          <p:cNvSpPr txBox="1">
            <a:spLocks noGrp="1"/>
          </p:cNvSpPr>
          <p:nvPr>
            <p:ph type="body" idx="1"/>
          </p:nvPr>
        </p:nvSpPr>
        <p:spPr>
          <a:xfrm>
            <a:off x="233916" y="946298"/>
            <a:ext cx="8522184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lang="pl-PL" sz="1400" dirty="0"/>
          </a:p>
          <a:p>
            <a:pPr marL="0" indent="0" algn="just">
              <a:buNone/>
            </a:pPr>
            <a:r>
              <a:rPr lang="en-GB" sz="2000" dirty="0"/>
              <a:t>To obtain a BA, </a:t>
            </a:r>
            <a:r>
              <a:rPr lang="pl-PL" sz="2000" dirty="0"/>
              <a:t>the</a:t>
            </a:r>
            <a:r>
              <a:rPr lang="en-GB" sz="2000" dirty="0"/>
              <a:t> student </a:t>
            </a:r>
            <a:r>
              <a:rPr lang="pl-PL" sz="2000" dirty="0" err="1"/>
              <a:t>must</a:t>
            </a:r>
            <a:r>
              <a:rPr lang="en-GB" sz="2000" dirty="0"/>
              <a:t> earn 180 ECTS points, 60 ECTS points per year, (±)30 per semester. </a:t>
            </a:r>
            <a:r>
              <a:rPr lang="en-GB" sz="2000" dirty="0">
                <a:solidFill>
                  <a:schemeClr val="tx1"/>
                </a:solidFill>
              </a:rPr>
              <a:t>There is a maximum </a:t>
            </a:r>
            <a:r>
              <a:rPr lang="pl-PL" sz="2000" dirty="0">
                <a:solidFill>
                  <a:srgbClr val="FFFF00"/>
                </a:solidFill>
              </a:rPr>
              <a:t>6</a:t>
            </a:r>
            <a:r>
              <a:rPr lang="en-GB" sz="2000" dirty="0">
                <a:solidFill>
                  <a:srgbClr val="FFFF00"/>
                </a:solidFill>
              </a:rPr>
              <a:t> point deficit tolerance </a:t>
            </a:r>
            <a:r>
              <a:rPr lang="pl-PL" sz="2000" dirty="0" err="1">
                <a:solidFill>
                  <a:schemeClr val="tx1"/>
                </a:solidFill>
              </a:rPr>
              <a:t>each</a:t>
            </a:r>
            <a:r>
              <a:rPr lang="en-GB" sz="2000" dirty="0">
                <a:solidFill>
                  <a:schemeClr val="tx1"/>
                </a:solidFill>
              </a:rPr>
              <a:t> semester</a:t>
            </a:r>
            <a:r>
              <a:rPr lang="en-GB" sz="2000" dirty="0"/>
              <a:t>, </a:t>
            </a:r>
            <a:r>
              <a:rPr lang="en-GB" sz="2000" dirty="0">
                <a:solidFill>
                  <a:srgbClr val="FFFF00"/>
                </a:solidFill>
              </a:rPr>
              <a:t>which applies only to the courses that are </a:t>
            </a:r>
            <a:r>
              <a:rPr lang="en-GB" sz="2000" b="1" dirty="0">
                <a:solidFill>
                  <a:srgbClr val="FFFF00"/>
                </a:solidFill>
              </a:rPr>
              <a:t>not continued </a:t>
            </a:r>
            <a:r>
              <a:rPr lang="en-GB" sz="2000" dirty="0">
                <a:solidFill>
                  <a:srgbClr val="FFFF00"/>
                </a:solidFill>
              </a:rPr>
              <a:t>in the following semester</a:t>
            </a:r>
            <a:r>
              <a:rPr lang="en-GB" sz="2000" dirty="0"/>
              <a:t>.</a:t>
            </a:r>
            <a:r>
              <a:rPr lang="pl-PL" sz="2000" dirty="0"/>
              <a:t> </a:t>
            </a:r>
            <a:r>
              <a:rPr lang="en-GB" sz="2000" dirty="0"/>
              <a:t>If a student fails a continued course, he/she is re-enrolled in the same semester and can take</a:t>
            </a:r>
            <a:r>
              <a:rPr lang="pl-PL" sz="2000" dirty="0"/>
              <a:t> </a:t>
            </a:r>
            <a:r>
              <a:rPr lang="pl-PL" sz="2000" dirty="0" err="1"/>
              <a:t>courses</a:t>
            </a:r>
            <a:r>
              <a:rPr lang="pl-PL" sz="2000" dirty="0"/>
              <a:t> from the </a:t>
            </a:r>
            <a:r>
              <a:rPr lang="pl-PL" sz="2000" dirty="0" err="1"/>
              <a:t>higher</a:t>
            </a:r>
            <a:r>
              <a:rPr lang="pl-PL" sz="2000" dirty="0"/>
              <a:t> </a:t>
            </a:r>
            <a:r>
              <a:rPr lang="pl-PL" sz="2000" dirty="0" err="1"/>
              <a:t>semester</a:t>
            </a:r>
            <a:r>
              <a:rPr lang="pl-PL" sz="2000" dirty="0"/>
              <a:t> </a:t>
            </a:r>
            <a:r>
              <a:rPr lang="pl-PL" sz="2000" dirty="0" err="1"/>
              <a:t>that</a:t>
            </a:r>
            <a:r>
              <a:rPr lang="pl-PL" sz="2000" dirty="0"/>
              <a:t> </a:t>
            </a:r>
            <a:r>
              <a:rPr lang="pl-PL" sz="2000" dirty="0" err="1"/>
              <a:t>account</a:t>
            </a:r>
            <a:r>
              <a:rPr lang="pl-PL" sz="2000" dirty="0"/>
              <a:t> for the</a:t>
            </a:r>
            <a:r>
              <a:rPr lang="en-GB" sz="2000" dirty="0"/>
              <a:t> </a:t>
            </a:r>
            <a:r>
              <a:rPr lang="pl-PL" sz="2000" dirty="0"/>
              <a:t> </a:t>
            </a:r>
            <a:r>
              <a:rPr lang="en-GB" sz="2000" dirty="0"/>
              <a:t> maximum of </a:t>
            </a:r>
            <a:r>
              <a:rPr lang="pl-PL" sz="2000" dirty="0"/>
              <a:t>15</a:t>
            </a:r>
            <a:r>
              <a:rPr lang="en-GB" sz="2000" dirty="0"/>
              <a:t> </a:t>
            </a:r>
            <a:r>
              <a:rPr lang="pl-PL" sz="2000" dirty="0"/>
              <a:t>ECTS </a:t>
            </a:r>
            <a:r>
              <a:rPr lang="pl-PL" sz="2000" dirty="0" err="1"/>
              <a:t>points</a:t>
            </a:r>
            <a:r>
              <a:rPr lang="en-GB" sz="2000" dirty="0"/>
              <a:t>. In each of these cases, </a:t>
            </a:r>
            <a:r>
              <a:rPr lang="pl-PL" sz="2000" dirty="0"/>
              <a:t>the student</a:t>
            </a:r>
            <a:r>
              <a:rPr lang="en-GB" sz="2000" dirty="0"/>
              <a:t> </a:t>
            </a:r>
            <a:r>
              <a:rPr lang="pl-PL" sz="2000" dirty="0" err="1"/>
              <a:t>must</a:t>
            </a:r>
            <a:r>
              <a:rPr lang="pl-PL" sz="2000" dirty="0"/>
              <a:t> </a:t>
            </a:r>
            <a:r>
              <a:rPr lang="en-GB" sz="2000" dirty="0"/>
              <a:t>submit an application </a:t>
            </a:r>
            <a:r>
              <a:rPr lang="pl-PL" sz="2000" dirty="0"/>
              <a:t>by </a:t>
            </a:r>
            <a:r>
              <a:rPr lang="en-GB" sz="2000" dirty="0"/>
              <a:t>the end of the retake </a:t>
            </a:r>
            <a:r>
              <a:rPr lang="pl-PL" sz="2000" dirty="0" err="1"/>
              <a:t>exam</a:t>
            </a:r>
            <a:r>
              <a:rPr lang="pl-PL" sz="2000" dirty="0"/>
              <a:t> </a:t>
            </a:r>
            <a:r>
              <a:rPr lang="en-GB" sz="2000" dirty="0"/>
              <a:t>session.</a:t>
            </a:r>
            <a:endParaRPr lang="pl-PL" sz="2000" dirty="0"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2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Application forms</a:t>
            </a:r>
            <a:endParaRPr dirty="0"/>
          </a:p>
        </p:txBody>
      </p:sp>
      <p:sp>
        <p:nvSpPr>
          <p:cNvPr id="119" name="Google Shape;119;p22"/>
          <p:cNvSpPr txBox="1">
            <a:spLocks noGrp="1"/>
          </p:cNvSpPr>
          <p:nvPr>
            <p:ph type="body" idx="1"/>
          </p:nvPr>
        </p:nvSpPr>
        <p:spPr>
          <a:xfrm>
            <a:off x="387900" y="1428050"/>
            <a:ext cx="8368200" cy="332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800" dirty="0"/>
              <a:t>To </a:t>
            </a:r>
            <a:r>
              <a:rPr lang="pl-PL" sz="2800" dirty="0" err="1"/>
              <a:t>repeat</a:t>
            </a:r>
            <a:r>
              <a:rPr lang="en-GB" sz="2800" dirty="0"/>
              <a:t> a course or an exam</a:t>
            </a:r>
            <a:r>
              <a:rPr lang="pl-PL" sz="2800" dirty="0"/>
              <a:t>, the student</a:t>
            </a:r>
            <a:r>
              <a:rPr lang="en-GB" sz="2800" dirty="0"/>
              <a:t> will have to submit an application BY THE END OF THE RE-TAKE EXAMINATION SESSION.</a:t>
            </a:r>
            <a:endParaRPr sz="28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l-PL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dirty="0"/>
              <a:t>Application forms are available on the website:</a:t>
            </a:r>
            <a:endParaRPr lang="pl-PL" sz="2400" dirty="0"/>
          </a:p>
          <a:p>
            <a:pPr marL="0" lvl="0" indent="0">
              <a:buNone/>
            </a:pPr>
            <a:r>
              <a:rPr lang="pl-PL" sz="2400" dirty="0">
                <a:hlinkClick r:id="rId3"/>
              </a:rPr>
              <a:t>https://neofilologia.uwr.edu.pl/studenci/wzory-wnioskow</a:t>
            </a:r>
            <a:r>
              <a:rPr lang="pl-PL" sz="2400" dirty="0"/>
              <a:t>/</a:t>
            </a:r>
            <a:endParaRPr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3"/>
          <p:cNvSpPr txBox="1">
            <a:spLocks noGrp="1"/>
          </p:cNvSpPr>
          <p:nvPr>
            <p:ph type="title"/>
          </p:nvPr>
        </p:nvSpPr>
        <p:spPr>
          <a:xfrm>
            <a:off x="691116" y="276446"/>
            <a:ext cx="7677084" cy="765545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 dirty="0"/>
              <a:t>The Regulations of Studies</a:t>
            </a:r>
            <a:r>
              <a:rPr lang="pl-PL" sz="2800" dirty="0"/>
              <a:t> - </a:t>
            </a:r>
            <a:r>
              <a:rPr lang="en-GB" sz="2800" dirty="0"/>
              <a:t>important </a:t>
            </a:r>
            <a:r>
              <a:rPr lang="pl-PL" sz="2800" dirty="0" err="1"/>
              <a:t>issues</a:t>
            </a:r>
            <a:endParaRPr sz="2800" dirty="0"/>
          </a:p>
        </p:txBody>
      </p:sp>
      <p:sp>
        <p:nvSpPr>
          <p:cNvPr id="125" name="Google Shape;125;p23"/>
          <p:cNvSpPr txBox="1">
            <a:spLocks noGrp="1"/>
          </p:cNvSpPr>
          <p:nvPr>
            <p:ph type="body" idx="1"/>
          </p:nvPr>
        </p:nvSpPr>
        <p:spPr>
          <a:xfrm>
            <a:off x="387900" y="1375725"/>
            <a:ext cx="8368200" cy="326007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>
              <a:lnSpc>
                <a:spcPct val="150000"/>
              </a:lnSpc>
              <a:buNone/>
            </a:pPr>
            <a:r>
              <a:rPr lang="en-GB" sz="2000" b="1" dirty="0">
                <a:solidFill>
                  <a:srgbClr val="FFFF00"/>
                </a:solidFill>
              </a:rPr>
              <a:t>All students </a:t>
            </a:r>
            <a:r>
              <a:rPr lang="pl-PL" sz="2000" b="1" dirty="0" err="1">
                <a:solidFill>
                  <a:srgbClr val="FFFF00"/>
                </a:solidFill>
              </a:rPr>
              <a:t>must</a:t>
            </a:r>
            <a:r>
              <a:rPr lang="en-GB" sz="2000" b="1" dirty="0">
                <a:solidFill>
                  <a:srgbClr val="FFFF00"/>
                </a:solidFill>
              </a:rPr>
              <a:t> obtain a passing grade in all </a:t>
            </a:r>
            <a:r>
              <a:rPr lang="pl-PL" sz="2000" b="1" dirty="0" err="1">
                <a:solidFill>
                  <a:srgbClr val="FFFF00"/>
                </a:solidFill>
              </a:rPr>
              <a:t>courses</a:t>
            </a:r>
            <a:r>
              <a:rPr lang="pl-PL" sz="2000" b="1" dirty="0">
                <a:solidFill>
                  <a:srgbClr val="FFFF00"/>
                </a:solidFill>
              </a:rPr>
              <a:t>, </a:t>
            </a:r>
            <a:r>
              <a:rPr lang="pl-PL" sz="2000" b="1" dirty="0" err="1">
                <a:solidFill>
                  <a:srgbClr val="FFFF00"/>
                </a:solidFill>
              </a:rPr>
              <a:t>except</a:t>
            </a:r>
            <a:r>
              <a:rPr lang="pl-PL" sz="2000" b="1" dirty="0">
                <a:solidFill>
                  <a:srgbClr val="FFFF00"/>
                </a:solidFill>
              </a:rPr>
              <a:t> for l</a:t>
            </a:r>
            <a:r>
              <a:rPr lang="en-GB" sz="2000" b="1" dirty="0" err="1">
                <a:solidFill>
                  <a:srgbClr val="FFFF00"/>
                </a:solidFill>
              </a:rPr>
              <a:t>ectures</a:t>
            </a:r>
            <a:r>
              <a:rPr lang="en-GB" sz="2000" b="1" dirty="0">
                <a:solidFill>
                  <a:srgbClr val="FFFF00"/>
                </a:solidFill>
              </a:rPr>
              <a:t> </a:t>
            </a:r>
            <a:r>
              <a:rPr lang="pl-PL" sz="2000" b="1" dirty="0" err="1">
                <a:solidFill>
                  <a:srgbClr val="FFFF00"/>
                </a:solidFill>
              </a:rPr>
              <a:t>that</a:t>
            </a:r>
            <a:r>
              <a:rPr lang="en-GB" sz="2000" b="1" dirty="0">
                <a:solidFill>
                  <a:srgbClr val="FFFF00"/>
                </a:solidFill>
              </a:rPr>
              <a:t> end with an exam</a:t>
            </a:r>
            <a:r>
              <a:rPr lang="pl-PL" sz="2000" b="1" dirty="0">
                <a:solidFill>
                  <a:srgbClr val="FFFF00"/>
                </a:solidFill>
              </a:rPr>
              <a:t>,</a:t>
            </a:r>
            <a:r>
              <a:rPr lang="en-GB" sz="2000" b="1" dirty="0">
                <a:solidFill>
                  <a:srgbClr val="FFFF00"/>
                </a:solidFill>
              </a:rPr>
              <a:t> </a:t>
            </a:r>
            <a:r>
              <a:rPr lang="pl-PL" sz="2000" b="1" dirty="0">
                <a:solidFill>
                  <a:srgbClr val="FFFF00"/>
                </a:solidFill>
              </a:rPr>
              <a:t>by</a:t>
            </a:r>
            <a:r>
              <a:rPr lang="en-GB" sz="2000" b="1" dirty="0">
                <a:solidFill>
                  <a:srgbClr val="FFFF00"/>
                </a:solidFill>
              </a:rPr>
              <a:t> the</a:t>
            </a:r>
            <a:r>
              <a:rPr lang="pl-PL" sz="2000" b="1" dirty="0">
                <a:solidFill>
                  <a:srgbClr val="FFFF00"/>
                </a:solidFill>
              </a:rPr>
              <a:t> </a:t>
            </a:r>
            <a:r>
              <a:rPr lang="pl-PL" sz="2000" b="1" dirty="0" err="1">
                <a:solidFill>
                  <a:srgbClr val="FFFF00"/>
                </a:solidFill>
              </a:rPr>
              <a:t>begining</a:t>
            </a:r>
            <a:r>
              <a:rPr lang="pl-PL" sz="2000" b="1" dirty="0">
                <a:solidFill>
                  <a:srgbClr val="FFFF00"/>
                </a:solidFill>
              </a:rPr>
              <a:t> of the</a:t>
            </a:r>
            <a:r>
              <a:rPr lang="en-GB" sz="2000" b="1" dirty="0">
                <a:solidFill>
                  <a:srgbClr val="FFFF00"/>
                </a:solidFill>
              </a:rPr>
              <a:t> examination session. </a:t>
            </a:r>
            <a:r>
              <a:rPr lang="pl-PL" sz="2000" dirty="0"/>
              <a:t>In </a:t>
            </a:r>
            <a:r>
              <a:rPr lang="pl-PL" sz="2000" dirty="0" err="1"/>
              <a:t>justified</a:t>
            </a:r>
            <a:r>
              <a:rPr lang="pl-PL" sz="2000" dirty="0"/>
              <a:t> </a:t>
            </a:r>
            <a:r>
              <a:rPr lang="pl-PL" sz="2000" dirty="0" err="1"/>
              <a:t>cases</a:t>
            </a:r>
            <a:r>
              <a:rPr lang="pl-PL" sz="2000" dirty="0"/>
              <a:t> (</a:t>
            </a:r>
            <a:r>
              <a:rPr lang="pl-PL" sz="2000" dirty="0" err="1"/>
              <a:t>e.g</a:t>
            </a:r>
            <a:r>
              <a:rPr lang="pl-PL" sz="2000" dirty="0"/>
              <a:t>. </a:t>
            </a:r>
            <a:r>
              <a:rPr lang="pl-PL" sz="2000" dirty="0" err="1"/>
              <a:t>long</a:t>
            </a:r>
            <a:r>
              <a:rPr lang="pl-PL" sz="2000" dirty="0"/>
              <a:t>-term </a:t>
            </a:r>
            <a:r>
              <a:rPr lang="pl-PL" sz="2000" dirty="0" err="1"/>
              <a:t>illness</a:t>
            </a:r>
            <a:r>
              <a:rPr lang="pl-PL" sz="2000" dirty="0"/>
              <a:t>, </a:t>
            </a:r>
            <a:r>
              <a:rPr lang="pl-PL" sz="2000" dirty="0" err="1"/>
              <a:t>hospital</a:t>
            </a:r>
            <a:r>
              <a:rPr lang="pl-PL" sz="2000" dirty="0"/>
              <a:t> </a:t>
            </a:r>
            <a:r>
              <a:rPr lang="pl-PL" sz="2000" dirty="0" err="1"/>
              <a:t>stay</a:t>
            </a:r>
            <a:r>
              <a:rPr lang="pl-PL" sz="2000" dirty="0"/>
              <a:t>, </a:t>
            </a:r>
            <a:r>
              <a:rPr lang="pl-PL" sz="2000" dirty="0" err="1"/>
              <a:t>etc</a:t>
            </a:r>
            <a:r>
              <a:rPr lang="pl-PL" sz="2000" dirty="0"/>
              <a:t>), the student </a:t>
            </a:r>
            <a:r>
              <a:rPr lang="pl-PL" sz="2000" dirty="0" err="1"/>
              <a:t>can</a:t>
            </a:r>
            <a:r>
              <a:rPr lang="pl-PL" sz="2000" dirty="0"/>
              <a:t> </a:t>
            </a:r>
            <a:r>
              <a:rPr lang="pl-PL" sz="2000" dirty="0" err="1"/>
              <a:t>request</a:t>
            </a:r>
            <a:r>
              <a:rPr lang="pl-PL" sz="2000" dirty="0"/>
              <a:t> </a:t>
            </a:r>
            <a:r>
              <a:rPr lang="pl-PL" sz="2000" dirty="0" err="1"/>
              <a:t>an</a:t>
            </a:r>
            <a:r>
              <a:rPr lang="pl-PL" sz="2000" dirty="0"/>
              <a:t> </a:t>
            </a:r>
            <a:r>
              <a:rPr lang="pl-PL" sz="2000" dirty="0" err="1"/>
              <a:t>extension</a:t>
            </a:r>
            <a:r>
              <a:rPr lang="pl-PL" sz="2000" dirty="0"/>
              <a:t> of the deadline (no </a:t>
            </a:r>
            <a:r>
              <a:rPr lang="pl-PL" sz="2000" dirty="0" err="1"/>
              <a:t>later</a:t>
            </a:r>
            <a:r>
              <a:rPr lang="pl-PL" sz="2000" dirty="0"/>
              <a:t> </a:t>
            </a:r>
            <a:r>
              <a:rPr lang="pl-PL" sz="2000" dirty="0" err="1"/>
              <a:t>though</a:t>
            </a:r>
            <a:r>
              <a:rPr lang="pl-PL" sz="2000" dirty="0"/>
              <a:t> </a:t>
            </a:r>
            <a:r>
              <a:rPr lang="pl-PL" sz="2000" dirty="0" err="1"/>
              <a:t>than</a:t>
            </a:r>
            <a:r>
              <a:rPr lang="pl-PL" sz="2000" dirty="0"/>
              <a:t> the end of the </a:t>
            </a:r>
            <a:r>
              <a:rPr lang="pl-PL" sz="2000" dirty="0" err="1"/>
              <a:t>examination</a:t>
            </a:r>
            <a:r>
              <a:rPr lang="pl-PL" sz="2000" dirty="0"/>
              <a:t> </a:t>
            </a:r>
            <a:r>
              <a:rPr lang="pl-PL" sz="2000" dirty="0" err="1"/>
              <a:t>session</a:t>
            </a:r>
            <a:r>
              <a:rPr lang="pl-PL" sz="2000" dirty="0"/>
              <a:t>) by </a:t>
            </a:r>
            <a:r>
              <a:rPr lang="pl-PL" sz="2000" dirty="0" err="1"/>
              <a:t>applying</a:t>
            </a:r>
            <a:r>
              <a:rPr lang="pl-PL" sz="2000" dirty="0"/>
              <a:t> to the Vice-Dean for </a:t>
            </a:r>
            <a:r>
              <a:rPr lang="pl-PL" sz="2000" dirty="0" err="1"/>
              <a:t>Teaching</a:t>
            </a:r>
            <a:r>
              <a:rPr lang="pl-PL" sz="2000" dirty="0"/>
              <a:t>, prof. Natalia Paprocka. </a:t>
            </a:r>
            <a:endParaRPr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arina">
  <a:themeElements>
    <a:clrScheme name="Marina">
      <a:dk1>
        <a:srgbClr val="FFFFFF"/>
      </a:dk1>
      <a:lt1>
        <a:srgbClr val="00517C"/>
      </a:lt1>
      <a:dk2>
        <a:srgbClr val="004065"/>
      </a:dk2>
      <a:lt2>
        <a:srgbClr val="CFD8DC"/>
      </a:lt2>
      <a:accent1>
        <a:srgbClr val="0277BD"/>
      </a:accent1>
      <a:accent2>
        <a:srgbClr val="558B2F"/>
      </a:accent2>
      <a:accent3>
        <a:srgbClr val="009688"/>
      </a:accent3>
      <a:accent4>
        <a:srgbClr val="039BE5"/>
      </a:accent4>
      <a:accent5>
        <a:srgbClr val="8BC34A"/>
      </a:accent5>
      <a:accent6>
        <a:srgbClr val="FFEB38"/>
      </a:accent6>
      <a:hlink>
        <a:srgbClr val="8BC34A"/>
      </a:hlink>
      <a:folHlink>
        <a:srgbClr val="8BC34A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447</TotalTime>
  <Words>1187</Words>
  <Application>Microsoft Office PowerPoint</Application>
  <PresentationFormat>Pokaz na ekranie (16:9)</PresentationFormat>
  <Paragraphs>94</Paragraphs>
  <Slides>19</Slides>
  <Notes>19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19</vt:i4>
      </vt:variant>
    </vt:vector>
  </HeadingPairs>
  <TitlesOfParts>
    <vt:vector size="25" baseType="lpstr">
      <vt:lpstr>Arial</vt:lpstr>
      <vt:lpstr>Calibri</vt:lpstr>
      <vt:lpstr>Leopoldina Regular</vt:lpstr>
      <vt:lpstr>Roboto</vt:lpstr>
      <vt:lpstr>Roboto Slab</vt:lpstr>
      <vt:lpstr>Marina</vt:lpstr>
      <vt:lpstr>Welcome to IFA </vt:lpstr>
      <vt:lpstr>Wydział Neofilologii (Faculty of Languages, Literatures and Cultures)</vt:lpstr>
      <vt:lpstr>Dean’s office</vt:lpstr>
      <vt:lpstr>Dean’s office: opening hours</vt:lpstr>
      <vt:lpstr>Institute of English Studies</vt:lpstr>
      <vt:lpstr>The Regulations of Studies at the University of Wroclaw     (Regulamin Studiów w Uniwersytecie Wrocławskim)</vt:lpstr>
      <vt:lpstr>The Regulations of Studies - important issues</vt:lpstr>
      <vt:lpstr>Application forms</vt:lpstr>
      <vt:lpstr>The Regulations of Studies - important issues</vt:lpstr>
      <vt:lpstr>The program of studies  (available at https://ifa.uwr.edu.pl/)</vt:lpstr>
      <vt:lpstr>Foreign language course</vt:lpstr>
      <vt:lpstr>The compulsory Polish language course  for foreign students</vt:lpstr>
      <vt:lpstr>USOS</vt:lpstr>
      <vt:lpstr>The syllabi</vt:lpstr>
      <vt:lpstr>Compulsory health and safety training </vt:lpstr>
      <vt:lpstr>The library</vt:lpstr>
      <vt:lpstr>About our website: https://ifa.uwr.edu.pl/</vt:lpstr>
      <vt:lpstr>Log in to your university e-mail account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Witamy w IFA Welcome to our Institute</dc:title>
  <dc:creator>Nauczyciel</dc:creator>
  <cp:lastModifiedBy>Marek Herda</cp:lastModifiedBy>
  <cp:revision>46</cp:revision>
  <dcterms:modified xsi:type="dcterms:W3CDTF">2025-10-01T21:33:58Z</dcterms:modified>
</cp:coreProperties>
</file>