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94" r:id="rId6"/>
    <p:sldId id="261" r:id="rId7"/>
    <p:sldId id="262" r:id="rId8"/>
    <p:sldId id="263" r:id="rId9"/>
    <p:sldId id="264" r:id="rId10"/>
    <p:sldId id="266" r:id="rId11"/>
    <p:sldId id="267" r:id="rId12"/>
    <p:sldId id="277" r:id="rId13"/>
    <p:sldId id="278" r:id="rId14"/>
    <p:sldId id="270" r:id="rId15"/>
    <p:sldId id="282" r:id="rId16"/>
    <p:sldId id="283" r:id="rId17"/>
    <p:sldId id="285" r:id="rId18"/>
    <p:sldId id="288" r:id="rId19"/>
    <p:sldId id="289" r:id="rId20"/>
    <p:sldId id="290" r:id="rId21"/>
    <p:sldId id="292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58"/>
    <p:restoredTop sz="92676"/>
  </p:normalViewPr>
  <p:slideViewPr>
    <p:cSldViewPr snapToGrid="0">
      <p:cViewPr varScale="1">
        <p:scale>
          <a:sx n="142" d="100"/>
          <a:sy n="142" d="100"/>
        </p:scale>
        <p:origin x="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36c6cb6c3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36c6cb6c3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36c6cb6c3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36c6cb6c3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36c6cb6c3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36c6cb6c3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7b876e521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27b876e521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36c6cb6c3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36c6cb6c3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36c6cb6c3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136c6cb6c3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136c6cb6c3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136c6cb6c3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9dd4f91a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9dd4f91a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136c6cb6c3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136c6cb6c3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36c6cb6c3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36c6cb6c3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5795f4eea0_6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5795f4eea0_6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9ae86b1a99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9ae86b1a99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5691543bf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15691543bf9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5795f4eea0_6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5795f4eea0_6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5e8a9dfb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5e8a9dfb1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57d6eb811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57d6eb811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2901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36c6cb6c3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36c6cb6c3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36c6cb6c3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36c6cb6c3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36c6cb6c3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36c6cb6c3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5e8a9dfb1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5e8a9dfb1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77251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277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22722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0473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966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3050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61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62627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17777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70488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04505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0590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F5637-E13D-F347-938D-EF3C557FE4D7}" type="datetimeFigureOut">
              <a:rPr lang="en-PL" smtClean="0"/>
              <a:t>03/10/2025</a:t>
            </a:fld>
            <a:endParaRPr lang="en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91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fa.uwr.edu.p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sosweb.uni.wroc.pl/kontroler.php?_action=news/rejestracje/inde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-edu.cko.uni.wroc.pl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cko@uwr.edu.p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-edu.uwr.edu.pl/course/view.php?id=49311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ifa.uwr.edu.pl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wfil.uni.wroc.pl/informacje-dydaktyczne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nr_albumu@uwr.edu.p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ortal.uwr.edu.p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pl-pl/microsoft-365/microsoft-teams/download-app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rta.jung@uwr.edu.p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oanna.andrzejewska@uwr.edu.p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wr.edu.p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ifa.uni.wroc.pl" TargetMode="External"/><Relationship Id="rId4" Type="http://schemas.openxmlformats.org/officeDocument/2006/relationships/hyperlink" Target="https://ifa.uwr.edu.pl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eofilologia.uwr.edu.pl/studenci/wzory-wnioskow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643213" y="681761"/>
            <a:ext cx="7048501" cy="1021675"/>
          </a:xfrm>
          <a:prstGeom prst="rect">
            <a:avLst/>
          </a:prstGeom>
        </p:spPr>
        <p:txBody>
          <a:bodyPr spcFirstLastPara="1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dirty="0" err="1"/>
              <a:t>Witamy</a:t>
            </a:r>
            <a:r>
              <a:rPr lang="en-GB" sz="3000" dirty="0"/>
              <a:t> w </a:t>
            </a:r>
            <a:r>
              <a:rPr lang="en-GB" sz="3000" dirty="0" err="1"/>
              <a:t>Instytucie</a:t>
            </a:r>
            <a:r>
              <a:rPr lang="en-GB" sz="3000" dirty="0"/>
              <a:t> </a:t>
            </a:r>
            <a:r>
              <a:rPr lang="en-GB" sz="3000" dirty="0" err="1"/>
              <a:t>Filologii</a:t>
            </a:r>
            <a:r>
              <a:rPr lang="en-GB" sz="3000" dirty="0"/>
              <a:t> </a:t>
            </a:r>
            <a:r>
              <a:rPr lang="en-GB" sz="3000" dirty="0" err="1"/>
              <a:t>Angielskiej</a:t>
            </a:r>
            <a:endParaRPr lang="en-GB" sz="3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 dirty="0"/>
              <a:t>Welcome to the Institute of English Studies </a:t>
            </a: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588456" y="4123194"/>
            <a:ext cx="7978329" cy="512321"/>
          </a:xfrm>
          <a:prstGeom prst="rect">
            <a:avLst/>
          </a:prstGeom>
        </p:spPr>
        <p:txBody>
          <a:bodyPr spcFirstLastPara="1" lIns="91425" tIns="91425" rIns="91425" bIns="91425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400" dirty="0"/>
              <a:t>Introduction for 1st year students, 2025/26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92712F8-36FA-35DF-0CE8-4098D9332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8855" y="653359"/>
            <a:ext cx="552704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Google Shape;65;p13" descr="A blue text on a white background&#10;&#10;AI-generated content may be incorrect.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48854" y="2562662"/>
            <a:ext cx="7859041" cy="1021675"/>
          </a:xfrm>
          <a:prstGeom prst="rect">
            <a:avLst/>
          </a:prstGeom>
          <a:noFill/>
        </p:spPr>
      </p:pic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F9469B9-6468-5B6A-E832-8D4590388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6672" y="3923685"/>
            <a:ext cx="7844367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title"/>
          </p:nvPr>
        </p:nvSpPr>
        <p:spPr>
          <a:xfrm>
            <a:off x="421548" y="201186"/>
            <a:ext cx="7623921" cy="78099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Regulamin</a:t>
            </a:r>
            <a:r>
              <a:rPr lang="en-GB" sz="3100" dirty="0"/>
              <a:t> </a:t>
            </a:r>
            <a:r>
              <a:rPr lang="en-GB" sz="3100" dirty="0" err="1"/>
              <a:t>studiów</a:t>
            </a:r>
            <a:r>
              <a:rPr lang="en-GB" sz="3100" dirty="0"/>
              <a:t> – </a:t>
            </a:r>
            <a:r>
              <a:rPr lang="en-GB" sz="3100" dirty="0" err="1"/>
              <a:t>najważniejsze</a:t>
            </a:r>
            <a:r>
              <a:rPr lang="en-GB" sz="3100" dirty="0"/>
              <a:t> </a:t>
            </a:r>
            <a:r>
              <a:rPr lang="en-GB" sz="3100" dirty="0" err="1"/>
              <a:t>sprawy</a:t>
            </a:r>
            <a:endParaRPr sz="3100" dirty="0"/>
          </a:p>
        </p:txBody>
      </p:sp>
      <p:sp>
        <p:nvSpPr>
          <p:cNvPr id="125" name="Google Shape;125;p23"/>
          <p:cNvSpPr txBox="1">
            <a:spLocks noGrp="1"/>
          </p:cNvSpPr>
          <p:nvPr>
            <p:ph type="body" idx="1"/>
          </p:nvPr>
        </p:nvSpPr>
        <p:spPr>
          <a:xfrm>
            <a:off x="387900" y="1169535"/>
            <a:ext cx="8368200" cy="35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GB" sz="2000" dirty="0" err="1">
                <a:latin typeface="+mj-lt"/>
              </a:rPr>
              <a:t>Wg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regulaminu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studenci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mają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obowiązek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zaliczyć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ćwiczenia</a:t>
            </a:r>
            <a:r>
              <a:rPr lang="en-GB" sz="2000" dirty="0">
                <a:latin typeface="+mj-lt"/>
              </a:rPr>
              <a:t>/</a:t>
            </a:r>
            <a:r>
              <a:rPr lang="en-GB" sz="2000" dirty="0" err="1">
                <a:latin typeface="+mj-lt"/>
              </a:rPr>
              <a:t>konwersatoria</a:t>
            </a:r>
            <a:r>
              <a:rPr lang="en-GB" sz="2000" dirty="0">
                <a:latin typeface="+mj-lt"/>
              </a:rPr>
              <a:t> /</a:t>
            </a:r>
            <a:r>
              <a:rPr lang="en-GB" sz="2000" dirty="0" err="1">
                <a:latin typeface="+mj-lt"/>
              </a:rPr>
              <a:t>wykłady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niekończące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się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egzaminem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przed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sesją</a:t>
            </a:r>
            <a:r>
              <a:rPr lang="en-GB" sz="2000" dirty="0">
                <a:latin typeface="+mj-lt"/>
              </a:rPr>
              <a:t>. </a:t>
            </a:r>
            <a:r>
              <a:rPr lang="en-GB" sz="2000" dirty="0" err="1">
                <a:latin typeface="+mj-lt"/>
              </a:rPr>
              <a:t>Wpis</a:t>
            </a:r>
            <a:r>
              <a:rPr lang="en-GB" sz="2000" dirty="0">
                <a:latin typeface="+mj-lt"/>
              </a:rPr>
              <a:t> do </a:t>
            </a:r>
            <a:r>
              <a:rPr lang="en-GB" sz="2000" dirty="0" err="1">
                <a:latin typeface="+mj-lt"/>
              </a:rPr>
              <a:t>protokołu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musi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być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zrobiony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przez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prowadzącego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zajęcia</a:t>
            </a:r>
            <a:r>
              <a:rPr lang="en-GB" sz="2000" dirty="0">
                <a:latin typeface="+mj-lt"/>
              </a:rPr>
              <a:t> do </a:t>
            </a:r>
            <a:r>
              <a:rPr lang="en-GB" sz="2000" dirty="0" err="1">
                <a:latin typeface="+mj-lt"/>
              </a:rPr>
              <a:t>końca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okresu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zajęć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dydaktycznych</a:t>
            </a:r>
            <a:r>
              <a:rPr lang="en-GB" sz="2000" dirty="0">
                <a:latin typeface="+mj-lt"/>
              </a:rPr>
              <a:t>. Na </a:t>
            </a:r>
            <a:r>
              <a:rPr lang="en-GB" sz="2000" dirty="0" err="1">
                <a:latin typeface="+mj-lt"/>
              </a:rPr>
              <a:t>zdobywanie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zaliczeń</a:t>
            </a:r>
            <a:r>
              <a:rPr lang="en-GB" sz="2000" dirty="0">
                <a:latin typeface="+mj-lt"/>
              </a:rPr>
              <a:t> po </a:t>
            </a:r>
            <a:r>
              <a:rPr lang="en-GB" sz="2000" dirty="0" err="1">
                <a:latin typeface="+mj-lt"/>
              </a:rPr>
              <a:t>zakończeniu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zajęć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trzeba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uzyskać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zgodę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prodziekana</a:t>
            </a:r>
            <a:r>
              <a:rPr lang="en-GB" sz="2000" dirty="0">
                <a:latin typeface="+mj-lt"/>
              </a:rPr>
              <a:t> ds. </a:t>
            </a:r>
            <a:r>
              <a:rPr lang="en-GB" sz="2000" dirty="0" err="1">
                <a:latin typeface="+mj-lt"/>
              </a:rPr>
              <a:t>dydaktyki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niestacjonarnej</a:t>
            </a:r>
            <a:r>
              <a:rPr lang="en-GB" sz="2000" dirty="0">
                <a:latin typeface="+mj-lt"/>
              </a:rPr>
              <a:t> dr hab. </a:t>
            </a:r>
            <a:r>
              <a:rPr lang="en-GB" sz="2000" dirty="0" err="1">
                <a:latin typeface="+mj-lt"/>
              </a:rPr>
              <a:t>Mateusza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Świetlickiego</a:t>
            </a:r>
            <a:r>
              <a:rPr lang="en-GB" sz="2000" dirty="0">
                <a:latin typeface="+mj-lt"/>
              </a:rPr>
              <a:t>. O </a:t>
            </a:r>
            <a:r>
              <a:rPr lang="en-GB" sz="2000" dirty="0" err="1">
                <a:latin typeface="+mj-lt"/>
              </a:rPr>
              <a:t>przedłużenie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semestru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można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się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starać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tylko</a:t>
            </a:r>
            <a:r>
              <a:rPr lang="en-GB" sz="2000" dirty="0">
                <a:latin typeface="+mj-lt"/>
              </a:rPr>
              <a:t> w </a:t>
            </a:r>
            <a:r>
              <a:rPr lang="en-GB" sz="2000" dirty="0" err="1">
                <a:latin typeface="+mj-lt"/>
              </a:rPr>
              <a:t>uzasadnionych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przypadkach</a:t>
            </a:r>
            <a:r>
              <a:rPr lang="en-GB" sz="2000" dirty="0">
                <a:latin typeface="+mj-lt"/>
              </a:rPr>
              <a:t> (np. </a:t>
            </a:r>
            <a:r>
              <a:rPr lang="en-GB" sz="2000" dirty="0" err="1">
                <a:latin typeface="+mj-lt"/>
              </a:rPr>
              <a:t>długotrwała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choroba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zwolnienie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lekarskie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pobyt</a:t>
            </a:r>
            <a:r>
              <a:rPr lang="en-GB" sz="2000" dirty="0">
                <a:latin typeface="+mj-lt"/>
              </a:rPr>
              <a:t> w </a:t>
            </a:r>
            <a:r>
              <a:rPr lang="en-GB" sz="2000" dirty="0" err="1">
                <a:latin typeface="+mj-lt"/>
              </a:rPr>
              <a:t>szpitalu</a:t>
            </a:r>
            <a:r>
              <a:rPr lang="en-GB" sz="2000" dirty="0">
                <a:latin typeface="+mj-lt"/>
              </a:rPr>
              <a:t>). </a:t>
            </a:r>
            <a:endParaRPr sz="2000" dirty="0">
              <a:latin typeface="+mj-l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20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387900" y="263296"/>
            <a:ext cx="86037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100" dirty="0"/>
              <a:t>Programy studiów i </a:t>
            </a:r>
            <a:r>
              <a:rPr lang="pl-PL" sz="3100" dirty="0" err="1"/>
              <a:t>specjalnosci</a:t>
            </a:r>
            <a:endParaRPr sz="3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/>
              <a:t>(available at </a:t>
            </a:r>
            <a:r>
              <a:rPr lang="en-GB" sz="3100" u="sng" dirty="0">
                <a:solidFill>
                  <a:schemeClr val="hlink"/>
                </a:solidFill>
                <a:hlinkClick r:id="rId3"/>
              </a:rPr>
              <a:t>https://ifa.uwr.edu.pl/</a:t>
            </a:r>
            <a:r>
              <a:rPr lang="en-GB" sz="3100" dirty="0"/>
              <a:t>)</a:t>
            </a:r>
            <a:endParaRPr sz="3100" dirty="0"/>
          </a:p>
        </p:txBody>
      </p:sp>
      <p:sp>
        <p:nvSpPr>
          <p:cNvPr id="131" name="Google Shape;131;p24"/>
          <p:cNvSpPr txBox="1">
            <a:spLocks noGrp="1"/>
          </p:cNvSpPr>
          <p:nvPr>
            <p:ph type="body" idx="1"/>
          </p:nvPr>
        </p:nvSpPr>
        <p:spPr>
          <a:xfrm>
            <a:off x="418631" y="1371601"/>
            <a:ext cx="8164650" cy="34121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Na 2 </a:t>
            </a:r>
            <a:r>
              <a:rPr lang="en-GB" dirty="0" err="1">
                <a:latin typeface="+mj-lt"/>
              </a:rPr>
              <a:t>roku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dokonują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wyboru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specjalności</a:t>
            </a:r>
            <a:r>
              <a:rPr lang="en-GB" dirty="0">
                <a:latin typeface="+mj-lt"/>
              </a:rPr>
              <a:t>: </a:t>
            </a:r>
            <a:r>
              <a:rPr lang="en-GB" dirty="0" err="1">
                <a:latin typeface="+mj-lt"/>
              </a:rPr>
              <a:t>Specjalność</a:t>
            </a:r>
            <a:r>
              <a:rPr lang="en-GB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tłumaczeniowa</a:t>
            </a:r>
            <a:r>
              <a:rPr lang="en-GB" i="1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lub</a:t>
            </a:r>
            <a:r>
              <a:rPr lang="en-GB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Język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angielski</a:t>
            </a:r>
            <a:r>
              <a:rPr lang="en-GB" i="1" dirty="0">
                <a:latin typeface="+mj-lt"/>
              </a:rPr>
              <a:t> w </a:t>
            </a:r>
            <a:r>
              <a:rPr lang="en-GB" i="1" dirty="0" err="1">
                <a:latin typeface="+mj-lt"/>
              </a:rPr>
              <a:t>komunikacji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profesjonalnej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Wyboru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dokonuje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poprzez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zapisy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odpowiednie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zajęcia</a:t>
            </a:r>
            <a:r>
              <a:rPr lang="en-GB" dirty="0">
                <a:latin typeface="+mj-lt"/>
              </a:rPr>
              <a:t> w USOS. </a:t>
            </a:r>
            <a:endParaRPr dirty="0">
              <a:latin typeface="+mj-lt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>
            <a:spLocks noGrp="1"/>
          </p:cNvSpPr>
          <p:nvPr>
            <p:ph type="title"/>
          </p:nvPr>
        </p:nvSpPr>
        <p:spPr>
          <a:xfrm>
            <a:off x="387900" y="335700"/>
            <a:ext cx="8368200" cy="9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/>
              <a:t>USOS - </a:t>
            </a:r>
            <a:r>
              <a:rPr lang="en-GB" sz="3100" dirty="0" err="1"/>
              <a:t>zapisy</a:t>
            </a:r>
            <a:r>
              <a:rPr lang="en-GB" sz="3100" dirty="0"/>
              <a:t> </a:t>
            </a:r>
            <a:r>
              <a:rPr lang="en-GB" sz="3100" dirty="0" err="1"/>
              <a:t>na</a:t>
            </a:r>
            <a:r>
              <a:rPr lang="en-GB" sz="3100" dirty="0"/>
              <a:t> </a:t>
            </a:r>
            <a:r>
              <a:rPr lang="en-GB" sz="3100" dirty="0" err="1"/>
              <a:t>zajęcia</a:t>
            </a:r>
            <a:endParaRPr sz="3100" dirty="0"/>
          </a:p>
        </p:txBody>
      </p:sp>
      <p:sp>
        <p:nvSpPr>
          <p:cNvPr id="191" name="Google Shape;191;p34"/>
          <p:cNvSpPr txBox="1">
            <a:spLocks noGrp="1"/>
          </p:cNvSpPr>
          <p:nvPr>
            <p:ph type="body" idx="1"/>
          </p:nvPr>
        </p:nvSpPr>
        <p:spPr>
          <a:xfrm>
            <a:off x="387900" y="1474700"/>
            <a:ext cx="8368200" cy="33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Skrót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USOS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oznacza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‘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uniwersytecki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system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obsługi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studiów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’.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Każdy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student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musi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być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zapisany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na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wszystkie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zajęcia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USOS (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tylko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wtedy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jej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/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jego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nazwisko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znajdzie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się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protokole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zaliczeniowym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);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przedmiot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raz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wybrany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(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nawet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ponadprogramowy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)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staje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się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obowiązkowym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do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zaliczenia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, a w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razie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braku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zaliczenia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do (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odpłatnego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)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powtórzenia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. Nie ma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możliwości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wypisania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się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z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przedmiotu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pod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koniec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semestru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.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Zapisy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USOS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są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możliwe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konkretnym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terminie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(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potem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na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zajęcia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zapisuje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informatyk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tylko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i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wyłącznie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ramach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dostępnych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miejsc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).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Terminy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zapisów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są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podane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kalendarzu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sz="2000" dirty="0" err="1">
                <a:latin typeface="+mj-lt"/>
                <a:ea typeface="Calibri"/>
                <a:cs typeface="Calibri"/>
                <a:sym typeface="Calibri"/>
              </a:rPr>
              <a:t>rejestracji</a:t>
            </a:r>
            <a:r>
              <a:rPr lang="en-GB" sz="2000" dirty="0">
                <a:latin typeface="+mj-lt"/>
                <a:ea typeface="Calibri"/>
                <a:cs typeface="Calibri"/>
                <a:sym typeface="Calibri"/>
              </a:rPr>
              <a:t> w USOS: </a:t>
            </a:r>
            <a:r>
              <a:rPr lang="en-GB" sz="1500" u="sng" dirty="0">
                <a:solidFill>
                  <a:schemeClr val="hlink"/>
                </a:solidFill>
                <a:latin typeface="+mj-lt"/>
                <a:ea typeface="Arial"/>
                <a:cs typeface="Arial"/>
                <a:sym typeface="Arial"/>
                <a:hlinkClick r:id="rId3"/>
              </a:rPr>
              <a:t>Kalendarz rejestracji - AKTUALNOŚCI - USOSweb (uni.wroc.pl)</a:t>
            </a:r>
            <a:endParaRPr sz="2200"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Zapisy</a:t>
            </a:r>
            <a:r>
              <a:rPr lang="en-GB" sz="3100" dirty="0"/>
              <a:t> w </a:t>
            </a:r>
            <a:r>
              <a:rPr lang="en-GB" sz="3100" dirty="0" err="1"/>
              <a:t>semestrze</a:t>
            </a:r>
            <a:r>
              <a:rPr lang="en-GB" sz="3100" dirty="0"/>
              <a:t> </a:t>
            </a:r>
            <a:r>
              <a:rPr lang="en-GB" sz="3100" dirty="0" err="1"/>
              <a:t>zimowym</a:t>
            </a:r>
            <a:r>
              <a:rPr lang="en-GB" sz="3100" dirty="0"/>
              <a:t> 202</a:t>
            </a:r>
            <a:r>
              <a:rPr lang="pl-PL" sz="3100" dirty="0"/>
              <a:t>4</a:t>
            </a:r>
            <a:r>
              <a:rPr lang="en-GB" sz="3100" dirty="0"/>
              <a:t>/2</a:t>
            </a:r>
            <a:r>
              <a:rPr lang="pl-PL" sz="3100" dirty="0"/>
              <a:t>5</a:t>
            </a:r>
            <a:endParaRPr sz="3100" dirty="0"/>
          </a:p>
        </p:txBody>
      </p:sp>
      <p:sp>
        <p:nvSpPr>
          <p:cNvPr id="197" name="Google Shape;197;p3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PL" dirty="0">
                <a:latin typeface="+mj-lt"/>
              </a:rPr>
              <a:t>Studenci pierwszego roku studiów niestacjonarnych zostaną zapisani do grup zajęciowych. Zapisują się samodzielnie tylko na lektoraty.</a:t>
            </a: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>
            <a:spLocks noGrp="1"/>
          </p:cNvSpPr>
          <p:nvPr>
            <p:ph type="title"/>
          </p:nvPr>
        </p:nvSpPr>
        <p:spPr>
          <a:xfrm>
            <a:off x="387900" y="162189"/>
            <a:ext cx="8368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Lektorat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9" name="Google Shape;149;p27"/>
          <p:cNvSpPr txBox="1">
            <a:spLocks noGrp="1"/>
          </p:cNvSpPr>
          <p:nvPr>
            <p:ph type="body" idx="1"/>
          </p:nvPr>
        </p:nvSpPr>
        <p:spPr>
          <a:xfrm>
            <a:off x="387900" y="753033"/>
            <a:ext cx="8368200" cy="388220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en-GB" dirty="0" err="1">
                <a:latin typeface="+mj-lt"/>
              </a:rPr>
              <a:t>Lektorat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obowiązkowy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prowadzony</a:t>
            </a:r>
            <a:r>
              <a:rPr lang="en-GB" dirty="0">
                <a:latin typeface="+mj-lt"/>
              </a:rPr>
              <a:t> jest </a:t>
            </a:r>
            <a:r>
              <a:rPr lang="en-GB" dirty="0" err="1">
                <a:latin typeface="+mj-lt"/>
              </a:rPr>
              <a:t>przez</a:t>
            </a:r>
            <a:r>
              <a:rPr lang="en-GB" dirty="0">
                <a:latin typeface="+mj-lt"/>
              </a:rPr>
              <a:t> 6 </a:t>
            </a:r>
            <a:r>
              <a:rPr lang="en-GB" dirty="0" err="1">
                <a:latin typeface="+mj-lt"/>
              </a:rPr>
              <a:t>semestrów</a:t>
            </a:r>
            <a:r>
              <a:rPr lang="en-GB" dirty="0">
                <a:latin typeface="+mj-lt"/>
              </a:rPr>
              <a:t> po 20h w </a:t>
            </a:r>
            <a:r>
              <a:rPr lang="en-GB" dirty="0" err="1">
                <a:latin typeface="+mj-lt"/>
              </a:rPr>
              <a:t>semestrze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Zaczyna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w </a:t>
            </a:r>
            <a:r>
              <a:rPr lang="en-GB" dirty="0" err="1">
                <a:latin typeface="+mj-lt"/>
              </a:rPr>
              <a:t>semestrze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zimowym</a:t>
            </a:r>
            <a:r>
              <a:rPr lang="en-GB" dirty="0">
                <a:latin typeface="+mj-lt"/>
              </a:rPr>
              <a:t> I </a:t>
            </a:r>
            <a:r>
              <a:rPr lang="en-GB" dirty="0" err="1">
                <a:latin typeface="+mj-lt"/>
              </a:rPr>
              <a:t>roku</a:t>
            </a:r>
            <a:r>
              <a:rPr lang="en-GB" dirty="0">
                <a:latin typeface="+mj-lt"/>
              </a:rPr>
              <a:t> od </a:t>
            </a:r>
            <a:r>
              <a:rPr lang="en-GB" dirty="0" err="1">
                <a:latin typeface="+mj-lt"/>
              </a:rPr>
              <a:t>poziomu</a:t>
            </a:r>
            <a:r>
              <a:rPr lang="en-GB" dirty="0">
                <a:latin typeface="+mj-lt"/>
              </a:rPr>
              <a:t> A1-I do </a:t>
            </a:r>
            <a:r>
              <a:rPr lang="en-GB" dirty="0" err="1">
                <a:latin typeface="+mj-lt"/>
              </a:rPr>
              <a:t>poziomu</a:t>
            </a:r>
            <a:r>
              <a:rPr lang="en-GB" dirty="0">
                <a:latin typeface="+mj-lt"/>
              </a:rPr>
              <a:t> A2-I, po </a:t>
            </a:r>
            <a:r>
              <a:rPr lang="en-GB" dirty="0" err="1">
                <a:latin typeface="+mj-lt"/>
              </a:rPr>
              <a:t>którym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zdają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egzamin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ustny</a:t>
            </a:r>
            <a:r>
              <a:rPr lang="en-GB" dirty="0">
                <a:latin typeface="+mj-lt"/>
              </a:rPr>
              <a:t> za 12 ECTS. </a:t>
            </a:r>
            <a:r>
              <a:rPr lang="en-GB" dirty="0" err="1">
                <a:latin typeface="+mj-lt"/>
              </a:rPr>
              <a:t>Studenci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otrzymują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zaliczenie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ocenę</a:t>
            </a:r>
            <a:r>
              <a:rPr lang="en-GB" dirty="0">
                <a:latin typeface="+mj-lt"/>
              </a:rPr>
              <a:t> co </a:t>
            </a:r>
            <a:r>
              <a:rPr lang="en-GB" dirty="0" err="1">
                <a:latin typeface="+mj-lt"/>
              </a:rPr>
              <a:t>semestr</a:t>
            </a:r>
            <a:r>
              <a:rPr lang="en-GB" dirty="0">
                <a:latin typeface="+mj-lt"/>
              </a:rPr>
              <a:t>.</a:t>
            </a:r>
          </a:p>
          <a:p>
            <a:pPr fontAlgn="base"/>
            <a:r>
              <a:rPr lang="en-GB" b="1" dirty="0" err="1">
                <a:latin typeface="+mj-lt"/>
              </a:rPr>
              <a:t>Studenci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wybierają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język</a:t>
            </a:r>
            <a:r>
              <a:rPr lang="en-GB" b="1" dirty="0">
                <a:latin typeface="+mj-lt"/>
              </a:rPr>
              <a:t>, </a:t>
            </a:r>
            <a:r>
              <a:rPr lang="en-GB" b="1" dirty="0" err="1">
                <a:latin typeface="+mj-lt"/>
              </a:rPr>
              <a:t>którego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jeszcze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się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nie</a:t>
            </a:r>
            <a:r>
              <a:rPr lang="en-GB" b="1" dirty="0">
                <a:latin typeface="+mj-lt"/>
              </a:rPr>
              <a:t> </a:t>
            </a:r>
            <a:r>
              <a:rPr lang="en-GB" b="1" dirty="0" err="1">
                <a:latin typeface="+mj-lt"/>
              </a:rPr>
              <a:t>uczyli</a:t>
            </a:r>
            <a:r>
              <a:rPr lang="en-GB" b="1" dirty="0">
                <a:latin typeface="+mj-lt"/>
              </a:rPr>
              <a:t>.</a:t>
            </a:r>
          </a:p>
          <a:p>
            <a:pPr fontAlgn="base"/>
            <a:r>
              <a:rPr lang="en-GB" dirty="0">
                <a:latin typeface="+mj-lt"/>
              </a:rPr>
              <a:t>Studium </a:t>
            </a:r>
            <a:r>
              <a:rPr lang="en-GB" dirty="0" err="1">
                <a:latin typeface="+mj-lt"/>
              </a:rPr>
              <a:t>Praktycznej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Nauki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Języków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Obcych</a:t>
            </a:r>
            <a:r>
              <a:rPr lang="en-GB" dirty="0">
                <a:latin typeface="+mj-lt"/>
              </a:rPr>
              <a:t> SPNJO </a:t>
            </a:r>
            <a:r>
              <a:rPr lang="en-GB" dirty="0" err="1">
                <a:latin typeface="+mj-lt"/>
              </a:rPr>
              <a:t>będzie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prowadzić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zajęcia</a:t>
            </a:r>
            <a:r>
              <a:rPr lang="en-GB" dirty="0">
                <a:latin typeface="+mj-lt"/>
              </a:rPr>
              <a:t> z j. </a:t>
            </a:r>
            <a:r>
              <a:rPr lang="en-GB" dirty="0" err="1">
                <a:latin typeface="+mj-lt"/>
              </a:rPr>
              <a:t>hiszpańskiego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włoskiego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rosyjskiego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niemieckiego</a:t>
            </a:r>
            <a:r>
              <a:rPr lang="en-GB" dirty="0">
                <a:latin typeface="+mj-lt"/>
              </a:rPr>
              <a:t>.   </a:t>
            </a:r>
          </a:p>
          <a:p>
            <a:pPr fontAlgn="base"/>
            <a:r>
              <a:rPr lang="en-GB" dirty="0" err="1">
                <a:latin typeface="+mj-lt"/>
              </a:rPr>
              <a:t>Zajęcia</a:t>
            </a:r>
            <a:r>
              <a:rPr lang="en-GB" dirty="0">
                <a:latin typeface="+mj-lt"/>
              </a:rPr>
              <a:t> z j. </a:t>
            </a:r>
            <a:r>
              <a:rPr lang="en-GB" dirty="0" err="1">
                <a:latin typeface="+mj-lt"/>
              </a:rPr>
              <a:t>francuskiego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prowadzone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przez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Instytut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Filologii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Angielskiej</a:t>
            </a:r>
            <a:r>
              <a:rPr lang="en-GB" dirty="0">
                <a:latin typeface="+mj-lt"/>
              </a:rPr>
              <a:t>.</a:t>
            </a:r>
          </a:p>
          <a:p>
            <a:pPr fontAlgn="base"/>
            <a:r>
              <a:rPr lang="en-GB" dirty="0">
                <a:latin typeface="+mj-lt"/>
              </a:rPr>
              <a:t>Grupa z </a:t>
            </a:r>
            <a:r>
              <a:rPr lang="en-GB" dirty="0" err="1">
                <a:latin typeface="+mj-lt"/>
              </a:rPr>
              <a:t>każdego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języka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może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liczyć</a:t>
            </a:r>
            <a:r>
              <a:rPr lang="en-GB" dirty="0">
                <a:latin typeface="+mj-lt"/>
              </a:rPr>
              <a:t> max. 20 </a:t>
            </a:r>
            <a:r>
              <a:rPr lang="en-GB" dirty="0" err="1">
                <a:latin typeface="+mj-lt"/>
              </a:rPr>
              <a:t>osób</a:t>
            </a:r>
            <a:r>
              <a:rPr lang="en-GB" dirty="0">
                <a:latin typeface="+mj-lt"/>
              </a:rPr>
              <a:t>.</a:t>
            </a:r>
          </a:p>
          <a:p>
            <a:pPr fontAlgn="base"/>
            <a:r>
              <a:rPr lang="en-GB" dirty="0">
                <a:latin typeface="+mj-lt"/>
              </a:rPr>
              <a:t>Mail </a:t>
            </a:r>
            <a:r>
              <a:rPr lang="en-GB" dirty="0" err="1">
                <a:latin typeface="+mj-lt"/>
              </a:rPr>
              <a:t>informujący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zapisach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zajęcia</a:t>
            </a:r>
            <a:r>
              <a:rPr lang="en-GB" dirty="0">
                <a:latin typeface="+mj-lt"/>
              </a:rPr>
              <a:t> z </a:t>
            </a:r>
            <a:r>
              <a:rPr lang="en-GB" dirty="0" err="1">
                <a:latin typeface="+mj-lt"/>
              </a:rPr>
              <a:t>języków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prowadzonych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przez</a:t>
            </a:r>
            <a:r>
              <a:rPr lang="en-GB" dirty="0">
                <a:latin typeface="+mj-lt"/>
              </a:rPr>
              <a:t> SPNJO, </a:t>
            </a:r>
            <a:r>
              <a:rPr lang="en-GB" dirty="0" err="1">
                <a:latin typeface="+mj-lt"/>
              </a:rPr>
              <a:t>będzie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wysłany</a:t>
            </a:r>
            <a:r>
              <a:rPr lang="en-GB" dirty="0">
                <a:latin typeface="+mj-lt"/>
              </a:rPr>
              <a:t> do </a:t>
            </a:r>
            <a:r>
              <a:rPr lang="en-GB" dirty="0" err="1">
                <a:latin typeface="+mj-lt"/>
              </a:rPr>
              <a:t>wszystkich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studentów</a:t>
            </a:r>
            <a:r>
              <a:rPr lang="en-GB" dirty="0">
                <a:latin typeface="+mj-lt"/>
              </a:rPr>
              <a:t> 1 </a:t>
            </a:r>
            <a:r>
              <a:rPr lang="en-GB" dirty="0" err="1">
                <a:latin typeface="+mj-lt"/>
              </a:rPr>
              <a:t>roku</a:t>
            </a:r>
            <a:r>
              <a:rPr lang="en-GB" dirty="0">
                <a:latin typeface="+mj-lt"/>
              </a:rPr>
              <a:t> 03.10.2025.</a:t>
            </a:r>
          </a:p>
          <a:p>
            <a:pPr fontAlgn="base"/>
            <a:r>
              <a:rPr lang="en-GB" dirty="0" err="1">
                <a:latin typeface="+mj-lt"/>
              </a:rPr>
              <a:t>Studenci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zapisują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w USOS w </a:t>
            </a:r>
            <a:r>
              <a:rPr lang="en-GB" dirty="0" err="1">
                <a:latin typeface="+mj-lt"/>
              </a:rPr>
              <a:t>terminie</a:t>
            </a:r>
            <a:r>
              <a:rPr lang="en-GB" dirty="0">
                <a:latin typeface="+mj-lt"/>
              </a:rPr>
              <a:t> od 04.10.25 do 10.10.25 – system </a:t>
            </a:r>
            <a:r>
              <a:rPr lang="en-GB" dirty="0" err="1">
                <a:latin typeface="+mj-lt"/>
              </a:rPr>
              <a:t>zamyka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grupę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przy</a:t>
            </a:r>
            <a:r>
              <a:rPr lang="en-GB" dirty="0">
                <a:latin typeface="+mj-lt"/>
              </a:rPr>
              <a:t> 20 </a:t>
            </a:r>
            <a:r>
              <a:rPr lang="en-GB" dirty="0" err="1">
                <a:latin typeface="+mj-lt"/>
              </a:rPr>
              <a:t>osobie</a:t>
            </a:r>
            <a:r>
              <a:rPr lang="en-GB" dirty="0">
                <a:latin typeface="+mj-lt"/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GB" sz="1400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Sylabusy</a:t>
            </a:r>
            <a:r>
              <a:rPr lang="en-GB" sz="3100" dirty="0"/>
              <a:t> (the syllabi)</a:t>
            </a:r>
            <a:endParaRPr sz="3100" dirty="0"/>
          </a:p>
        </p:txBody>
      </p:sp>
      <p:sp>
        <p:nvSpPr>
          <p:cNvPr id="221" name="Google Shape;221;p39"/>
          <p:cNvSpPr txBox="1">
            <a:spLocks noGrp="1"/>
          </p:cNvSpPr>
          <p:nvPr>
            <p:ph type="body" idx="1"/>
          </p:nvPr>
        </p:nvSpPr>
        <p:spPr>
          <a:xfrm>
            <a:off x="387900" y="1320025"/>
            <a:ext cx="8368200" cy="35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Na </a:t>
            </a:r>
            <a:r>
              <a:rPr lang="en-GB" dirty="0" err="1">
                <a:latin typeface="+mj-lt"/>
              </a:rPr>
              <a:t>każdych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zajęciach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zostaną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zapoznani</a:t>
            </a:r>
            <a:r>
              <a:rPr lang="en-GB" dirty="0">
                <a:latin typeface="+mj-lt"/>
              </a:rPr>
              <a:t> z </a:t>
            </a:r>
            <a:r>
              <a:rPr lang="en-GB" dirty="0" err="1">
                <a:latin typeface="+mj-lt"/>
              </a:rPr>
              <a:t>sylabusami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sylabusy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zostaną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też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umieszczone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przez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prowadzących</a:t>
            </a:r>
            <a:r>
              <a:rPr lang="en-GB" dirty="0">
                <a:latin typeface="+mj-lt"/>
              </a:rPr>
              <a:t> w </a:t>
            </a:r>
            <a:r>
              <a:rPr lang="en-GB" dirty="0" err="1">
                <a:latin typeface="+mj-lt"/>
              </a:rPr>
              <a:t>USOSie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Bardzo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ważne</a:t>
            </a:r>
            <a:r>
              <a:rPr lang="en-GB" dirty="0">
                <a:latin typeface="+mj-lt"/>
              </a:rPr>
              <a:t> jest, aby </a:t>
            </a:r>
            <a:r>
              <a:rPr lang="en-GB" dirty="0" err="1">
                <a:latin typeface="+mj-lt"/>
              </a:rPr>
              <a:t>studenci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zapoznali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z </a:t>
            </a:r>
            <a:r>
              <a:rPr lang="en-GB" dirty="0" err="1">
                <a:latin typeface="+mj-lt"/>
              </a:rPr>
              <a:t>treścią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sylabusów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znali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zaplanowane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efekty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uczenia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wartość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punktów</a:t>
            </a:r>
            <a:r>
              <a:rPr lang="en-GB" dirty="0">
                <a:latin typeface="+mj-lt"/>
              </a:rPr>
              <a:t> ECTS </a:t>
            </a:r>
            <a:r>
              <a:rPr lang="en-GB" dirty="0" err="1">
                <a:latin typeface="+mj-lt"/>
              </a:rPr>
              <a:t>przyznaną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danemu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kursowi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gdyż</a:t>
            </a:r>
            <a:r>
              <a:rPr lang="en-GB" dirty="0">
                <a:latin typeface="+mj-lt"/>
              </a:rPr>
              <a:t> po </a:t>
            </a:r>
            <a:r>
              <a:rPr lang="en-GB" dirty="0" err="1">
                <a:latin typeface="+mj-lt"/>
              </a:rPr>
              <a:t>każdym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semestrze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będą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proszeni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ocenę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zajęć</a:t>
            </a:r>
            <a:r>
              <a:rPr lang="en-GB" dirty="0">
                <a:latin typeface="+mj-lt"/>
              </a:rPr>
              <a:t> (w </a:t>
            </a:r>
            <a:r>
              <a:rPr lang="en-GB" dirty="0" err="1">
                <a:latin typeface="+mj-lt"/>
              </a:rPr>
              <a:t>formie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ankiety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dostępnej</a:t>
            </a:r>
            <a:r>
              <a:rPr lang="en-GB" dirty="0">
                <a:latin typeface="+mj-lt"/>
              </a:rPr>
              <a:t> w USOS – </a:t>
            </a:r>
            <a:r>
              <a:rPr lang="en-GB" dirty="0" err="1">
                <a:latin typeface="+mj-lt"/>
              </a:rPr>
              <a:t>zachęcamy</a:t>
            </a:r>
            <a:r>
              <a:rPr lang="en-GB" dirty="0">
                <a:latin typeface="+mj-lt"/>
              </a:rPr>
              <a:t> do </a:t>
            </a:r>
            <a:r>
              <a:rPr lang="en-GB" dirty="0" err="1">
                <a:latin typeface="+mj-lt"/>
              </a:rPr>
              <a:t>podzielenia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swoją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opinią</a:t>
            </a:r>
            <a:r>
              <a:rPr lang="en-GB" dirty="0">
                <a:latin typeface="+mj-lt"/>
              </a:rPr>
              <a:t>!).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 txBox="1">
            <a:spLocks noGrp="1"/>
          </p:cNvSpPr>
          <p:nvPr>
            <p:ph type="title"/>
          </p:nvPr>
        </p:nvSpPr>
        <p:spPr>
          <a:xfrm>
            <a:off x="464100" y="202019"/>
            <a:ext cx="8368200" cy="72301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Obowiązkowe</a:t>
            </a:r>
            <a:r>
              <a:rPr lang="en-GB" dirty="0"/>
              <a:t> </a:t>
            </a:r>
            <a:r>
              <a:rPr lang="en-GB" dirty="0" err="1"/>
              <a:t>szkolenie</a:t>
            </a:r>
            <a:r>
              <a:rPr lang="en-GB" dirty="0"/>
              <a:t> BHP (on-line)</a:t>
            </a:r>
            <a:endParaRPr dirty="0"/>
          </a:p>
        </p:txBody>
      </p:sp>
      <p:sp>
        <p:nvSpPr>
          <p:cNvPr id="227" name="Google Shape;227;p40"/>
          <p:cNvSpPr txBox="1">
            <a:spLocks noGrp="1"/>
          </p:cNvSpPr>
          <p:nvPr>
            <p:ph type="body" idx="1"/>
          </p:nvPr>
        </p:nvSpPr>
        <p:spPr>
          <a:xfrm>
            <a:off x="387900" y="978823"/>
            <a:ext cx="8368200" cy="3974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GB" dirty="0" err="1">
                <a:latin typeface="+mj-lt"/>
                <a:sym typeface="Calibri"/>
              </a:rPr>
              <a:t>Obowiązkowe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szkolenie</a:t>
            </a:r>
            <a:r>
              <a:rPr lang="en-GB" dirty="0">
                <a:latin typeface="+mj-lt"/>
                <a:sym typeface="Calibri"/>
              </a:rPr>
              <a:t> BHP </a:t>
            </a:r>
            <a:r>
              <a:rPr lang="en-GB" dirty="0" err="1">
                <a:latin typeface="+mj-lt"/>
                <a:sym typeface="Calibri"/>
              </a:rPr>
              <a:t>odbędzie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się</a:t>
            </a:r>
            <a:r>
              <a:rPr lang="en-GB" dirty="0">
                <a:latin typeface="+mj-lt"/>
                <a:sym typeface="Calibri"/>
              </a:rPr>
              <a:t> w </a:t>
            </a:r>
            <a:r>
              <a:rPr lang="en-GB" dirty="0" err="1">
                <a:latin typeface="+mj-lt"/>
                <a:sym typeface="Calibri"/>
              </a:rPr>
              <a:t>formie</a:t>
            </a:r>
            <a:r>
              <a:rPr lang="en-GB" dirty="0">
                <a:latin typeface="+mj-lt"/>
                <a:sym typeface="Calibri"/>
              </a:rPr>
              <a:t> e-</a:t>
            </a:r>
            <a:r>
              <a:rPr lang="en-GB" dirty="0" err="1">
                <a:latin typeface="+mj-lt"/>
                <a:sym typeface="Calibri"/>
              </a:rPr>
              <a:t>learningu</a:t>
            </a:r>
            <a:r>
              <a:rPr lang="en-GB" dirty="0">
                <a:latin typeface="+mj-lt"/>
                <a:sym typeface="Calibri"/>
              </a:rPr>
              <a:t> w </a:t>
            </a:r>
            <a:r>
              <a:rPr lang="en-GB" dirty="0" err="1">
                <a:latin typeface="+mj-lt"/>
                <a:sym typeface="Calibri"/>
              </a:rPr>
              <a:t>terminie</a:t>
            </a:r>
            <a:r>
              <a:rPr lang="en-GB" dirty="0">
                <a:latin typeface="+mj-lt"/>
                <a:sym typeface="Calibri"/>
              </a:rPr>
              <a:t> od 15 </a:t>
            </a:r>
            <a:r>
              <a:rPr lang="en-GB" dirty="0" err="1">
                <a:latin typeface="+mj-lt"/>
                <a:sym typeface="Calibri"/>
              </a:rPr>
              <a:t>września</a:t>
            </a:r>
            <a:r>
              <a:rPr lang="en-GB" dirty="0">
                <a:latin typeface="+mj-lt"/>
                <a:sym typeface="Calibri"/>
              </a:rPr>
              <a:t> do 31 </a:t>
            </a:r>
            <a:r>
              <a:rPr lang="en-GB" dirty="0" err="1">
                <a:latin typeface="+mj-lt"/>
                <a:sym typeface="Calibri"/>
              </a:rPr>
              <a:t>października</a:t>
            </a:r>
            <a:r>
              <a:rPr lang="en-GB" dirty="0">
                <a:latin typeface="+mj-lt"/>
                <a:sym typeface="Calibri"/>
              </a:rPr>
              <a:t> 2025. BRAK ZALICZENIA SZKOLENIA SKUTKUJE NIEZALICZENIEM PIERWSZEGO SEMESTRU STUDIÓW.</a:t>
            </a: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en-GB" dirty="0" err="1">
                <a:latin typeface="+mj-lt"/>
                <a:sym typeface="Calibri"/>
              </a:rPr>
              <a:t>Szkolenie</a:t>
            </a:r>
            <a:r>
              <a:rPr lang="en-GB" dirty="0">
                <a:latin typeface="+mj-lt"/>
                <a:sym typeface="Calibri"/>
              </a:rPr>
              <a:t> jest </a:t>
            </a:r>
            <a:r>
              <a:rPr lang="en-GB" dirty="0" err="1">
                <a:latin typeface="+mj-lt"/>
                <a:sym typeface="Calibri"/>
              </a:rPr>
              <a:t>dostępne</a:t>
            </a:r>
            <a:r>
              <a:rPr lang="en-GB" dirty="0">
                <a:latin typeface="+mj-lt"/>
                <a:sym typeface="Calibri"/>
              </a:rPr>
              <a:t> pod </a:t>
            </a:r>
            <a:r>
              <a:rPr lang="en-GB" dirty="0" err="1">
                <a:latin typeface="+mj-lt"/>
                <a:sym typeface="Calibri"/>
              </a:rPr>
              <a:t>adresem</a:t>
            </a:r>
            <a:r>
              <a:rPr lang="en-GB" dirty="0">
                <a:latin typeface="+mj-lt"/>
                <a:sym typeface="Calibri"/>
              </a:rPr>
              <a:t>:  </a:t>
            </a:r>
            <a:r>
              <a:rPr lang="en-GB" dirty="0">
                <a:latin typeface="+mj-lt"/>
                <a:sym typeface="Calibri"/>
                <a:hlinkClick r:id="rId3"/>
              </a:rPr>
              <a:t>https://e-edu.cko.uni.wroc.pl</a:t>
            </a:r>
            <a:r>
              <a:rPr lang="en-GB" dirty="0">
                <a:latin typeface="+mj-lt"/>
                <a:sym typeface="Calibri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en-GB" dirty="0" err="1">
                <a:latin typeface="+mj-lt"/>
                <a:sym typeface="Calibri"/>
              </a:rPr>
              <a:t>Klucz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dostępu</a:t>
            </a:r>
            <a:r>
              <a:rPr lang="en-GB" dirty="0">
                <a:latin typeface="+mj-lt"/>
                <a:sym typeface="Calibri"/>
              </a:rPr>
              <a:t>: </a:t>
            </a:r>
            <a:r>
              <a:rPr lang="en-GB" dirty="0">
                <a:latin typeface="+mj-lt"/>
              </a:rPr>
              <a:t>BHP25/26-Z</a:t>
            </a:r>
            <a:endParaRPr lang="en-GB" dirty="0">
              <a:latin typeface="+mj-lt"/>
              <a:sym typeface="Calibri"/>
            </a:endParaRPr>
          </a:p>
          <a:p>
            <a:pPr marL="0" lv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en-GB" dirty="0" err="1">
                <a:latin typeface="+mj-lt"/>
                <a:sym typeface="Calibri"/>
              </a:rPr>
              <a:t>Wszelkich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informacji</a:t>
            </a:r>
            <a:r>
              <a:rPr lang="en-GB" dirty="0">
                <a:latin typeface="+mj-lt"/>
                <a:sym typeface="Calibri"/>
              </a:rPr>
              <a:t> w </a:t>
            </a:r>
            <a:r>
              <a:rPr lang="en-GB" dirty="0" err="1">
                <a:latin typeface="+mj-lt"/>
                <a:sym typeface="Calibri"/>
              </a:rPr>
              <a:t>sprawie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szkolenia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udziela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Dział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Bezpieczeństwa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i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Higieny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Pracy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oraz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Ochrony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Przeciwpożarowej</a:t>
            </a:r>
            <a:r>
              <a:rPr lang="en-GB" dirty="0">
                <a:latin typeface="+mj-lt"/>
                <a:sym typeface="Calibri"/>
              </a:rPr>
              <a:t> – tel.: (71) 375-24-89.</a:t>
            </a:r>
          </a:p>
          <a:p>
            <a:pPr marL="0" lv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GB" dirty="0" err="1">
                <a:latin typeface="+mj-lt"/>
                <a:sym typeface="Calibri"/>
              </a:rPr>
              <a:t>Pomoc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techniczna</a:t>
            </a:r>
            <a:r>
              <a:rPr lang="en-GB" dirty="0">
                <a:latin typeface="+mj-lt"/>
                <a:sym typeface="Calibri"/>
              </a:rPr>
              <a:t>: </a:t>
            </a:r>
            <a:r>
              <a:rPr lang="en-GB" dirty="0">
                <a:latin typeface="+mj-lt"/>
                <a:sym typeface="Calibri"/>
                <a:hlinkClick r:id="rId4"/>
              </a:rPr>
              <a:t>cko@uwr.edu.pl</a:t>
            </a:r>
            <a:r>
              <a:rPr lang="en-GB" dirty="0">
                <a:latin typeface="+mj-lt"/>
                <a:sym typeface="Calibri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GB" dirty="0" err="1">
                <a:latin typeface="+mj-lt"/>
                <a:sym typeface="Calibri"/>
              </a:rPr>
              <a:t>Oceny</a:t>
            </a:r>
            <a:r>
              <a:rPr lang="en-GB" dirty="0">
                <a:latin typeface="+mj-lt"/>
                <a:sym typeface="Calibri"/>
              </a:rPr>
              <a:t> ze </a:t>
            </a:r>
            <a:r>
              <a:rPr lang="en-GB" dirty="0" err="1">
                <a:latin typeface="+mj-lt"/>
                <a:sym typeface="Calibri"/>
              </a:rPr>
              <a:t>szkolenia</a:t>
            </a:r>
            <a:r>
              <a:rPr lang="en-GB" dirty="0">
                <a:latin typeface="+mj-lt"/>
                <a:sym typeface="Calibri"/>
              </a:rPr>
              <a:t> BHP </a:t>
            </a:r>
            <a:r>
              <a:rPr lang="en-GB" dirty="0" err="1">
                <a:latin typeface="+mj-lt"/>
                <a:sym typeface="Calibri"/>
              </a:rPr>
              <a:t>nie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można</a:t>
            </a:r>
            <a:r>
              <a:rPr lang="en-GB" dirty="0">
                <a:latin typeface="+mj-lt"/>
                <a:sym typeface="Calibri"/>
              </a:rPr>
              <a:t> </a:t>
            </a:r>
            <a:r>
              <a:rPr lang="en-GB" dirty="0" err="1">
                <a:latin typeface="+mj-lt"/>
                <a:sym typeface="Calibri"/>
              </a:rPr>
              <a:t>przepisać</a:t>
            </a:r>
            <a:r>
              <a:rPr lang="en-GB" dirty="0">
                <a:latin typeface="+mj-lt"/>
                <a:sym typeface="Calibri"/>
              </a:rPr>
              <a:t>. </a:t>
            </a:r>
            <a:endParaRPr lang="en-GB" dirty="0">
              <a:latin typeface="+mj-lt"/>
            </a:endParaRPr>
          </a:p>
          <a:p>
            <a:pPr marL="0" lvl="0" indent="0">
              <a:spcBef>
                <a:spcPts val="1200"/>
              </a:spcBef>
              <a:buNone/>
            </a:pPr>
            <a:endParaRPr lang="en-GB" dirty="0">
              <a:latin typeface="+mj-lt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lang="en-GB"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Biblioteka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E0CE22-BF45-25F9-5B28-4095322536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435" y="1620289"/>
            <a:ext cx="8794378" cy="2262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PL" altLang="en-P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Szkolenie biblioteczne – Anglistyka 2025/2026</a:t>
            </a:r>
            <a:br>
              <a:rPr kumimoji="0" lang="en-PL" altLang="en-P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</a:br>
            <a:r>
              <a:rPr kumimoji="0" lang="en-PL" altLang="en-PL" b="0" i="0" u="sng" strike="noStrike" cap="none" normalizeH="0" baseline="0" dirty="0">
                <a:ln>
                  <a:noFill/>
                </a:ln>
                <a:solidFill>
                  <a:srgbClr val="467886"/>
                </a:solidFill>
                <a:effectLst/>
                <a:latin typeface="+mj-lt"/>
                <a:hlinkClick r:id="rId3" tooltip="https://e-edu.uwr.edu.pl/course/view.php?id=49311"/>
              </a:rPr>
              <a:t>https://e-edu.uwr.edu.pl/course/view.php?id=49311</a:t>
            </a:r>
            <a:br>
              <a:rPr kumimoji="0" lang="en-PL" altLang="en-P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</a:br>
            <a:r>
              <a:rPr kumimoji="0" lang="en-PL" altLang="en-P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klucz dostępu: </a:t>
            </a:r>
            <a:r>
              <a:rPr kumimoji="0" lang="en-PL" altLang="en-PL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SzB2025/26</a:t>
            </a:r>
            <a:endParaRPr kumimoji="0" lang="en-PL" altLang="en-P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PL" altLang="en-P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</a:br>
            <a:endParaRPr kumimoji="0" lang="en-PL" altLang="en-P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PL" altLang="en-PL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</a:rPr>
              <a:t>Link do kursu będzie aktywny od 6 października od 0;00 do 31 grudnia 2025 do 23:59.</a:t>
            </a:r>
            <a:endParaRPr kumimoji="0" lang="en-PL" altLang="en-P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5449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/>
              <a:t>About our website: </a:t>
            </a:r>
            <a:r>
              <a:rPr lang="en-GB" sz="3100" dirty="0">
                <a:solidFill>
                  <a:srgbClr val="FFFF00"/>
                </a:solidFill>
                <a:ea typeface="Arial"/>
                <a:cs typeface="Arial"/>
                <a:sym typeface="Arial"/>
              </a:rPr>
              <a:t>https://</a:t>
            </a:r>
            <a:r>
              <a:rPr lang="en-GB" sz="3100" dirty="0" err="1">
                <a:solidFill>
                  <a:srgbClr val="FFFF00"/>
                </a:solidFill>
                <a:ea typeface="Arial"/>
                <a:cs typeface="Arial"/>
                <a:sym typeface="Arial"/>
              </a:rPr>
              <a:t>ifa.uwr.edu.pl</a:t>
            </a:r>
            <a:r>
              <a:rPr lang="en-GB" sz="3100" dirty="0">
                <a:solidFill>
                  <a:srgbClr val="FFFF00"/>
                </a:solidFill>
                <a:ea typeface="Arial"/>
                <a:cs typeface="Arial"/>
                <a:sym typeface="Arial"/>
              </a:rPr>
              <a:t>/</a:t>
            </a:r>
            <a:endParaRPr sz="3100" dirty="0">
              <a:solidFill>
                <a:srgbClr val="FFFF00"/>
              </a:solidFill>
            </a:endParaRPr>
          </a:p>
        </p:txBody>
      </p:sp>
      <p:sp>
        <p:nvSpPr>
          <p:cNvPr id="257" name="Google Shape;257;p45"/>
          <p:cNvSpPr txBox="1">
            <a:spLocks noGrp="1"/>
          </p:cNvSpPr>
          <p:nvPr>
            <p:ph type="body" idx="1"/>
          </p:nvPr>
        </p:nvSpPr>
        <p:spPr>
          <a:xfrm>
            <a:off x="387900" y="1306549"/>
            <a:ext cx="8368200" cy="37444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Wszystkie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najważniejsze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informacje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dydaktyczne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zamieszczone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są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na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stronie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Instytutu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: </a:t>
            </a:r>
            <a:r>
              <a:rPr lang="en-GB" u="sng" dirty="0">
                <a:solidFill>
                  <a:schemeClr val="hlink"/>
                </a:solidFill>
                <a:latin typeface="+mj-lt"/>
                <a:ea typeface="Calibri"/>
                <a:cs typeface="Calibri"/>
                <a:sym typeface="Calibri"/>
                <a:hlinkClick r:id="rId3"/>
              </a:rPr>
              <a:t>https://ifa.uwr.edu.pl/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oraz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na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stronie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Wydziału</a:t>
            </a:r>
            <a:r>
              <a:rPr lang="pl-PL" dirty="0">
                <a:latin typeface="+mj-lt"/>
                <a:ea typeface="Calibri"/>
                <a:cs typeface="Calibri"/>
                <a:sym typeface="Calibri"/>
              </a:rPr>
              <a:t> Neofilologii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: </a:t>
            </a:r>
            <a:r>
              <a:rPr lang="en-GB" u="sng" dirty="0">
                <a:solidFill>
                  <a:schemeClr val="hlink"/>
                </a:solidFill>
                <a:latin typeface="+mj-lt"/>
                <a:ea typeface="Calibri"/>
                <a:cs typeface="Calibri"/>
                <a:sym typeface="Calibri"/>
                <a:hlinkClick r:id="rId4"/>
              </a:rPr>
              <a:t>www.</a:t>
            </a:r>
            <a:r>
              <a:rPr lang="pl-PL" u="sng" dirty="0">
                <a:solidFill>
                  <a:schemeClr val="hlink"/>
                </a:solidFill>
                <a:latin typeface="+mj-lt"/>
                <a:ea typeface="Calibri"/>
                <a:cs typeface="Calibri"/>
                <a:sym typeface="Calibri"/>
              </a:rPr>
              <a:t>neofilologia.uwr.edu.pl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.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Między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innymi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: </a:t>
            </a:r>
          </a:p>
          <a:p>
            <a:pPr marL="342900" algn="just"/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regulamin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studiów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, </a:t>
            </a:r>
          </a:p>
          <a:p>
            <a:pPr marL="342900" algn="just"/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informacje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o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przepisywaniu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i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uznawaniu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ocen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, </a:t>
            </a:r>
          </a:p>
          <a:p>
            <a:pPr marL="342900" algn="just"/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zaliczeniu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semestru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z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deficytem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punktowym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, </a:t>
            </a:r>
          </a:p>
          <a:p>
            <a:pPr marL="342900" algn="just"/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reaktywacji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na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studia,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dyplomowaniu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,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czy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</a:p>
          <a:p>
            <a:pPr marL="342900" algn="just"/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organizacji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roku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akademickiego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Na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stronie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IFA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oraz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na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stronie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Wydziału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znajdują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się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też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wzory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podań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do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Dziekana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(w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razie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 </a:t>
            </a:r>
            <a:r>
              <a:rPr lang="en-GB" dirty="0" err="1">
                <a:latin typeface="+mj-lt"/>
                <a:ea typeface="Calibri"/>
                <a:cs typeface="Calibri"/>
                <a:sym typeface="Calibri"/>
              </a:rPr>
              <a:t>potrzeby</a:t>
            </a:r>
            <a:r>
              <a:rPr lang="en-GB" dirty="0">
                <a:latin typeface="+mj-lt"/>
                <a:ea typeface="Calibri"/>
                <a:cs typeface="Calibri"/>
                <a:sym typeface="Calibri"/>
              </a:rPr>
              <a:t>).</a:t>
            </a:r>
            <a:endParaRPr dirty="0">
              <a:latin typeface="+mj-lt"/>
              <a:ea typeface="Calibri"/>
              <a:cs typeface="Calibri"/>
              <a:sym typeface="Calibri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400" dirty="0">
                <a:latin typeface="+mj-lt"/>
              </a:rPr>
              <a:t>https://</a:t>
            </a:r>
            <a:r>
              <a:rPr lang="en-GB" sz="1400" dirty="0" err="1">
                <a:latin typeface="+mj-lt"/>
              </a:rPr>
              <a:t>neofilologia.uwr.edu.pl</a:t>
            </a:r>
            <a:r>
              <a:rPr lang="en-GB" sz="1400" dirty="0">
                <a:latin typeface="+mj-lt"/>
              </a:rPr>
              <a:t>/</a:t>
            </a:r>
            <a:r>
              <a:rPr lang="en-GB" sz="1400" dirty="0" err="1">
                <a:latin typeface="+mj-lt"/>
              </a:rPr>
              <a:t>studenci</a:t>
            </a:r>
            <a:r>
              <a:rPr lang="en-GB" sz="1400" dirty="0">
                <a:latin typeface="+mj-lt"/>
              </a:rPr>
              <a:t>/</a:t>
            </a:r>
            <a:r>
              <a:rPr lang="en-GB" sz="1400" dirty="0" err="1">
                <a:latin typeface="+mj-lt"/>
              </a:rPr>
              <a:t>wzory-wnioskow</a:t>
            </a:r>
            <a:r>
              <a:rPr lang="en-GB" sz="1400" dirty="0">
                <a:latin typeface="+mj-lt"/>
              </a:rPr>
              <a:t>/</a:t>
            </a:r>
            <a:endParaRPr sz="1400" dirty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6"/>
          <p:cNvSpPr txBox="1">
            <a:spLocks noGrp="1"/>
          </p:cNvSpPr>
          <p:nvPr>
            <p:ph type="title"/>
          </p:nvPr>
        </p:nvSpPr>
        <p:spPr>
          <a:xfrm>
            <a:off x="387900" y="615781"/>
            <a:ext cx="8368200" cy="72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Logowanie</a:t>
            </a:r>
            <a:r>
              <a:rPr lang="en-GB" sz="3100" dirty="0"/>
              <a:t> do </a:t>
            </a:r>
            <a:r>
              <a:rPr lang="en-GB" sz="3100" dirty="0" err="1"/>
              <a:t>konta</a:t>
            </a:r>
            <a:r>
              <a:rPr lang="en-GB" sz="3100" dirty="0"/>
              <a:t> </a:t>
            </a:r>
            <a:r>
              <a:rPr lang="en-GB" sz="3100" dirty="0" err="1"/>
              <a:t>pocztowego</a:t>
            </a:r>
            <a:endParaRPr sz="3100" dirty="0"/>
          </a:p>
        </p:txBody>
      </p:sp>
      <p:sp>
        <p:nvSpPr>
          <p:cNvPr id="263" name="Google Shape;263;p46"/>
          <p:cNvSpPr txBox="1">
            <a:spLocks noGrp="1"/>
          </p:cNvSpPr>
          <p:nvPr>
            <p:ph type="body" idx="1"/>
          </p:nvPr>
        </p:nvSpPr>
        <p:spPr>
          <a:xfrm>
            <a:off x="387900" y="1768900"/>
            <a:ext cx="8368200" cy="27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+mj-lt"/>
              </a:rPr>
              <a:t>Każdy</a:t>
            </a:r>
            <a:r>
              <a:rPr lang="en-GB" dirty="0">
                <a:latin typeface="+mj-lt"/>
              </a:rPr>
              <a:t> student </a:t>
            </a:r>
            <a:r>
              <a:rPr lang="en-GB" dirty="0" err="1">
                <a:latin typeface="+mj-lt"/>
              </a:rPr>
              <a:t>otrzymuje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dostęp</a:t>
            </a:r>
            <a:r>
              <a:rPr lang="en-GB" dirty="0">
                <a:latin typeface="+mj-lt"/>
              </a:rPr>
              <a:t> do </a:t>
            </a:r>
            <a:r>
              <a:rPr lang="en-GB" dirty="0" err="1">
                <a:latin typeface="+mj-lt"/>
              </a:rPr>
              <a:t>konta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pocztowego</a:t>
            </a:r>
            <a:r>
              <a:rPr lang="en-GB" dirty="0">
                <a:latin typeface="+mj-lt"/>
              </a:rPr>
              <a:t> w </a:t>
            </a:r>
            <a:r>
              <a:rPr lang="en-GB" dirty="0" err="1">
                <a:latin typeface="+mj-lt"/>
              </a:rPr>
              <a:t>domenie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uwr.edu</a:t>
            </a:r>
            <a:r>
              <a:rPr lang="en-GB" dirty="0">
                <a:latin typeface="+mj-lt"/>
              </a:rPr>
              <a:t> pl </a:t>
            </a:r>
            <a:r>
              <a:rPr lang="en-GB" dirty="0" err="1">
                <a:latin typeface="+mj-lt"/>
              </a:rPr>
              <a:t>oraz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usług</a:t>
            </a:r>
            <a:r>
              <a:rPr lang="en-GB" dirty="0">
                <a:latin typeface="+mj-lt"/>
              </a:rPr>
              <a:t> office 365. </a:t>
            </a:r>
            <a:r>
              <a:rPr lang="en-GB" dirty="0" err="1">
                <a:latin typeface="+mj-lt"/>
              </a:rPr>
              <a:t>Logowanie</a:t>
            </a:r>
            <a:r>
              <a:rPr lang="en-GB" dirty="0">
                <a:latin typeface="+mj-lt"/>
              </a:rPr>
              <a:t> do </a:t>
            </a:r>
            <a:r>
              <a:rPr lang="en-GB" dirty="0" err="1">
                <a:latin typeface="+mj-lt"/>
              </a:rPr>
              <a:t>usług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odbywa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za </a:t>
            </a:r>
            <a:r>
              <a:rPr lang="en-GB" dirty="0" err="1">
                <a:latin typeface="+mj-lt"/>
              </a:rPr>
              <a:t>pomocą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loginu</a:t>
            </a:r>
            <a:r>
              <a:rPr lang="en-GB" dirty="0">
                <a:latin typeface="+mj-lt"/>
              </a:rPr>
              <a:t> </a:t>
            </a:r>
            <a:r>
              <a:rPr lang="en-GB" u="sng" dirty="0">
                <a:solidFill>
                  <a:schemeClr val="hlink"/>
                </a:solidFill>
                <a:latin typeface="+mj-lt"/>
                <a:hlinkClick r:id="rId3"/>
              </a:rPr>
              <a:t>nr_albumu@uwr.edu.pl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Instrukcja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logowania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oraz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resetowania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czy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zmiany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hasła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znajduje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u="sng" dirty="0">
                <a:solidFill>
                  <a:schemeClr val="accent5"/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https://portal.uwr.edu.pl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Prosimy</a:t>
            </a:r>
            <a:r>
              <a:rPr lang="en-GB" dirty="0">
                <a:latin typeface="+mj-lt"/>
              </a:rPr>
              <a:t> o </a:t>
            </a:r>
            <a:r>
              <a:rPr lang="en-GB" dirty="0" err="1">
                <a:latin typeface="+mj-lt"/>
              </a:rPr>
              <a:t>regularne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sprawdzanie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swoich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kont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gdyż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prowadzący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zajęcia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mogą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wysyłać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Państwu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wiadomości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oraz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materiały</a:t>
            </a:r>
            <a:r>
              <a:rPr lang="en-GB" dirty="0">
                <a:latin typeface="+mj-lt"/>
              </a:rPr>
              <a:t> do </a:t>
            </a:r>
            <a:r>
              <a:rPr lang="en-GB" dirty="0" err="1">
                <a:latin typeface="+mj-lt"/>
              </a:rPr>
              <a:t>zajęć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tylko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konta</a:t>
            </a:r>
            <a:r>
              <a:rPr lang="en-GB" dirty="0">
                <a:latin typeface="+mj-lt"/>
              </a:rPr>
              <a:t>. 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87900" y="170121"/>
            <a:ext cx="8368200" cy="97400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GB" sz="3100" dirty="0" err="1"/>
              <a:t>Wydział</a:t>
            </a:r>
            <a:r>
              <a:rPr lang="en-GB" sz="3100" dirty="0"/>
              <a:t> </a:t>
            </a:r>
            <a:r>
              <a:rPr lang="pl-PL" sz="3100" dirty="0"/>
              <a:t>Neofilologii</a:t>
            </a:r>
            <a:r>
              <a:rPr lang="en-GB" sz="3100" dirty="0"/>
              <a:t> </a:t>
            </a:r>
            <a:br>
              <a:rPr lang="en-GB" sz="3100" dirty="0"/>
            </a:br>
            <a:r>
              <a:rPr lang="en-GB" sz="3100" dirty="0"/>
              <a:t>(</a:t>
            </a:r>
            <a:r>
              <a:rPr lang="en-US" sz="3100" dirty="0"/>
              <a:t>Faculty of Languages, Literatures and Cultures</a:t>
            </a:r>
            <a:r>
              <a:rPr lang="en-GB" sz="3100" dirty="0"/>
              <a:t>)</a:t>
            </a:r>
            <a:endParaRPr sz="3100" dirty="0"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8368200" cy="336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+mj-lt"/>
              </a:rPr>
              <a:t>dr</a:t>
            </a:r>
            <a:r>
              <a:rPr lang="en-GB" dirty="0">
                <a:latin typeface="+mj-lt"/>
              </a:rPr>
              <a:t> hab. </a:t>
            </a:r>
            <a:r>
              <a:rPr lang="pl-PL" dirty="0">
                <a:latin typeface="+mj-lt"/>
              </a:rPr>
              <a:t>Justyna Ziarkowska</a:t>
            </a:r>
            <a:r>
              <a:rPr lang="en-GB" dirty="0">
                <a:latin typeface="+mj-lt"/>
              </a:rPr>
              <a:t>, prof. U</a:t>
            </a:r>
            <a:r>
              <a:rPr lang="pl-PL" dirty="0" err="1">
                <a:latin typeface="+mj-lt"/>
              </a:rPr>
              <a:t>Wr</a:t>
            </a:r>
            <a:r>
              <a:rPr lang="en-GB" dirty="0">
                <a:latin typeface="+mj-lt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+mj-lt"/>
              </a:rPr>
              <a:t>Dziekanka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Wydziału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Filologicznego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Dean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>
              <a:latin typeface="+mj-lt"/>
            </a:endParaRPr>
          </a:p>
          <a:p>
            <a:pPr marL="0" lvl="0" indent="0">
              <a:buNone/>
            </a:pPr>
            <a:r>
              <a:rPr lang="pl-PL" dirty="0">
                <a:latin typeface="+mj-lt"/>
              </a:rPr>
              <a:t>d</a:t>
            </a:r>
            <a:r>
              <a:rPr lang="en-US" dirty="0">
                <a:latin typeface="+mj-lt"/>
              </a:rPr>
              <a:t>r hab. Mateusz </a:t>
            </a:r>
            <a:r>
              <a:rPr lang="en-US" dirty="0" err="1">
                <a:latin typeface="+mj-lt"/>
              </a:rPr>
              <a:t>Świetlicki</a:t>
            </a:r>
            <a:r>
              <a:rPr lang="en-US" dirty="0">
                <a:latin typeface="+mj-lt"/>
              </a:rPr>
              <a:t>, prof. </a:t>
            </a:r>
            <a:r>
              <a:rPr lang="en-US" dirty="0" err="1">
                <a:latin typeface="+mj-lt"/>
              </a:rPr>
              <a:t>UWr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GB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Prodziekan</a:t>
            </a:r>
            <a:r>
              <a:rPr lang="en-GB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 ds. </a:t>
            </a:r>
            <a:r>
              <a:rPr lang="en-GB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studenckich</a:t>
            </a:r>
            <a:r>
              <a:rPr lang="en-GB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r>
              <a:rPr lang="en-GB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i</a:t>
            </a:r>
            <a:r>
              <a:rPr lang="en-GB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dydaktyki</a:t>
            </a:r>
            <a:r>
              <a:rPr lang="en-GB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r>
              <a:rPr lang="en-GB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niestacjonarnej</a:t>
            </a:r>
            <a:endParaRPr lang="en-GB" i="0" u="none" strike="noStrike" dirty="0">
              <a:solidFill>
                <a:schemeClr val="tx1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Vice-Dean for Student Affairs and Extramural Teaching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(scholarships, social issues)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7"/>
          <p:cNvSpPr txBox="1">
            <a:spLocks noGrp="1"/>
          </p:cNvSpPr>
          <p:nvPr>
            <p:ph type="title"/>
          </p:nvPr>
        </p:nvSpPr>
        <p:spPr>
          <a:xfrm>
            <a:off x="387900" y="225113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Wykłady</a:t>
            </a:r>
            <a:r>
              <a:rPr lang="en-GB" dirty="0"/>
              <a:t>/</a:t>
            </a:r>
            <a:r>
              <a:rPr lang="en-GB" dirty="0" err="1"/>
              <a:t>zajęcia</a:t>
            </a:r>
            <a:r>
              <a:rPr lang="en-GB" dirty="0"/>
              <a:t> w </a:t>
            </a:r>
            <a:r>
              <a:rPr lang="en-GB" dirty="0" err="1"/>
              <a:t>formie</a:t>
            </a:r>
            <a:r>
              <a:rPr lang="en-GB" dirty="0"/>
              <a:t> </a:t>
            </a:r>
            <a:r>
              <a:rPr lang="en-GB" dirty="0" err="1"/>
              <a:t>zdalnej</a:t>
            </a:r>
            <a:endParaRPr dirty="0"/>
          </a:p>
        </p:txBody>
      </p:sp>
      <p:sp>
        <p:nvSpPr>
          <p:cNvPr id="269" name="Google Shape;269;p47"/>
          <p:cNvSpPr txBox="1">
            <a:spLocks noGrp="1"/>
          </p:cNvSpPr>
          <p:nvPr>
            <p:ph type="body" idx="1"/>
          </p:nvPr>
        </p:nvSpPr>
        <p:spPr>
          <a:xfrm>
            <a:off x="505775" y="1083107"/>
            <a:ext cx="8368200" cy="357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 </a:t>
            </a:r>
            <a:r>
              <a:rPr lang="en-GB" dirty="0" err="1"/>
              <a:t>trakcie</a:t>
            </a:r>
            <a:r>
              <a:rPr lang="en-GB" dirty="0"/>
              <a:t> </a:t>
            </a:r>
            <a:r>
              <a:rPr lang="en-GB" dirty="0" err="1"/>
              <a:t>studiów</a:t>
            </a:r>
            <a:r>
              <a:rPr lang="en-GB" dirty="0"/>
              <a:t> </a:t>
            </a:r>
            <a:r>
              <a:rPr lang="en-GB" dirty="0" err="1"/>
              <a:t>wybrane</a:t>
            </a:r>
            <a:r>
              <a:rPr lang="en-GB" dirty="0"/>
              <a:t> </a:t>
            </a:r>
            <a:r>
              <a:rPr lang="en-GB" dirty="0" err="1"/>
              <a:t>wykłady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zajęcia</a:t>
            </a:r>
            <a:r>
              <a:rPr lang="en-GB" dirty="0"/>
              <a:t> </a:t>
            </a:r>
            <a:r>
              <a:rPr lang="en-GB" dirty="0" err="1"/>
              <a:t>będą</a:t>
            </a:r>
            <a:r>
              <a:rPr lang="en-GB" dirty="0"/>
              <a:t> </a:t>
            </a:r>
            <a:r>
              <a:rPr lang="en-GB" dirty="0" err="1"/>
              <a:t>prowadzone</a:t>
            </a:r>
            <a:r>
              <a:rPr lang="en-GB" dirty="0"/>
              <a:t> </a:t>
            </a:r>
            <a:r>
              <a:rPr lang="en-GB" dirty="0" err="1"/>
              <a:t>zdalnie</a:t>
            </a:r>
            <a:r>
              <a:rPr lang="en-GB" dirty="0"/>
              <a:t> w PIĄTKI </a:t>
            </a:r>
            <a:r>
              <a:rPr lang="en-GB" dirty="0" err="1"/>
              <a:t>przy</a:t>
            </a:r>
            <a:r>
              <a:rPr lang="en-GB" dirty="0"/>
              <a:t> </a:t>
            </a:r>
            <a:r>
              <a:rPr lang="en-GB" dirty="0" err="1"/>
              <a:t>użyciu</a:t>
            </a:r>
            <a:r>
              <a:rPr lang="en-GB" dirty="0"/>
              <a:t> </a:t>
            </a:r>
            <a:r>
              <a:rPr lang="en-GB" dirty="0" err="1"/>
              <a:t>aplikacji</a:t>
            </a:r>
            <a:r>
              <a:rPr lang="en-GB" dirty="0"/>
              <a:t> Microsoft TEAMS. </a:t>
            </a:r>
            <a:r>
              <a:rPr lang="en-GB" dirty="0" err="1"/>
              <a:t>Należy</a:t>
            </a:r>
            <a:r>
              <a:rPr lang="en-GB" dirty="0"/>
              <a:t> </a:t>
            </a:r>
            <a:r>
              <a:rPr lang="en-GB" dirty="0" err="1"/>
              <a:t>ściągnąć</a:t>
            </a:r>
            <a:r>
              <a:rPr lang="en-GB" dirty="0"/>
              <a:t> </a:t>
            </a:r>
            <a:r>
              <a:rPr lang="en-GB" dirty="0" err="1"/>
              <a:t>aplikację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swoje</a:t>
            </a:r>
            <a:r>
              <a:rPr lang="en-GB" dirty="0"/>
              <a:t> </a:t>
            </a:r>
            <a:r>
              <a:rPr lang="en-GB" dirty="0" err="1"/>
              <a:t>urządzenie</a:t>
            </a:r>
            <a:r>
              <a:rPr lang="en-GB" dirty="0"/>
              <a:t> </a:t>
            </a:r>
            <a:r>
              <a:rPr lang="en-GB" dirty="0" err="1"/>
              <a:t>ze</a:t>
            </a:r>
            <a:r>
              <a:rPr lang="en-GB" dirty="0"/>
              <a:t> </a:t>
            </a:r>
            <a:r>
              <a:rPr lang="en-GB" dirty="0" err="1"/>
              <a:t>strony</a:t>
            </a:r>
            <a:r>
              <a:rPr lang="en-GB" dirty="0"/>
              <a:t> Microsoft: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https://www.microsoft.com/pl-pl/microsoft-365/microsoft-teams/download-app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Do MS TEAMS </a:t>
            </a:r>
            <a:r>
              <a:rPr lang="en-GB" dirty="0" err="1"/>
              <a:t>należy</a:t>
            </a:r>
            <a:r>
              <a:rPr lang="en-GB" dirty="0"/>
              <a:t> </a:t>
            </a:r>
            <a:r>
              <a:rPr lang="en-GB" dirty="0" err="1"/>
              <a:t>się</a:t>
            </a:r>
            <a:r>
              <a:rPr lang="en-GB" dirty="0"/>
              <a:t> </a:t>
            </a:r>
            <a:r>
              <a:rPr lang="en-GB" dirty="0" err="1"/>
              <a:t>zalogować</a:t>
            </a:r>
            <a:r>
              <a:rPr lang="en-GB" dirty="0"/>
              <a:t> </a:t>
            </a:r>
            <a:r>
              <a:rPr lang="en-GB" dirty="0" err="1"/>
              <a:t>tak</a:t>
            </a:r>
            <a:r>
              <a:rPr lang="en-GB" dirty="0"/>
              <a:t> </a:t>
            </a:r>
            <a:r>
              <a:rPr lang="en-GB" dirty="0" err="1"/>
              <a:t>jak</a:t>
            </a:r>
            <a:r>
              <a:rPr lang="en-GB" dirty="0"/>
              <a:t> do </a:t>
            </a:r>
            <a:r>
              <a:rPr lang="en-GB" dirty="0" err="1"/>
              <a:t>poczty</a:t>
            </a:r>
            <a:r>
              <a:rPr lang="en-GB" dirty="0"/>
              <a:t> w </a:t>
            </a:r>
            <a:r>
              <a:rPr lang="en-GB" dirty="0" err="1"/>
              <a:t>domenie</a:t>
            </a:r>
            <a:r>
              <a:rPr lang="en-GB" dirty="0"/>
              <a:t> uwr.edu.pl (</a:t>
            </a:r>
            <a:r>
              <a:rPr lang="en-GB" dirty="0" err="1"/>
              <a:t>przy</a:t>
            </a:r>
            <a:r>
              <a:rPr lang="en-GB" dirty="0"/>
              <a:t> </a:t>
            </a:r>
            <a:r>
              <a:rPr lang="en-GB" dirty="0" err="1"/>
              <a:t>użyciu</a:t>
            </a:r>
            <a:r>
              <a:rPr lang="en-GB" dirty="0"/>
              <a:t> </a:t>
            </a:r>
            <a:r>
              <a:rPr lang="en-GB" dirty="0" err="1"/>
              <a:t>tego</a:t>
            </a:r>
            <a:r>
              <a:rPr lang="en-GB" dirty="0"/>
              <a:t> </a:t>
            </a:r>
            <a:r>
              <a:rPr lang="en-GB" dirty="0" err="1"/>
              <a:t>samego</a:t>
            </a:r>
            <a:r>
              <a:rPr lang="en-GB" dirty="0"/>
              <a:t> </a:t>
            </a:r>
            <a:r>
              <a:rPr lang="en-GB" dirty="0" err="1"/>
              <a:t>loginu</a:t>
            </a:r>
            <a:r>
              <a:rPr lang="en-GB" dirty="0"/>
              <a:t> (nr_ablumu@uwr.edu.pl)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hasła</a:t>
            </a:r>
            <a:r>
              <a:rPr lang="en-GB" dirty="0"/>
              <a:t>).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dirty="0"/>
              <a:t>Na </a:t>
            </a:r>
            <a:r>
              <a:rPr lang="en-GB" dirty="0" err="1"/>
              <a:t>Państwa</a:t>
            </a:r>
            <a:r>
              <a:rPr lang="en-GB" dirty="0"/>
              <a:t> </a:t>
            </a:r>
            <a:r>
              <a:rPr lang="en-GB" dirty="0" err="1"/>
              <a:t>uniwersyteckie</a:t>
            </a:r>
            <a:r>
              <a:rPr lang="en-GB" dirty="0"/>
              <a:t> </a:t>
            </a:r>
            <a:r>
              <a:rPr lang="en-GB" dirty="0" err="1"/>
              <a:t>adresy</a:t>
            </a:r>
            <a:r>
              <a:rPr lang="en-GB" dirty="0"/>
              <a:t> </a:t>
            </a:r>
            <a:r>
              <a:rPr lang="en-GB" dirty="0" err="1"/>
              <a:t>mailowe</a:t>
            </a:r>
            <a:r>
              <a:rPr lang="en-GB" dirty="0"/>
              <a:t> </a:t>
            </a:r>
            <a:r>
              <a:rPr lang="en-GB" dirty="0" err="1"/>
              <a:t>Prowadzący</a:t>
            </a:r>
            <a:r>
              <a:rPr lang="en-GB" dirty="0"/>
              <a:t> </a:t>
            </a:r>
            <a:r>
              <a:rPr lang="en-GB" dirty="0" err="1"/>
              <a:t>zajęcia</a:t>
            </a:r>
            <a:r>
              <a:rPr lang="en-GB" dirty="0"/>
              <a:t> </a:t>
            </a:r>
            <a:r>
              <a:rPr lang="en-GB" dirty="0" err="1"/>
              <a:t>prześlą</a:t>
            </a:r>
            <a:r>
              <a:rPr lang="en-GB" dirty="0"/>
              <a:t> </a:t>
            </a:r>
            <a:r>
              <a:rPr lang="en-GB" dirty="0" err="1"/>
              <a:t>informacje</a:t>
            </a:r>
            <a:r>
              <a:rPr lang="en-GB" dirty="0"/>
              <a:t> dot. </a:t>
            </a:r>
            <a:r>
              <a:rPr lang="en-GB" dirty="0" err="1"/>
              <a:t>prowadzenia</a:t>
            </a:r>
            <a:r>
              <a:rPr lang="en-GB" dirty="0"/>
              <a:t> </a:t>
            </a:r>
            <a:r>
              <a:rPr lang="en-GB" dirty="0" err="1"/>
              <a:t>zajęć</a:t>
            </a:r>
            <a:r>
              <a:rPr lang="en-GB" dirty="0"/>
              <a:t>. </a:t>
            </a:r>
            <a:r>
              <a:rPr lang="en-GB" dirty="0" err="1"/>
              <a:t>Utworzone</a:t>
            </a:r>
            <a:r>
              <a:rPr lang="en-GB" dirty="0"/>
              <a:t> </a:t>
            </a:r>
            <a:r>
              <a:rPr lang="en-GB" dirty="0" err="1"/>
              <a:t>grupy</a:t>
            </a:r>
            <a:r>
              <a:rPr lang="en-GB" dirty="0"/>
              <a:t> </a:t>
            </a:r>
            <a:r>
              <a:rPr lang="en-GB" dirty="0" err="1"/>
              <a:t>zajęciowe</a:t>
            </a:r>
            <a:r>
              <a:rPr lang="en-GB" dirty="0"/>
              <a:t> </a:t>
            </a:r>
            <a:r>
              <a:rPr lang="en-GB" dirty="0" err="1"/>
              <a:t>zobaczycie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swoich</a:t>
            </a:r>
            <a:r>
              <a:rPr lang="en-GB" dirty="0"/>
              <a:t> </a:t>
            </a:r>
            <a:r>
              <a:rPr lang="en-GB" dirty="0" err="1"/>
              <a:t>kontach</a:t>
            </a:r>
            <a:r>
              <a:rPr lang="en-GB" dirty="0"/>
              <a:t> w TEAMS.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Dziękuję</a:t>
            </a:r>
            <a:r>
              <a:rPr lang="en-GB" dirty="0"/>
              <a:t> za </a:t>
            </a:r>
            <a:r>
              <a:rPr lang="en-GB"/>
              <a:t>uwagę!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87900" y="924191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GB" sz="3100" dirty="0" err="1"/>
              <a:t>Dziekanat</a:t>
            </a:r>
            <a:r>
              <a:rPr lang="en-GB" sz="3100" dirty="0"/>
              <a:t>: </a:t>
            </a:r>
            <a:r>
              <a:rPr lang="en-GB" sz="3200" dirty="0" err="1"/>
              <a:t>legitymacje</a:t>
            </a:r>
            <a:r>
              <a:rPr lang="en-GB" sz="3200" dirty="0"/>
              <a:t>, </a:t>
            </a:r>
            <a:r>
              <a:rPr lang="en-GB" sz="3200" dirty="0" err="1"/>
              <a:t>umowy</a:t>
            </a:r>
            <a:r>
              <a:rPr lang="en-GB" sz="3200" dirty="0"/>
              <a:t>, </a:t>
            </a:r>
            <a:r>
              <a:rPr lang="en-GB" sz="3200" dirty="0" err="1"/>
              <a:t>płatności</a:t>
            </a:r>
            <a:r>
              <a:rPr lang="en-GB" sz="3200" dirty="0"/>
              <a:t>, </a:t>
            </a:r>
            <a:r>
              <a:rPr lang="en-GB" sz="3200" dirty="0" err="1"/>
              <a:t>informacje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en-GB" sz="3200" dirty="0" err="1"/>
              <a:t>temat</a:t>
            </a:r>
            <a:r>
              <a:rPr lang="en-GB" sz="3200" dirty="0"/>
              <a:t> </a:t>
            </a:r>
            <a:r>
              <a:rPr lang="en-GB" sz="3200" dirty="0" err="1"/>
              <a:t>składanych</a:t>
            </a:r>
            <a:r>
              <a:rPr lang="en-GB" sz="3200" dirty="0"/>
              <a:t> </a:t>
            </a:r>
            <a:r>
              <a:rPr lang="en-GB" sz="3200" dirty="0" err="1"/>
              <a:t>podań</a:t>
            </a:r>
            <a:r>
              <a:rPr lang="en-GB" sz="3200" dirty="0"/>
              <a:t>, </a:t>
            </a:r>
            <a:r>
              <a:rPr lang="en-GB" sz="3200" dirty="0" err="1"/>
              <a:t>dyplomy</a:t>
            </a:r>
            <a:r>
              <a:rPr lang="en-GB" sz="3200" dirty="0"/>
              <a:t>.</a:t>
            </a:r>
            <a:endParaRPr sz="3100" dirty="0"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69971" y="1952710"/>
            <a:ext cx="8368200" cy="29689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pl-PL" dirty="0">
                <a:latin typeface="+mj-lt"/>
              </a:rPr>
              <a:t>ul. św. Jadwigi 3/4 </a:t>
            </a:r>
            <a:br>
              <a:rPr lang="pl-PL" dirty="0">
                <a:latin typeface="+mj-lt"/>
              </a:rPr>
            </a:br>
            <a:r>
              <a:rPr lang="pl-PL" dirty="0">
                <a:latin typeface="+mj-lt"/>
              </a:rPr>
              <a:t>50-266 Wrocław </a:t>
            </a:r>
          </a:p>
          <a:p>
            <a:pPr marL="0" lvl="0" indent="0">
              <a:buNone/>
            </a:pPr>
            <a:endParaRPr lang="pl-PL" dirty="0">
              <a:latin typeface="+mj-lt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>
                <a:latin typeface="+mj-lt"/>
              </a:rPr>
              <a:t>osoba do kontaktu: Marta Jung, MA</a:t>
            </a:r>
            <a:endParaRPr lang="en-GB"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b="0" i="0" u="none" strike="noStrike" dirty="0">
              <a:solidFill>
                <a:schemeClr val="tx1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tel. +48 71 375 21 51 (</a:t>
            </a: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poniedziałek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– </a:t>
            </a: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piątek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) </a:t>
            </a:r>
            <a:br>
              <a:rPr lang="en-GB" dirty="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tel. +48 71 375 24 41 (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soboty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zjazdowe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br>
              <a:rPr lang="en-GB" dirty="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e-mail: 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marta.jung@uwr.edu.pl</a:t>
            </a:r>
            <a:br>
              <a:rPr lang="en-GB" dirty="0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pok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. 201, II </a:t>
            </a: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piętro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ul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św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en-GB" b="0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Jadwigi</a:t>
            </a:r>
            <a:r>
              <a:rPr lang="en-GB" b="0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3/4)</a:t>
            </a:r>
          </a:p>
          <a:p>
            <a:pPr marL="0" lvl="0" indent="0">
              <a:buNone/>
            </a:pPr>
            <a:endParaRPr lang="en-GB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Dziekanat</a:t>
            </a:r>
            <a:r>
              <a:rPr lang="en-GB" sz="3100" dirty="0"/>
              <a:t>: </a:t>
            </a:r>
            <a:r>
              <a:rPr lang="en-GB" sz="3100" dirty="0" err="1"/>
              <a:t>godziny</a:t>
            </a:r>
            <a:r>
              <a:rPr lang="en-GB" sz="3100" dirty="0"/>
              <a:t> </a:t>
            </a:r>
            <a:r>
              <a:rPr lang="en-GB" sz="3100" dirty="0" err="1"/>
              <a:t>otwarcia</a:t>
            </a:r>
            <a:endParaRPr sz="3100" dirty="0"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576806" cy="32978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err="1">
                <a:latin typeface="+mj-lt"/>
              </a:rPr>
              <a:t>Poniedziałek</a:t>
            </a:r>
            <a:r>
              <a:rPr lang="en-GB" dirty="0">
                <a:latin typeface="+mj-lt"/>
              </a:rPr>
              <a:t> 10:00-14:00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err="1">
                <a:latin typeface="+mj-lt"/>
              </a:rPr>
              <a:t>Wtorek</a:t>
            </a:r>
            <a:r>
              <a:rPr lang="en-GB" dirty="0">
                <a:latin typeface="+mj-lt"/>
              </a:rPr>
              <a:t> 10:00-14:00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err="1">
                <a:latin typeface="+mj-lt"/>
              </a:rPr>
              <a:t>Środa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zamkniete</a:t>
            </a:r>
            <a:endParaRPr dirty="0">
              <a:solidFill>
                <a:srgbClr val="FFFF00"/>
              </a:solidFill>
              <a:latin typeface="+mj-lt"/>
            </a:endParaRPr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err="1">
                <a:latin typeface="+mj-lt"/>
              </a:rPr>
              <a:t>Czwartek</a:t>
            </a:r>
            <a:r>
              <a:rPr lang="en-GB" dirty="0">
                <a:latin typeface="+mj-lt"/>
              </a:rPr>
              <a:t> 1</a:t>
            </a:r>
            <a:r>
              <a:rPr lang="pl-PL" dirty="0">
                <a:latin typeface="+mj-lt"/>
              </a:rPr>
              <a:t>2</a:t>
            </a:r>
            <a:r>
              <a:rPr lang="en-GB" dirty="0">
                <a:latin typeface="+mj-lt"/>
              </a:rPr>
              <a:t>:00-15:</a:t>
            </a:r>
            <a:r>
              <a:rPr lang="pl-PL" dirty="0">
                <a:latin typeface="+mj-lt"/>
              </a:rPr>
              <a:t>0</a:t>
            </a:r>
            <a:r>
              <a:rPr lang="en-GB" dirty="0">
                <a:latin typeface="+mj-lt"/>
              </a:rPr>
              <a:t>0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 err="1">
                <a:latin typeface="+mj-lt"/>
              </a:rPr>
              <a:t>Piatek</a:t>
            </a:r>
            <a:r>
              <a:rPr lang="en-GB" dirty="0">
                <a:latin typeface="+mj-lt"/>
              </a:rPr>
              <a:t> 10:00-14:00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b="1" dirty="0" err="1">
                <a:solidFill>
                  <a:schemeClr val="tx1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oboty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zjazdowe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10:00–14:00 (w 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Instytucie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Filologii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Angielskiej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b="1" i="0" u="none" strike="noStrike" dirty="0" err="1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pokój</a:t>
            </a:r>
            <a:r>
              <a:rPr lang="en-GB" b="1" i="0" u="none" strike="noStrike" dirty="0">
                <a:solidFill>
                  <a:schemeClr val="tx1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nr 4)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87900" y="168088"/>
            <a:ext cx="8368200" cy="73734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Instytut</a:t>
            </a:r>
            <a:r>
              <a:rPr lang="en-GB" dirty="0"/>
              <a:t> </a:t>
            </a:r>
            <a:r>
              <a:rPr lang="en-GB" dirty="0" err="1"/>
              <a:t>Filologii</a:t>
            </a:r>
            <a:r>
              <a:rPr lang="en-GB" dirty="0"/>
              <a:t> </a:t>
            </a:r>
            <a:r>
              <a:rPr lang="en-GB" dirty="0" err="1"/>
              <a:t>Angielskiej</a:t>
            </a:r>
            <a:endParaRPr dirty="0"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87900" y="1057835"/>
            <a:ext cx="8368200" cy="391757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>
                <a:latin typeface="+mj-lt"/>
              </a:rPr>
              <a:t>prof. d</a:t>
            </a:r>
            <a:r>
              <a:rPr lang="en-GB" dirty="0">
                <a:latin typeface="+mj-lt"/>
              </a:rPr>
              <a:t>r hab. Marek </a:t>
            </a:r>
            <a:r>
              <a:rPr lang="en-GB" dirty="0" err="1">
                <a:latin typeface="+mj-lt"/>
              </a:rPr>
              <a:t>Kuźniak</a:t>
            </a:r>
            <a:endParaRPr lang="en-GB"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+mj-lt"/>
              </a:rPr>
              <a:t>Dyrektor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Instytutu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Filologii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Angielskiej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+mj-lt"/>
              </a:rPr>
              <a:t>dr</a:t>
            </a:r>
            <a:r>
              <a:rPr lang="en-GB" dirty="0">
                <a:latin typeface="+mj-lt"/>
              </a:rPr>
              <a:t> Katarzyna </a:t>
            </a:r>
            <a:r>
              <a:rPr lang="en-GB" dirty="0" err="1">
                <a:latin typeface="+mj-lt"/>
              </a:rPr>
              <a:t>Sówka-Pietraszewska</a:t>
            </a:r>
            <a:endParaRPr lang="en-GB"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z-ca </a:t>
            </a:r>
            <a:r>
              <a:rPr lang="en-GB" dirty="0" err="1">
                <a:latin typeface="+mj-lt"/>
              </a:rPr>
              <a:t>Dyrektora</a:t>
            </a:r>
            <a:r>
              <a:rPr lang="en-GB" dirty="0">
                <a:latin typeface="+mj-lt"/>
              </a:rPr>
              <a:t> ds. </a:t>
            </a:r>
            <a:r>
              <a:rPr lang="en-GB" dirty="0" err="1">
                <a:latin typeface="+mj-lt"/>
              </a:rPr>
              <a:t>studiów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niestacjonarnych</a:t>
            </a:r>
            <a:endParaRPr lang="en-GB" dirty="0"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>
              <a:latin typeface="+mj-lt"/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pl-PL" dirty="0">
                <a:latin typeface="+mj-lt"/>
              </a:rPr>
              <a:t>Sekretariat- </a:t>
            </a:r>
            <a:r>
              <a:rPr lang="en-GB" dirty="0" err="1">
                <a:latin typeface="+mj-lt"/>
              </a:rPr>
              <a:t>pokój</a:t>
            </a:r>
            <a:r>
              <a:rPr lang="en-GB" dirty="0">
                <a:latin typeface="+mj-lt"/>
              </a:rPr>
              <a:t> nr 4 w </a:t>
            </a:r>
            <a:r>
              <a:rPr lang="en-GB" dirty="0" err="1">
                <a:latin typeface="+mj-lt"/>
              </a:rPr>
              <a:t>Instytucie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Filologii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Angielskiej</a:t>
            </a:r>
            <a:r>
              <a:rPr lang="en-GB" dirty="0">
                <a:latin typeface="+mj-lt"/>
              </a:rPr>
              <a:t> 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-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mgr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Joanna Andrzejewska 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  <a:hlinkClick r:id="rId3"/>
              </a:rPr>
              <a:t>joanna.andrzejewska@uwr.edu.pl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pytania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dotczące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planu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zajęć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przynależności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do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grup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zajęciowych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zapisy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do USOS, </a:t>
            </a:r>
            <a:r>
              <a:rPr lang="en-GB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sprawy</a:t>
            </a:r>
            <a:r>
              <a:rPr lang="en-GB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 USOS.</a:t>
            </a:r>
          </a:p>
          <a:p>
            <a:pPr marL="0" indent="0">
              <a:spcAft>
                <a:spcPts val="1600"/>
              </a:spcAft>
              <a:buNone/>
            </a:pPr>
            <a:r>
              <a:rPr lang="en-GB" u="sng" dirty="0" err="1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telefon</a:t>
            </a:r>
            <a:r>
              <a:rPr lang="en-GB" u="sng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en-PL" u="sng" dirty="0">
                <a:solidFill>
                  <a:srgbClr val="000000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r>
              <a:rPr lang="en-PL" u="sng" dirty="0"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71 375 24 41</a:t>
            </a:r>
            <a:endParaRPr lang="en-GB" dirty="0"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9779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87900" y="225113"/>
            <a:ext cx="8368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Wybory</a:t>
            </a:r>
            <a:r>
              <a:rPr lang="en-GB" sz="3100" dirty="0"/>
              <a:t> </a:t>
            </a:r>
            <a:r>
              <a:rPr lang="en-GB" sz="3100" dirty="0" err="1"/>
              <a:t>Starosty</a:t>
            </a:r>
            <a:r>
              <a:rPr lang="en-GB" sz="3100" dirty="0"/>
              <a:t> </a:t>
            </a:r>
            <a:r>
              <a:rPr lang="en-GB" sz="3100" dirty="0" err="1"/>
              <a:t>pierwszego</a:t>
            </a:r>
            <a:r>
              <a:rPr lang="en-GB" sz="3100" dirty="0"/>
              <a:t> </a:t>
            </a:r>
            <a:r>
              <a:rPr lang="en-GB" sz="3100" dirty="0" err="1"/>
              <a:t>roku</a:t>
            </a:r>
            <a:endParaRPr sz="3100" dirty="0"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87900" y="1722474"/>
            <a:ext cx="8368200" cy="2846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dirty="0" err="1">
                <a:latin typeface="+mj-lt"/>
              </a:rPr>
              <a:t>Podczas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zebrania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organizacyjnego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nastąpi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wybór</a:t>
            </a:r>
            <a:r>
              <a:rPr lang="en-GB" sz="1900" dirty="0">
                <a:latin typeface="+mj-lt"/>
              </a:rPr>
              <a:t> STAROSTY ROKU. Z </a:t>
            </a:r>
            <a:r>
              <a:rPr lang="en-GB" sz="1900" dirty="0" err="1">
                <a:latin typeface="+mj-lt"/>
              </a:rPr>
              <a:t>osobą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tą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mogą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kontaktować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się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prodziekani</a:t>
            </a:r>
            <a:r>
              <a:rPr lang="en-GB" sz="1900" dirty="0">
                <a:latin typeface="+mj-lt"/>
              </a:rPr>
              <a:t> w </a:t>
            </a:r>
            <a:r>
              <a:rPr lang="en-GB" sz="1900" dirty="0" err="1">
                <a:latin typeface="+mj-lt"/>
              </a:rPr>
              <a:t>sprawach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studenckich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lub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dyrekcja</a:t>
            </a:r>
            <a:r>
              <a:rPr lang="en-GB" sz="1900" dirty="0">
                <a:latin typeface="+mj-lt"/>
              </a:rPr>
              <a:t> IFA/</a:t>
            </a:r>
            <a:r>
              <a:rPr lang="en-GB" sz="1900" dirty="0" err="1">
                <a:latin typeface="+mj-lt"/>
              </a:rPr>
              <a:t>opiekun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roku</a:t>
            </a:r>
            <a:r>
              <a:rPr lang="en-GB" sz="1900" dirty="0">
                <a:latin typeface="+mj-lt"/>
              </a:rPr>
              <a:t> w </a:t>
            </a:r>
            <a:r>
              <a:rPr lang="en-GB" sz="1900" dirty="0" err="1">
                <a:latin typeface="+mj-lt"/>
              </a:rPr>
              <a:t>celu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przekazywania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informacji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dla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całego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err="1">
                <a:latin typeface="+mj-lt"/>
              </a:rPr>
              <a:t>roku</a:t>
            </a:r>
            <a:r>
              <a:rPr lang="en-GB" sz="1900" dirty="0">
                <a:latin typeface="+mj-lt"/>
              </a:rPr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GB" sz="1900" dirty="0">
              <a:latin typeface="+mj-lt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900" dirty="0">
                <a:latin typeface="+mj-lt"/>
              </a:rPr>
              <a:t>Please, note that the head person must speak Polish fluently because he or she will be the contact person for various university authorities (communication usually conducted in Polish).</a:t>
            </a: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dirty="0">
                <a:latin typeface="+mj-lt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247800" y="445600"/>
            <a:ext cx="8648400" cy="97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Regulamin</a:t>
            </a:r>
            <a:r>
              <a:rPr lang="en-GB" sz="3100" dirty="0"/>
              <a:t> </a:t>
            </a:r>
            <a:r>
              <a:rPr lang="en-GB" sz="3100" dirty="0" err="1"/>
              <a:t>Studiów</a:t>
            </a:r>
            <a:r>
              <a:rPr lang="en-GB" sz="3100" dirty="0"/>
              <a:t> w </a:t>
            </a:r>
            <a:r>
              <a:rPr lang="en-GB" sz="3100" dirty="0" err="1"/>
              <a:t>Uniwersytecie</a:t>
            </a:r>
            <a:r>
              <a:rPr lang="en-GB" sz="3100" dirty="0"/>
              <a:t> </a:t>
            </a:r>
            <a:r>
              <a:rPr lang="en-GB" sz="3100" dirty="0" err="1"/>
              <a:t>Wrocławskim</a:t>
            </a:r>
            <a:endParaRPr sz="3100" dirty="0"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15075" y="1613647"/>
            <a:ext cx="8368200" cy="2974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en-GB" dirty="0" err="1">
                <a:latin typeface="+mj-lt"/>
              </a:rPr>
              <a:t>Wszystkich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studentów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obowiązuje</a:t>
            </a:r>
            <a:r>
              <a:rPr lang="en-GB" dirty="0">
                <a:latin typeface="+mj-lt"/>
              </a:rPr>
              <a:t> REGULAMIN STUDIÓW. </a:t>
            </a:r>
            <a:r>
              <a:rPr lang="en-GB" dirty="0" err="1">
                <a:latin typeface="+mj-lt"/>
              </a:rPr>
              <a:t>Zachęcamy</a:t>
            </a:r>
            <a:r>
              <a:rPr lang="en-GB" dirty="0">
                <a:latin typeface="+mj-lt"/>
              </a:rPr>
              <a:t> do </a:t>
            </a:r>
            <a:r>
              <a:rPr lang="en-GB" dirty="0" err="1">
                <a:latin typeface="+mj-lt"/>
              </a:rPr>
              <a:t>zapoznania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z </a:t>
            </a:r>
            <a:r>
              <a:rPr lang="en-GB" dirty="0" err="1">
                <a:latin typeface="+mj-lt"/>
              </a:rPr>
              <a:t>nim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gdyż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są</a:t>
            </a:r>
            <a:r>
              <a:rPr lang="en-GB" dirty="0">
                <a:latin typeface="+mj-lt"/>
              </a:rPr>
              <a:t> tam </a:t>
            </a:r>
            <a:r>
              <a:rPr lang="en-GB" dirty="0" err="1">
                <a:latin typeface="+mj-lt"/>
              </a:rPr>
              <a:t>zawarte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wszystkie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informacje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dotyczące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studiowania</a:t>
            </a:r>
            <a:r>
              <a:rPr lang="en-GB" dirty="0">
                <a:latin typeface="+mj-lt"/>
              </a:rPr>
              <a:t> – </a:t>
            </a:r>
            <a:r>
              <a:rPr lang="en-GB" dirty="0" err="1">
                <a:latin typeface="+mj-lt"/>
              </a:rPr>
              <a:t>prawa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obowiązki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studenta</a:t>
            </a:r>
            <a:r>
              <a:rPr lang="en-GB" dirty="0">
                <a:latin typeface="+mj-lt"/>
              </a:rPr>
              <a:t>, a </a:t>
            </a:r>
            <a:r>
              <a:rPr lang="en-GB" dirty="0" err="1">
                <a:latin typeface="+mj-lt"/>
              </a:rPr>
              <a:t>także</a:t>
            </a:r>
            <a:r>
              <a:rPr lang="en-GB" dirty="0">
                <a:latin typeface="+mj-lt"/>
              </a:rPr>
              <a:t> np. </a:t>
            </a:r>
            <a:r>
              <a:rPr lang="en-GB" dirty="0" err="1">
                <a:latin typeface="+mj-lt"/>
              </a:rPr>
              <a:t>warunki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ukończenia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studiów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Regulamin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studiów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dostępny</a:t>
            </a:r>
            <a:r>
              <a:rPr lang="en-GB" dirty="0">
                <a:latin typeface="+mj-lt"/>
              </a:rPr>
              <a:t> jest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stronie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internetowej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Uniwersytetu</a:t>
            </a:r>
            <a:r>
              <a:rPr lang="pl-PL" dirty="0">
                <a:latin typeface="+mj-lt"/>
              </a:rPr>
              <a:t> </a:t>
            </a:r>
            <a:r>
              <a:rPr lang="pl-PL" dirty="0">
                <a:solidFill>
                  <a:schemeClr val="tx1"/>
                </a:solidFill>
                <a:latin typeface="+mj-lt"/>
              </a:rPr>
              <a:t>(https://</a:t>
            </a:r>
            <a:r>
              <a:rPr lang="pl-PL" dirty="0">
                <a:solidFill>
                  <a:schemeClr val="tx1"/>
                </a:solidFill>
                <a:latin typeface="+mj-lt"/>
                <a:hlinkClick r:id="rId3"/>
              </a:rPr>
              <a:t>uwr.edu.pl)</a:t>
            </a:r>
            <a:r>
              <a:rPr lang="en-GB" dirty="0">
                <a:latin typeface="+mj-lt"/>
              </a:rPr>
              <a:t>,  </a:t>
            </a:r>
            <a:r>
              <a:rPr lang="en-GB" dirty="0" err="1">
                <a:latin typeface="+mj-lt"/>
              </a:rPr>
              <a:t>oraz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Instytutu</a:t>
            </a:r>
            <a:r>
              <a:rPr lang="en-GB" dirty="0">
                <a:latin typeface="+mj-lt"/>
              </a:rPr>
              <a:t> (</a:t>
            </a:r>
            <a:r>
              <a:rPr lang="en-GB" u="sng" dirty="0">
                <a:solidFill>
                  <a:schemeClr val="hlink"/>
                </a:solidFill>
                <a:latin typeface="+mj-lt"/>
                <a:hlinkClick r:id="rId4"/>
              </a:rPr>
              <a:t>https://ifa.uwr.edu.pl/</a:t>
            </a:r>
            <a:r>
              <a:rPr lang="en-GB" u="sng" dirty="0">
                <a:solidFill>
                  <a:schemeClr val="hlink"/>
                </a:solidFill>
                <a:latin typeface="+mj-lt"/>
                <a:hlinkClick r:id="rId5"/>
              </a:rPr>
              <a:t>l</a:t>
            </a:r>
            <a:r>
              <a:rPr lang="en-GB" dirty="0">
                <a:latin typeface="+mj-lt"/>
              </a:rPr>
              <a:t>)</a:t>
            </a: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387900" y="261725"/>
            <a:ext cx="8368200" cy="66330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Regulamin</a:t>
            </a:r>
            <a:r>
              <a:rPr lang="en-GB" sz="3100" dirty="0"/>
              <a:t> </a:t>
            </a:r>
            <a:r>
              <a:rPr lang="en-GB" sz="3100" dirty="0" err="1"/>
              <a:t>studiów</a:t>
            </a:r>
            <a:r>
              <a:rPr lang="en-GB" sz="3100" dirty="0"/>
              <a:t> – </a:t>
            </a:r>
            <a:r>
              <a:rPr lang="en-GB" sz="3100" dirty="0" err="1"/>
              <a:t>najważniejsze</a:t>
            </a:r>
            <a:r>
              <a:rPr lang="en-GB" sz="3100" dirty="0"/>
              <a:t> </a:t>
            </a:r>
            <a:r>
              <a:rPr lang="en-GB" sz="3100" dirty="0" err="1"/>
              <a:t>punkty</a:t>
            </a:r>
            <a:endParaRPr sz="3100" dirty="0"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1"/>
          </p:nvPr>
        </p:nvSpPr>
        <p:spPr>
          <a:xfrm>
            <a:off x="387900" y="1075125"/>
            <a:ext cx="8368200" cy="37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/>
            <a:r>
              <a:rPr lang="en-GB" dirty="0">
                <a:latin typeface="+mj-lt"/>
              </a:rPr>
              <a:t>Aby </a:t>
            </a:r>
            <a:r>
              <a:rPr lang="en-GB" dirty="0" err="1">
                <a:latin typeface="+mj-lt"/>
              </a:rPr>
              <a:t>ukończyć</a:t>
            </a:r>
            <a:r>
              <a:rPr lang="en-GB" dirty="0">
                <a:latin typeface="+mj-lt"/>
              </a:rPr>
              <a:t> studia </a:t>
            </a:r>
            <a:r>
              <a:rPr lang="en-GB" dirty="0" err="1">
                <a:latin typeface="+mj-lt"/>
              </a:rPr>
              <a:t>licencjackie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należy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zdobyć</a:t>
            </a:r>
            <a:r>
              <a:rPr lang="en-GB" dirty="0">
                <a:latin typeface="+mj-lt"/>
              </a:rPr>
              <a:t> 180 </a:t>
            </a:r>
            <a:r>
              <a:rPr lang="en-GB" dirty="0" err="1">
                <a:latin typeface="+mj-lt"/>
              </a:rPr>
              <a:t>punktów</a:t>
            </a:r>
            <a:r>
              <a:rPr lang="en-GB" dirty="0">
                <a:latin typeface="+mj-lt"/>
              </a:rPr>
              <a:t> ECTS, po 60 ECTS w </a:t>
            </a:r>
            <a:r>
              <a:rPr lang="en-GB" dirty="0" err="1">
                <a:latin typeface="+mj-lt"/>
              </a:rPr>
              <a:t>roku</a:t>
            </a:r>
            <a:r>
              <a:rPr lang="en-GB" dirty="0">
                <a:latin typeface="+mj-lt"/>
              </a:rPr>
              <a:t>, (±) 30 w </a:t>
            </a:r>
            <a:r>
              <a:rPr lang="en-GB" dirty="0" err="1">
                <a:latin typeface="+mj-lt"/>
              </a:rPr>
              <a:t>semestrze</a:t>
            </a:r>
            <a:r>
              <a:rPr lang="en-GB" dirty="0">
                <a:latin typeface="+mj-lt"/>
              </a:rPr>
              <a:t> (</a:t>
            </a:r>
            <a:r>
              <a:rPr lang="en-GB" dirty="0" err="1">
                <a:latin typeface="+mj-lt"/>
              </a:rPr>
              <a:t>może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być</a:t>
            </a:r>
            <a:r>
              <a:rPr lang="en-GB" dirty="0">
                <a:latin typeface="+mj-lt"/>
              </a:rPr>
              <a:t>, np. </a:t>
            </a:r>
            <a:r>
              <a:rPr lang="en-GB" dirty="0" err="1">
                <a:latin typeface="+mj-lt"/>
              </a:rPr>
              <a:t>semestr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zimowy</a:t>
            </a:r>
            <a:r>
              <a:rPr lang="en-GB" dirty="0">
                <a:latin typeface="+mj-lt"/>
              </a:rPr>
              <a:t> 28, a </a:t>
            </a:r>
            <a:r>
              <a:rPr lang="en-GB" dirty="0" err="1">
                <a:latin typeface="+mj-lt"/>
              </a:rPr>
              <a:t>letni</a:t>
            </a:r>
            <a:r>
              <a:rPr lang="en-GB" dirty="0">
                <a:latin typeface="+mj-lt"/>
              </a:rPr>
              <a:t> 32). </a:t>
            </a:r>
          </a:p>
          <a:p>
            <a:pPr marL="285750" indent="-285750" algn="just"/>
            <a:r>
              <a:rPr lang="pl-PL" dirty="0">
                <a:latin typeface="+mj-lt"/>
              </a:rPr>
              <a:t>W każdym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semestr</a:t>
            </a:r>
            <a:r>
              <a:rPr lang="pl-PL" dirty="0">
                <a:latin typeface="+mj-lt"/>
              </a:rPr>
              <a:t>ze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studentowi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przysługuje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dopuszczalny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deficyt</a:t>
            </a:r>
            <a:r>
              <a:rPr lang="en-GB" dirty="0">
                <a:latin typeface="+mj-lt"/>
              </a:rPr>
              <a:t> 6 </a:t>
            </a:r>
            <a:r>
              <a:rPr lang="en-GB" dirty="0" err="1">
                <a:latin typeface="+mj-lt"/>
              </a:rPr>
              <a:t>punktów</a:t>
            </a:r>
            <a:r>
              <a:rPr lang="en-GB" dirty="0">
                <a:latin typeface="+mj-lt"/>
              </a:rPr>
              <a:t> ECTS z </a:t>
            </a:r>
            <a:r>
              <a:rPr lang="en-GB" dirty="0" err="1">
                <a:latin typeface="+mj-lt"/>
              </a:rPr>
              <a:t>przedmiotów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niekontynuowanych</a:t>
            </a:r>
            <a:r>
              <a:rPr lang="en-GB" dirty="0">
                <a:latin typeface="+mj-lt"/>
              </a:rPr>
              <a:t>. </a:t>
            </a:r>
            <a:r>
              <a:rPr lang="en-GB" dirty="0" err="1">
                <a:latin typeface="+mj-lt"/>
              </a:rPr>
              <a:t>Oznacza</a:t>
            </a:r>
            <a:r>
              <a:rPr lang="en-GB" dirty="0">
                <a:latin typeface="+mj-lt"/>
              </a:rPr>
              <a:t> to, </a:t>
            </a:r>
            <a:r>
              <a:rPr lang="en-GB" dirty="0" err="1">
                <a:latin typeface="+mj-lt"/>
              </a:rPr>
              <a:t>że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może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przejść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kolejny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semestr</a:t>
            </a:r>
            <a:r>
              <a:rPr lang="en-GB" dirty="0">
                <a:latin typeface="+mj-lt"/>
              </a:rPr>
              <a:t> z </a:t>
            </a:r>
            <a:r>
              <a:rPr lang="en-GB" dirty="0" err="1">
                <a:latin typeface="+mj-lt"/>
              </a:rPr>
              <a:t>brakiem</a:t>
            </a:r>
            <a:r>
              <a:rPr lang="en-GB" dirty="0">
                <a:latin typeface="+mj-lt"/>
              </a:rPr>
              <a:t> 6 ECTS, </a:t>
            </a:r>
            <a:r>
              <a:rPr lang="en-GB" dirty="0" err="1">
                <a:latin typeface="+mj-lt"/>
              </a:rPr>
              <a:t>który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trzeba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nadrobić</a:t>
            </a:r>
            <a:r>
              <a:rPr lang="en-GB" dirty="0">
                <a:latin typeface="+mj-lt"/>
              </a:rPr>
              <a:t> w </a:t>
            </a:r>
            <a:r>
              <a:rPr lang="en-GB" dirty="0" err="1">
                <a:latin typeface="+mj-lt"/>
              </a:rPr>
              <a:t>kolejnym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roku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akademickim</a:t>
            </a:r>
            <a:r>
              <a:rPr lang="en-GB" dirty="0">
                <a:latin typeface="+mj-lt"/>
              </a:rPr>
              <a:t>. </a:t>
            </a:r>
          </a:p>
          <a:p>
            <a:pPr marL="285750" indent="-285750" algn="just"/>
            <a:r>
              <a:rPr lang="pl-PL" dirty="0">
                <a:latin typeface="+mj-lt"/>
              </a:rPr>
              <a:t>Gdy student nie zalicza przedmiotu kontynuowanego jest ponownie wpisywany na ten sam semestr. </a:t>
            </a:r>
          </a:p>
          <a:p>
            <a:pPr marL="285750" indent="-285750" algn="just"/>
            <a:r>
              <a:rPr lang="pl-PL" dirty="0">
                <a:latin typeface="+mj-lt"/>
              </a:rPr>
              <a:t>W każdym z wymienionych przypadków konieczne jest złożenie podania o powtarzanie do końca sesji poprawkowej.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>
              <a:latin typeface="+mj-l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100" dirty="0" err="1"/>
              <a:t>Podania</a:t>
            </a:r>
            <a:endParaRPr sz="3100" dirty="0"/>
          </a:p>
        </p:txBody>
      </p:sp>
      <p:sp>
        <p:nvSpPr>
          <p:cNvPr id="113" name="Google Shape;113;p21"/>
          <p:cNvSpPr txBox="1">
            <a:spLocks noGrp="1"/>
          </p:cNvSpPr>
          <p:nvPr>
            <p:ph type="body" idx="1"/>
          </p:nvPr>
        </p:nvSpPr>
        <p:spPr>
          <a:xfrm>
            <a:off x="387900" y="1346386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W </a:t>
            </a:r>
            <a:r>
              <a:rPr lang="en-GB" dirty="0" err="1">
                <a:latin typeface="+mj-lt"/>
              </a:rPr>
              <a:t>przypadku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niezaliczenia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przedmiotu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lub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niezdania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egzaminu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należy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złożyć</a:t>
            </a:r>
            <a:r>
              <a:rPr lang="en-GB" dirty="0">
                <a:latin typeface="+mj-lt"/>
              </a:rPr>
              <a:t> w </a:t>
            </a:r>
            <a:r>
              <a:rPr lang="en-GB" dirty="0" err="1">
                <a:latin typeface="+mj-lt"/>
              </a:rPr>
              <a:t>dziekanacie</a:t>
            </a:r>
            <a:r>
              <a:rPr lang="en-GB" dirty="0">
                <a:latin typeface="+mj-lt"/>
              </a:rPr>
              <a:t> </a:t>
            </a:r>
            <a:r>
              <a:rPr lang="pl-PL" dirty="0">
                <a:latin typeface="+mj-lt"/>
              </a:rPr>
              <a:t>wniosek </a:t>
            </a:r>
            <a:r>
              <a:rPr lang="en-GB" dirty="0">
                <a:latin typeface="+mj-lt"/>
              </a:rPr>
              <a:t>o</a:t>
            </a:r>
            <a:r>
              <a:rPr lang="pl-PL" dirty="0">
                <a:latin typeface="+mj-lt"/>
              </a:rPr>
              <a:t> powtarzanie przedmiotu. Wniosek musi być w pierwszej kolejności zaopiniowany przez zastępcę Dyrektora ds. studiów niestacjonarnych.</a:t>
            </a:r>
            <a:endParaRPr dirty="0">
              <a:latin typeface="+mj-lt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PODANIE NALEŻY ZŁOŻYĆ NAJPÓŹNIEJ DO KOŃCA SESJI POPRAWKOWEJ.</a:t>
            </a:r>
            <a:endParaRPr lang="pl-PL" dirty="0">
              <a:latin typeface="+mj-lt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latin typeface="+mj-lt"/>
            </a:endParaRPr>
          </a:p>
          <a:p>
            <a:pPr marL="0" lvl="0" indent="0" algn="just">
              <a:buNone/>
            </a:pPr>
            <a:r>
              <a:rPr lang="en-GB" dirty="0" err="1">
                <a:latin typeface="+mj-lt"/>
              </a:rPr>
              <a:t>Wzory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podań</a:t>
            </a:r>
            <a:r>
              <a:rPr lang="en-GB" dirty="0">
                <a:latin typeface="+mj-lt"/>
              </a:rPr>
              <a:t>  </a:t>
            </a:r>
            <a:r>
              <a:rPr lang="en-GB" dirty="0" err="1">
                <a:latin typeface="+mj-lt"/>
              </a:rPr>
              <a:t>znajdują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się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stronie</a:t>
            </a:r>
            <a:r>
              <a:rPr lang="pl-PL" dirty="0">
                <a:latin typeface="+mj-lt"/>
              </a:rPr>
              <a:t>: </a:t>
            </a:r>
            <a:r>
              <a:rPr lang="pl-PL" dirty="0">
                <a:latin typeface="+mj-lt"/>
                <a:hlinkClick r:id="rId3"/>
              </a:rPr>
              <a:t>https://neofilologia.uwr.edu.pl/studenci/wzory-wnioskow/</a:t>
            </a:r>
            <a:r>
              <a:rPr lang="pl-PL" dirty="0">
                <a:latin typeface="+mj-lt"/>
              </a:rPr>
              <a:t> </a:t>
            </a:r>
            <a:endParaRPr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590</TotalTime>
  <Words>1499</Words>
  <Application>Microsoft Macintosh PowerPoint</Application>
  <PresentationFormat>On-screen Show (16:9)</PresentationFormat>
  <Paragraphs>106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2013 - 2022 Theme</vt:lpstr>
      <vt:lpstr>Witamy w Instytucie Filologii Angielskiej Welcome to the Institute of English Studies </vt:lpstr>
      <vt:lpstr>Wydział Neofilologii  (Faculty of Languages, Literatures and Cultures)</vt:lpstr>
      <vt:lpstr>Dziekanat: legitymacje, umowy, płatności, informacje na temat składanych podań, dyplomy.</vt:lpstr>
      <vt:lpstr>Dziekanat: godziny otwarcia</vt:lpstr>
      <vt:lpstr>Instytut Filologii Angielskiej</vt:lpstr>
      <vt:lpstr>Wybory Starosty pierwszego roku</vt:lpstr>
      <vt:lpstr>Regulamin Studiów w Uniwersytecie Wrocławskim</vt:lpstr>
      <vt:lpstr>Regulamin studiów – najważniejsze punkty</vt:lpstr>
      <vt:lpstr>Podania</vt:lpstr>
      <vt:lpstr>Regulamin studiów – najważniejsze sprawy</vt:lpstr>
      <vt:lpstr>Programy studiów i specjalnosci (available at https://ifa.uwr.edu.pl/)</vt:lpstr>
      <vt:lpstr>   USOS - zapisy na zajęcia</vt:lpstr>
      <vt:lpstr>Zapisy w semestrze zimowym 2024/25</vt:lpstr>
      <vt:lpstr>Lektorat  </vt:lpstr>
      <vt:lpstr>Sylabusy (the syllabi)</vt:lpstr>
      <vt:lpstr>Obowiązkowe szkolenie BHP (on-line)</vt:lpstr>
      <vt:lpstr>Biblioteka</vt:lpstr>
      <vt:lpstr>About our website: https://ifa.uwr.edu.pl/</vt:lpstr>
      <vt:lpstr>Logowanie do konta pocztowego</vt:lpstr>
      <vt:lpstr>Wykłady/zajęcia w formie zdalnej</vt:lpstr>
      <vt:lpstr>Dziękuję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Witamy w IFA Welcome to our Institute </dc:title>
  <cp:lastModifiedBy>Katarzyna Sówka-Pietraszewska</cp:lastModifiedBy>
  <cp:revision>57</cp:revision>
  <dcterms:modified xsi:type="dcterms:W3CDTF">2025-10-03T07:05:01Z</dcterms:modified>
</cp:coreProperties>
</file>