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35"/>
  </p:notesMasterIdLst>
  <p:sldIdLst>
    <p:sldId id="256" r:id="rId2"/>
    <p:sldId id="296" r:id="rId3"/>
    <p:sldId id="259" r:id="rId4"/>
    <p:sldId id="260" r:id="rId5"/>
    <p:sldId id="261" r:id="rId6"/>
    <p:sldId id="312" r:id="rId7"/>
    <p:sldId id="262" r:id="rId8"/>
    <p:sldId id="264" r:id="rId9"/>
    <p:sldId id="310" r:id="rId10"/>
    <p:sldId id="265" r:id="rId11"/>
    <p:sldId id="266" r:id="rId12"/>
    <p:sldId id="309" r:id="rId13"/>
    <p:sldId id="267" r:id="rId14"/>
    <p:sldId id="308" r:id="rId15"/>
    <p:sldId id="269" r:id="rId16"/>
    <p:sldId id="307" r:id="rId17"/>
    <p:sldId id="271" r:id="rId18"/>
    <p:sldId id="306" r:id="rId19"/>
    <p:sldId id="278" r:id="rId20"/>
    <p:sldId id="304" r:id="rId21"/>
    <p:sldId id="300" r:id="rId22"/>
    <p:sldId id="303" r:id="rId23"/>
    <p:sldId id="280" r:id="rId24"/>
    <p:sldId id="302" r:id="rId25"/>
    <p:sldId id="282" r:id="rId26"/>
    <p:sldId id="284" r:id="rId27"/>
    <p:sldId id="287" r:id="rId28"/>
    <p:sldId id="288" r:id="rId29"/>
    <p:sldId id="301" r:id="rId30"/>
    <p:sldId id="290" r:id="rId31"/>
    <p:sldId id="292" r:id="rId32"/>
    <p:sldId id="294" r:id="rId33"/>
    <p:sldId id="295" r:id="rId34"/>
  </p:sldIdLst>
  <p:sldSz cx="9144000" cy="5143500" type="screen16x9"/>
  <p:notesSz cx="6858000" cy="9144000"/>
  <p:embeddedFontLst>
    <p:embeddedFont>
      <p:font typeface="Roboto" panose="02000000000000000000" pitchFamily="2" charset="0"/>
      <p:regular r:id="rId36"/>
      <p:bold r:id="rId37"/>
      <p:italic r:id="rId38"/>
      <p:boldItalic r:id="rId39"/>
    </p:embeddedFont>
  </p:embeddedFontLst>
  <p:defaultTextStyle>
    <a:defPPr>
      <a:defRPr lang="en-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19"/>
    <p:restoredTop sz="93199"/>
  </p:normalViewPr>
  <p:slideViewPr>
    <p:cSldViewPr snapToGrid="0">
      <p:cViewPr varScale="1">
        <p:scale>
          <a:sx n="143" d="100"/>
          <a:sy n="143" d="100"/>
        </p:scale>
        <p:origin x="62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36c6cb6c3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36c6cb6c3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5e97ee870d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5e97ee870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5792fe9d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25792fe9d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259258878f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259258878f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f137c75208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f137c7520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136c6cb6c3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136c6cb6c3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27e632b3563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27e632b356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136c6cb6c3_0_1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136c6cb6c3_0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36c6cb6c3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36c6cb6c3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9dac9fc3bc_1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9dac9fc3bc_1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5795f4eea0_6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5795f4eea0_6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83429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136c6cb6c3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136c6cb6c3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136c6cb6c3_0_2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136c6cb6c3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157d6eb811b_1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157d6eb811b_1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157d6eb811b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157d6eb811b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5e97ee870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5e97ee870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157d6eb811b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157d6eb811b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9af208c42a_1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9af208c42a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9af208c42a_1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9af208c42a_1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36c6cb6c3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36c6cb6c3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36c6cb6c3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36c6cb6c3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08CA8-5E90-C1D8-DA14-A200332EAB22}"/>
              </a:ext>
            </a:extLst>
          </p:cNvPr>
          <p:cNvSpPr>
            <a:spLocks noGrp="1"/>
          </p:cNvSpPr>
          <p:nvPr>
            <p:ph type="ctrTitle"/>
          </p:nvPr>
        </p:nvSpPr>
        <p:spPr>
          <a:xfrm>
            <a:off x="1143000" y="841772"/>
            <a:ext cx="6858000" cy="1790700"/>
          </a:xfrm>
        </p:spPr>
        <p:txBody>
          <a:bodyPr anchor="b"/>
          <a:lstStyle>
            <a:lvl1pPr algn="ctr">
              <a:defRPr sz="4500"/>
            </a:lvl1pPr>
          </a:lstStyle>
          <a:p>
            <a:r>
              <a:rPr lang="en-GB"/>
              <a:t>Click to edit Master title style</a:t>
            </a:r>
            <a:endParaRPr lang="en-PL"/>
          </a:p>
        </p:txBody>
      </p:sp>
      <p:sp>
        <p:nvSpPr>
          <p:cNvPr id="3" name="Subtitle 2">
            <a:extLst>
              <a:ext uri="{FF2B5EF4-FFF2-40B4-BE49-F238E27FC236}">
                <a16:creationId xmlns:a16="http://schemas.microsoft.com/office/drawing/2014/main" id="{119D8FBE-CB1F-DD54-9D37-E9BA6BEE71F6}"/>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PL"/>
          </a:p>
        </p:txBody>
      </p:sp>
      <p:sp>
        <p:nvSpPr>
          <p:cNvPr id="4" name="Date Placeholder 3">
            <a:extLst>
              <a:ext uri="{FF2B5EF4-FFF2-40B4-BE49-F238E27FC236}">
                <a16:creationId xmlns:a16="http://schemas.microsoft.com/office/drawing/2014/main" id="{C696EB3D-3501-5D41-7826-AD012F09BCAA}"/>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5" name="Footer Placeholder 4">
            <a:extLst>
              <a:ext uri="{FF2B5EF4-FFF2-40B4-BE49-F238E27FC236}">
                <a16:creationId xmlns:a16="http://schemas.microsoft.com/office/drawing/2014/main" id="{FFF8CB8D-8EF3-07E0-CEAD-FDCE19BCBBFA}"/>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5C656A5B-937C-286A-F417-713646B99CA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8601769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81227-B365-2975-142E-043F7DF9AA76}"/>
              </a:ext>
            </a:extLst>
          </p:cNvPr>
          <p:cNvSpPr>
            <a:spLocks noGrp="1"/>
          </p:cNvSpPr>
          <p:nvPr>
            <p:ph type="title"/>
          </p:nvPr>
        </p:nvSpPr>
        <p:spPr/>
        <p:txBody>
          <a:bodyPr/>
          <a:lstStyle/>
          <a:p>
            <a:r>
              <a:rPr lang="en-GB"/>
              <a:t>Click to edit Master title style</a:t>
            </a:r>
            <a:endParaRPr lang="en-PL"/>
          </a:p>
        </p:txBody>
      </p:sp>
      <p:sp>
        <p:nvSpPr>
          <p:cNvPr id="3" name="Vertical Text Placeholder 2">
            <a:extLst>
              <a:ext uri="{FF2B5EF4-FFF2-40B4-BE49-F238E27FC236}">
                <a16:creationId xmlns:a16="http://schemas.microsoft.com/office/drawing/2014/main" id="{92105122-503F-1770-C216-3EFC00D9AD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C1E29DB2-6F87-CAF6-DB2E-A81552717316}"/>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5" name="Footer Placeholder 4">
            <a:extLst>
              <a:ext uri="{FF2B5EF4-FFF2-40B4-BE49-F238E27FC236}">
                <a16:creationId xmlns:a16="http://schemas.microsoft.com/office/drawing/2014/main" id="{0C1AC803-786A-F104-BC62-8C438057A611}"/>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72ED1AFD-F75F-EB61-B3B8-13DEEF4CC8F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20695092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B5B4EF-20A4-21FF-7E54-C0A5090F0EBA}"/>
              </a:ext>
            </a:extLst>
          </p:cNvPr>
          <p:cNvSpPr>
            <a:spLocks noGrp="1"/>
          </p:cNvSpPr>
          <p:nvPr>
            <p:ph type="title" orient="vert"/>
          </p:nvPr>
        </p:nvSpPr>
        <p:spPr>
          <a:xfrm>
            <a:off x="6543675" y="273843"/>
            <a:ext cx="1971675" cy="4358879"/>
          </a:xfrm>
        </p:spPr>
        <p:txBody>
          <a:bodyPr vert="eaVert"/>
          <a:lstStyle/>
          <a:p>
            <a:r>
              <a:rPr lang="en-GB"/>
              <a:t>Click to edit Master title style</a:t>
            </a:r>
            <a:endParaRPr lang="en-PL"/>
          </a:p>
        </p:txBody>
      </p:sp>
      <p:sp>
        <p:nvSpPr>
          <p:cNvPr id="3" name="Vertical Text Placeholder 2">
            <a:extLst>
              <a:ext uri="{FF2B5EF4-FFF2-40B4-BE49-F238E27FC236}">
                <a16:creationId xmlns:a16="http://schemas.microsoft.com/office/drawing/2014/main" id="{BEB78275-40B0-F893-CFAB-59F59A5DD8B4}"/>
              </a:ext>
            </a:extLst>
          </p:cNvPr>
          <p:cNvSpPr>
            <a:spLocks noGrp="1"/>
          </p:cNvSpPr>
          <p:nvPr>
            <p:ph type="body" orient="vert" idx="1"/>
          </p:nvPr>
        </p:nvSpPr>
        <p:spPr>
          <a:xfrm>
            <a:off x="628650" y="273843"/>
            <a:ext cx="5800725" cy="435887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3539CC56-A3A4-4983-8C60-E75AA18E36F8}"/>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5" name="Footer Placeholder 4">
            <a:extLst>
              <a:ext uri="{FF2B5EF4-FFF2-40B4-BE49-F238E27FC236}">
                <a16:creationId xmlns:a16="http://schemas.microsoft.com/office/drawing/2014/main" id="{1DF54FF2-CB0C-EBE2-40FA-975D51CE1F3F}"/>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F5200EFB-0594-1395-68F8-8F4D6E1A271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59466954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0"/>
        <p:cNvGrpSpPr/>
        <p:nvPr/>
      </p:nvGrpSpPr>
      <p:grpSpPr>
        <a:xfrm>
          <a:off x="0" y="0"/>
          <a:ext cx="0" cy="0"/>
          <a:chOff x="0" y="0"/>
          <a:chExt cx="0" cy="0"/>
        </a:xfrm>
      </p:grpSpPr>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5730752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6"/>
        <p:cNvGrpSpPr/>
        <p:nvPr/>
      </p:nvGrpSpPr>
      <p:grpSpPr>
        <a:xfrm>
          <a:off x="0" y="0"/>
          <a:ext cx="0" cy="0"/>
          <a:chOff x="0" y="0"/>
          <a:chExt cx="0" cy="0"/>
        </a:xfrm>
      </p:grpSpPr>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77505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8A9BB-6A5E-E809-ABAE-D9271DC153F1}"/>
              </a:ext>
            </a:extLst>
          </p:cNvPr>
          <p:cNvSpPr>
            <a:spLocks noGrp="1"/>
          </p:cNvSpPr>
          <p:nvPr>
            <p:ph type="title"/>
          </p:nvPr>
        </p:nvSpPr>
        <p:spPr/>
        <p:txBody>
          <a:bodyPr/>
          <a:lstStyle/>
          <a:p>
            <a:r>
              <a:rPr lang="en-GB"/>
              <a:t>Click to edit Master title style</a:t>
            </a:r>
            <a:endParaRPr lang="en-PL"/>
          </a:p>
        </p:txBody>
      </p:sp>
      <p:sp>
        <p:nvSpPr>
          <p:cNvPr id="3" name="Content Placeholder 2">
            <a:extLst>
              <a:ext uri="{FF2B5EF4-FFF2-40B4-BE49-F238E27FC236}">
                <a16:creationId xmlns:a16="http://schemas.microsoft.com/office/drawing/2014/main" id="{BEB70E53-D47A-7730-DCCD-179C51B5122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CF1210B9-D3B3-6914-6725-34A5580D1B63}"/>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5" name="Footer Placeholder 4">
            <a:extLst>
              <a:ext uri="{FF2B5EF4-FFF2-40B4-BE49-F238E27FC236}">
                <a16:creationId xmlns:a16="http://schemas.microsoft.com/office/drawing/2014/main" id="{BB543F25-8105-87A1-9271-B639BBD44C9C}"/>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DAB0E563-56D2-846D-B64E-05276F52587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79780441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34848-773C-CCD3-B7D9-6AEAA31CAE02}"/>
              </a:ext>
            </a:extLst>
          </p:cNvPr>
          <p:cNvSpPr>
            <a:spLocks noGrp="1"/>
          </p:cNvSpPr>
          <p:nvPr>
            <p:ph type="title"/>
          </p:nvPr>
        </p:nvSpPr>
        <p:spPr>
          <a:xfrm>
            <a:off x="623887" y="1282304"/>
            <a:ext cx="7886700" cy="2139553"/>
          </a:xfrm>
        </p:spPr>
        <p:txBody>
          <a:bodyPr anchor="b"/>
          <a:lstStyle>
            <a:lvl1pPr>
              <a:defRPr sz="4500"/>
            </a:lvl1pPr>
          </a:lstStyle>
          <a:p>
            <a:r>
              <a:rPr lang="en-GB"/>
              <a:t>Click to edit Master title style</a:t>
            </a:r>
            <a:endParaRPr lang="en-PL"/>
          </a:p>
        </p:txBody>
      </p:sp>
      <p:sp>
        <p:nvSpPr>
          <p:cNvPr id="3" name="Text Placeholder 2">
            <a:extLst>
              <a:ext uri="{FF2B5EF4-FFF2-40B4-BE49-F238E27FC236}">
                <a16:creationId xmlns:a16="http://schemas.microsoft.com/office/drawing/2014/main" id="{607B381B-E0ED-C91C-53FC-A0EC458AD4CF}"/>
              </a:ext>
            </a:extLst>
          </p:cNvPr>
          <p:cNvSpPr>
            <a:spLocks noGrp="1"/>
          </p:cNvSpPr>
          <p:nvPr>
            <p:ph type="body" idx="1"/>
          </p:nvPr>
        </p:nvSpPr>
        <p:spPr>
          <a:xfrm>
            <a:off x="623887"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5CECE99-A408-C793-57FF-6C1664072E4F}"/>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5" name="Footer Placeholder 4">
            <a:extLst>
              <a:ext uri="{FF2B5EF4-FFF2-40B4-BE49-F238E27FC236}">
                <a16:creationId xmlns:a16="http://schemas.microsoft.com/office/drawing/2014/main" id="{9D54085A-9D15-0614-DB64-C7D6A84ECEE2}"/>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044046D0-282F-989C-1974-A8F1E9C520F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29597396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D9637-C0DB-6BFF-7640-DB95095E549B}"/>
              </a:ext>
            </a:extLst>
          </p:cNvPr>
          <p:cNvSpPr>
            <a:spLocks noGrp="1"/>
          </p:cNvSpPr>
          <p:nvPr>
            <p:ph type="title"/>
          </p:nvPr>
        </p:nvSpPr>
        <p:spPr/>
        <p:txBody>
          <a:bodyPr/>
          <a:lstStyle/>
          <a:p>
            <a:r>
              <a:rPr lang="en-GB"/>
              <a:t>Click to edit Master title style</a:t>
            </a:r>
            <a:endParaRPr lang="en-PL"/>
          </a:p>
        </p:txBody>
      </p:sp>
      <p:sp>
        <p:nvSpPr>
          <p:cNvPr id="3" name="Content Placeholder 2">
            <a:extLst>
              <a:ext uri="{FF2B5EF4-FFF2-40B4-BE49-F238E27FC236}">
                <a16:creationId xmlns:a16="http://schemas.microsoft.com/office/drawing/2014/main" id="{A41453A4-2FF3-83F0-9CC2-B678EB360DEC}"/>
              </a:ext>
            </a:extLst>
          </p:cNvPr>
          <p:cNvSpPr>
            <a:spLocks noGrp="1"/>
          </p:cNvSpPr>
          <p:nvPr>
            <p:ph sz="half" idx="1"/>
          </p:nvPr>
        </p:nvSpPr>
        <p:spPr>
          <a:xfrm>
            <a:off x="6286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Content Placeholder 3">
            <a:extLst>
              <a:ext uri="{FF2B5EF4-FFF2-40B4-BE49-F238E27FC236}">
                <a16:creationId xmlns:a16="http://schemas.microsoft.com/office/drawing/2014/main" id="{CD38E290-26EF-A48D-6950-4A08E0824059}"/>
              </a:ext>
            </a:extLst>
          </p:cNvPr>
          <p:cNvSpPr>
            <a:spLocks noGrp="1"/>
          </p:cNvSpPr>
          <p:nvPr>
            <p:ph sz="half" idx="2"/>
          </p:nvPr>
        </p:nvSpPr>
        <p:spPr>
          <a:xfrm>
            <a:off x="46291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5" name="Date Placeholder 4">
            <a:extLst>
              <a:ext uri="{FF2B5EF4-FFF2-40B4-BE49-F238E27FC236}">
                <a16:creationId xmlns:a16="http://schemas.microsoft.com/office/drawing/2014/main" id="{B6E593B4-8818-2EB0-59A3-A8686975970F}"/>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6" name="Footer Placeholder 5">
            <a:extLst>
              <a:ext uri="{FF2B5EF4-FFF2-40B4-BE49-F238E27FC236}">
                <a16:creationId xmlns:a16="http://schemas.microsoft.com/office/drawing/2014/main" id="{AAF380BC-6170-1307-50B5-7BE54E970F6F}"/>
              </a:ext>
            </a:extLst>
          </p:cNvPr>
          <p:cNvSpPr>
            <a:spLocks noGrp="1"/>
          </p:cNvSpPr>
          <p:nvPr>
            <p:ph type="ftr" sz="quarter" idx="11"/>
          </p:nvPr>
        </p:nvSpPr>
        <p:spPr/>
        <p:txBody>
          <a:bodyPr/>
          <a:lstStyle/>
          <a:p>
            <a:endParaRPr lang="en-PL"/>
          </a:p>
        </p:txBody>
      </p:sp>
      <p:sp>
        <p:nvSpPr>
          <p:cNvPr id="7" name="Slide Number Placeholder 6">
            <a:extLst>
              <a:ext uri="{FF2B5EF4-FFF2-40B4-BE49-F238E27FC236}">
                <a16:creationId xmlns:a16="http://schemas.microsoft.com/office/drawing/2014/main" id="{9BFD987D-48FA-4940-7E93-F418603DCB16}"/>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77683203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5C278-F242-0C35-BD3C-6F5AEF5136CD}"/>
              </a:ext>
            </a:extLst>
          </p:cNvPr>
          <p:cNvSpPr>
            <a:spLocks noGrp="1"/>
          </p:cNvSpPr>
          <p:nvPr>
            <p:ph type="title"/>
          </p:nvPr>
        </p:nvSpPr>
        <p:spPr>
          <a:xfrm>
            <a:off x="629841" y="273844"/>
            <a:ext cx="7886700" cy="994172"/>
          </a:xfrm>
        </p:spPr>
        <p:txBody>
          <a:bodyPr/>
          <a:lstStyle/>
          <a:p>
            <a:r>
              <a:rPr lang="en-GB"/>
              <a:t>Click to edit Master title style</a:t>
            </a:r>
            <a:endParaRPr lang="en-PL"/>
          </a:p>
        </p:txBody>
      </p:sp>
      <p:sp>
        <p:nvSpPr>
          <p:cNvPr id="3" name="Text Placeholder 2">
            <a:extLst>
              <a:ext uri="{FF2B5EF4-FFF2-40B4-BE49-F238E27FC236}">
                <a16:creationId xmlns:a16="http://schemas.microsoft.com/office/drawing/2014/main" id="{706C13C3-CB77-18C9-316E-EC3AF3B40FC4}"/>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F316E208-8BF6-641F-0CD7-FB0A13640538}"/>
              </a:ext>
            </a:extLst>
          </p:cNvPr>
          <p:cNvSpPr>
            <a:spLocks noGrp="1"/>
          </p:cNvSpPr>
          <p:nvPr>
            <p:ph sz="half" idx="2"/>
          </p:nvPr>
        </p:nvSpPr>
        <p:spPr>
          <a:xfrm>
            <a:off x="629842" y="1878806"/>
            <a:ext cx="3868340"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5" name="Text Placeholder 4">
            <a:extLst>
              <a:ext uri="{FF2B5EF4-FFF2-40B4-BE49-F238E27FC236}">
                <a16:creationId xmlns:a16="http://schemas.microsoft.com/office/drawing/2014/main" id="{4E72947D-24DA-F453-2AA7-8C19C0516F77}"/>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E53FF772-0395-C15D-F513-005B8E6813F0}"/>
              </a:ext>
            </a:extLst>
          </p:cNvPr>
          <p:cNvSpPr>
            <a:spLocks noGrp="1"/>
          </p:cNvSpPr>
          <p:nvPr>
            <p:ph sz="quarter" idx="4"/>
          </p:nvPr>
        </p:nvSpPr>
        <p:spPr>
          <a:xfrm>
            <a:off x="4629150" y="1878806"/>
            <a:ext cx="3887391"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7" name="Date Placeholder 6">
            <a:extLst>
              <a:ext uri="{FF2B5EF4-FFF2-40B4-BE49-F238E27FC236}">
                <a16:creationId xmlns:a16="http://schemas.microsoft.com/office/drawing/2014/main" id="{DA1C0F0B-BF6E-EA0F-1EAA-05811A2229C8}"/>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8" name="Footer Placeholder 7">
            <a:extLst>
              <a:ext uri="{FF2B5EF4-FFF2-40B4-BE49-F238E27FC236}">
                <a16:creationId xmlns:a16="http://schemas.microsoft.com/office/drawing/2014/main" id="{9EE51111-78C9-21F5-3EC5-384DB45E81B4}"/>
              </a:ext>
            </a:extLst>
          </p:cNvPr>
          <p:cNvSpPr>
            <a:spLocks noGrp="1"/>
          </p:cNvSpPr>
          <p:nvPr>
            <p:ph type="ftr" sz="quarter" idx="11"/>
          </p:nvPr>
        </p:nvSpPr>
        <p:spPr/>
        <p:txBody>
          <a:bodyPr/>
          <a:lstStyle/>
          <a:p>
            <a:endParaRPr lang="en-PL"/>
          </a:p>
        </p:txBody>
      </p:sp>
      <p:sp>
        <p:nvSpPr>
          <p:cNvPr id="9" name="Slide Number Placeholder 8">
            <a:extLst>
              <a:ext uri="{FF2B5EF4-FFF2-40B4-BE49-F238E27FC236}">
                <a16:creationId xmlns:a16="http://schemas.microsoft.com/office/drawing/2014/main" id="{AC5D4492-EC21-7422-4297-63AD0D552DD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16933098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EA31-76DB-4B9E-6C5E-9DA39B656F5E}"/>
              </a:ext>
            </a:extLst>
          </p:cNvPr>
          <p:cNvSpPr>
            <a:spLocks noGrp="1"/>
          </p:cNvSpPr>
          <p:nvPr>
            <p:ph type="title"/>
          </p:nvPr>
        </p:nvSpPr>
        <p:spPr/>
        <p:txBody>
          <a:bodyPr/>
          <a:lstStyle/>
          <a:p>
            <a:r>
              <a:rPr lang="en-GB"/>
              <a:t>Click to edit Master title style</a:t>
            </a:r>
            <a:endParaRPr lang="en-PL"/>
          </a:p>
        </p:txBody>
      </p:sp>
      <p:sp>
        <p:nvSpPr>
          <p:cNvPr id="3" name="Date Placeholder 2">
            <a:extLst>
              <a:ext uri="{FF2B5EF4-FFF2-40B4-BE49-F238E27FC236}">
                <a16:creationId xmlns:a16="http://schemas.microsoft.com/office/drawing/2014/main" id="{6518684F-6B95-05B4-DD7F-4658ACCFBBC3}"/>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4" name="Footer Placeholder 3">
            <a:extLst>
              <a:ext uri="{FF2B5EF4-FFF2-40B4-BE49-F238E27FC236}">
                <a16:creationId xmlns:a16="http://schemas.microsoft.com/office/drawing/2014/main" id="{BE1579D1-2BE8-57DB-8990-F5514FBE587B}"/>
              </a:ext>
            </a:extLst>
          </p:cNvPr>
          <p:cNvSpPr>
            <a:spLocks noGrp="1"/>
          </p:cNvSpPr>
          <p:nvPr>
            <p:ph type="ftr" sz="quarter" idx="11"/>
          </p:nvPr>
        </p:nvSpPr>
        <p:spPr/>
        <p:txBody>
          <a:bodyPr/>
          <a:lstStyle/>
          <a:p>
            <a:endParaRPr lang="en-PL"/>
          </a:p>
        </p:txBody>
      </p:sp>
      <p:sp>
        <p:nvSpPr>
          <p:cNvPr id="5" name="Slide Number Placeholder 4">
            <a:extLst>
              <a:ext uri="{FF2B5EF4-FFF2-40B4-BE49-F238E27FC236}">
                <a16:creationId xmlns:a16="http://schemas.microsoft.com/office/drawing/2014/main" id="{8D40D558-7DA0-4F23-252B-58E69FA86F2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0370440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7F16E1-22A9-5CBD-17E3-0D23D37ED46D}"/>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3" name="Footer Placeholder 2">
            <a:extLst>
              <a:ext uri="{FF2B5EF4-FFF2-40B4-BE49-F238E27FC236}">
                <a16:creationId xmlns:a16="http://schemas.microsoft.com/office/drawing/2014/main" id="{BDF88CC3-EE88-9331-BCF2-2938EF949D51}"/>
              </a:ext>
            </a:extLst>
          </p:cNvPr>
          <p:cNvSpPr>
            <a:spLocks noGrp="1"/>
          </p:cNvSpPr>
          <p:nvPr>
            <p:ph type="ftr" sz="quarter" idx="11"/>
          </p:nvPr>
        </p:nvSpPr>
        <p:spPr/>
        <p:txBody>
          <a:bodyPr/>
          <a:lstStyle/>
          <a:p>
            <a:endParaRPr lang="en-PL"/>
          </a:p>
        </p:txBody>
      </p:sp>
      <p:sp>
        <p:nvSpPr>
          <p:cNvPr id="4" name="Slide Number Placeholder 3">
            <a:extLst>
              <a:ext uri="{FF2B5EF4-FFF2-40B4-BE49-F238E27FC236}">
                <a16:creationId xmlns:a16="http://schemas.microsoft.com/office/drawing/2014/main" id="{2497A24E-1C08-D1F9-0C04-6630EFD6FC0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03353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5961F-C55A-62ED-E532-CF54ED90DFB9}"/>
              </a:ext>
            </a:extLst>
          </p:cNvPr>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PL"/>
          </a:p>
        </p:txBody>
      </p:sp>
      <p:sp>
        <p:nvSpPr>
          <p:cNvPr id="3" name="Content Placeholder 2">
            <a:extLst>
              <a:ext uri="{FF2B5EF4-FFF2-40B4-BE49-F238E27FC236}">
                <a16:creationId xmlns:a16="http://schemas.microsoft.com/office/drawing/2014/main" id="{A3B9074C-EF3D-CF14-FF00-864CC436CC74}"/>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Text Placeholder 3">
            <a:extLst>
              <a:ext uri="{FF2B5EF4-FFF2-40B4-BE49-F238E27FC236}">
                <a16:creationId xmlns:a16="http://schemas.microsoft.com/office/drawing/2014/main" id="{05F1C12E-9E85-6A3D-0673-499F49D9156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E051C45E-6E63-C719-964C-63F019D5266D}"/>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6" name="Footer Placeholder 5">
            <a:extLst>
              <a:ext uri="{FF2B5EF4-FFF2-40B4-BE49-F238E27FC236}">
                <a16:creationId xmlns:a16="http://schemas.microsoft.com/office/drawing/2014/main" id="{1E5BB4D5-1698-ADE7-3B4C-6C179F2E1D03}"/>
              </a:ext>
            </a:extLst>
          </p:cNvPr>
          <p:cNvSpPr>
            <a:spLocks noGrp="1"/>
          </p:cNvSpPr>
          <p:nvPr>
            <p:ph type="ftr" sz="quarter" idx="11"/>
          </p:nvPr>
        </p:nvSpPr>
        <p:spPr/>
        <p:txBody>
          <a:bodyPr/>
          <a:lstStyle/>
          <a:p>
            <a:endParaRPr lang="en-PL"/>
          </a:p>
        </p:txBody>
      </p:sp>
      <p:sp>
        <p:nvSpPr>
          <p:cNvPr id="7" name="Slide Number Placeholder 6">
            <a:extLst>
              <a:ext uri="{FF2B5EF4-FFF2-40B4-BE49-F238E27FC236}">
                <a16:creationId xmlns:a16="http://schemas.microsoft.com/office/drawing/2014/main" id="{7DB9CF18-2E08-E295-4DBA-257110482247}"/>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74474198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4BF94-E095-E8CC-277B-FACE4C08A73F}"/>
              </a:ext>
            </a:extLst>
          </p:cNvPr>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PL"/>
          </a:p>
        </p:txBody>
      </p:sp>
      <p:sp>
        <p:nvSpPr>
          <p:cNvPr id="3" name="Picture Placeholder 2">
            <a:extLst>
              <a:ext uri="{FF2B5EF4-FFF2-40B4-BE49-F238E27FC236}">
                <a16:creationId xmlns:a16="http://schemas.microsoft.com/office/drawing/2014/main" id="{4552DD7E-85AB-6B3C-765A-5909A1A6D855}"/>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PL"/>
          </a:p>
        </p:txBody>
      </p:sp>
      <p:sp>
        <p:nvSpPr>
          <p:cNvPr id="4" name="Text Placeholder 3">
            <a:extLst>
              <a:ext uri="{FF2B5EF4-FFF2-40B4-BE49-F238E27FC236}">
                <a16:creationId xmlns:a16="http://schemas.microsoft.com/office/drawing/2014/main" id="{3E140557-4EFD-EFE0-AB5D-8CF4009A8060}"/>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C89E6829-07B0-1C4B-68A5-B5AF22712D64}"/>
              </a:ext>
            </a:extLst>
          </p:cNvPr>
          <p:cNvSpPr>
            <a:spLocks noGrp="1"/>
          </p:cNvSpPr>
          <p:nvPr>
            <p:ph type="dt" sz="half" idx="10"/>
          </p:nvPr>
        </p:nvSpPr>
        <p:spPr/>
        <p:txBody>
          <a:bodyPr/>
          <a:lstStyle/>
          <a:p>
            <a:fld id="{18E12010-BF74-C04D-B06E-2BDEA8EE81E8}" type="datetimeFigureOut">
              <a:rPr lang="en-PL" smtClean="0"/>
              <a:t>03/10/2025</a:t>
            </a:fld>
            <a:endParaRPr lang="en-PL"/>
          </a:p>
        </p:txBody>
      </p:sp>
      <p:sp>
        <p:nvSpPr>
          <p:cNvPr id="6" name="Footer Placeholder 5">
            <a:extLst>
              <a:ext uri="{FF2B5EF4-FFF2-40B4-BE49-F238E27FC236}">
                <a16:creationId xmlns:a16="http://schemas.microsoft.com/office/drawing/2014/main" id="{50D86CF6-59EE-22B8-0672-B409BDA2B490}"/>
              </a:ext>
            </a:extLst>
          </p:cNvPr>
          <p:cNvSpPr>
            <a:spLocks noGrp="1"/>
          </p:cNvSpPr>
          <p:nvPr>
            <p:ph type="ftr" sz="quarter" idx="11"/>
          </p:nvPr>
        </p:nvSpPr>
        <p:spPr/>
        <p:txBody>
          <a:bodyPr/>
          <a:lstStyle/>
          <a:p>
            <a:endParaRPr lang="en-PL"/>
          </a:p>
        </p:txBody>
      </p:sp>
      <p:sp>
        <p:nvSpPr>
          <p:cNvPr id="7" name="Slide Number Placeholder 6">
            <a:extLst>
              <a:ext uri="{FF2B5EF4-FFF2-40B4-BE49-F238E27FC236}">
                <a16:creationId xmlns:a16="http://schemas.microsoft.com/office/drawing/2014/main" id="{EC37130B-542C-D242-BBD3-569C15D15AE6}"/>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19655232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2F8B30-DD36-59DE-A4D9-16344579ED78}"/>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GB"/>
              <a:t>Click to edit Master title style</a:t>
            </a:r>
            <a:endParaRPr lang="en-PL"/>
          </a:p>
        </p:txBody>
      </p:sp>
      <p:sp>
        <p:nvSpPr>
          <p:cNvPr id="3" name="Text Placeholder 2">
            <a:extLst>
              <a:ext uri="{FF2B5EF4-FFF2-40B4-BE49-F238E27FC236}">
                <a16:creationId xmlns:a16="http://schemas.microsoft.com/office/drawing/2014/main" id="{81A5286F-4B0D-33DD-9AA5-1ACF39604050}"/>
              </a:ext>
            </a:extLst>
          </p:cNvPr>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5AA50A7E-777D-B707-2F7A-09403EC06BFF}"/>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fld id="{18E12010-BF74-C04D-B06E-2BDEA8EE81E8}" type="datetimeFigureOut">
              <a:rPr lang="en-PL" smtClean="0"/>
              <a:t>03/10/2025</a:t>
            </a:fld>
            <a:endParaRPr lang="en-PL"/>
          </a:p>
        </p:txBody>
      </p:sp>
      <p:sp>
        <p:nvSpPr>
          <p:cNvPr id="5" name="Footer Placeholder 4">
            <a:extLst>
              <a:ext uri="{FF2B5EF4-FFF2-40B4-BE49-F238E27FC236}">
                <a16:creationId xmlns:a16="http://schemas.microsoft.com/office/drawing/2014/main" id="{5B2B9A95-99C4-9002-1488-EDA064CCECB6}"/>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PL"/>
          </a:p>
        </p:txBody>
      </p:sp>
      <p:sp>
        <p:nvSpPr>
          <p:cNvPr id="6" name="Slide Number Placeholder 5">
            <a:extLst>
              <a:ext uri="{FF2B5EF4-FFF2-40B4-BE49-F238E27FC236}">
                <a16:creationId xmlns:a16="http://schemas.microsoft.com/office/drawing/2014/main" id="{0F46518B-CA7B-57B2-250F-47FCE3114624}"/>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204542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P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ifa.uwr.edu.pl/"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hyperlink" Target="https://ifa.uwr.edu.pl/" TargetMode="Externa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neofilologia.uwr.edu.pl/studenci/wzory-wnioskow/"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hyperlink" Target="https://neofilologia.uwr.edu.pl/studenci/wzory-wnioskow/" TargetMode="Externa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hyperlink" Target="https://e-edu.cko.uni.wroc.pl/" TargetMode="External"/><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hyperlink" Target="mailto:cko@uwr.edu.pl"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https://e-edu.cko.uni.wroc.pl"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mailto:marta.jung@uwr.edu.pl"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hyperlink" Target="https://e-edu.uwr.edu.pl/course/view.php?id=49311"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http://www.wfil.uni.wroc.pl/informacje-dydaktyczne"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hyperlink" Target="mailto:nr_albumu@uwr.edu.pl" TargetMode="External"/><Relationship Id="rId2" Type="http://schemas.openxmlformats.org/officeDocument/2006/relationships/notesSlide" Target="../notesSlides/notesSlide21.xml"/><Relationship Id="rId1" Type="http://schemas.openxmlformats.org/officeDocument/2006/relationships/slideLayout" Target="../slideLayouts/slideLayout12.xml"/><Relationship Id="rId5" Type="http://schemas.openxmlformats.org/officeDocument/2006/relationships/hyperlink" Target="mailto:your_album_number@uwr.edu.pl" TargetMode="External"/><Relationship Id="rId4" Type="http://schemas.openxmlformats.org/officeDocument/2006/relationships/hyperlink" Target="https://portal.uwr.edu.pl"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mailto:joanna.andrzejewska@uwr.edu.pl"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usosweb.uwr.edu.pl/"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62"/>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5" name="Google Shape;65;p13"/>
          <p:cNvPicPr preferRelativeResize="0"/>
          <p:nvPr/>
        </p:nvPicPr>
        <p:blipFill>
          <a:blip r:embed="rId3"/>
          <a:stretch>
            <a:fillRect/>
          </a:stretch>
        </p:blipFill>
        <p:spPr>
          <a:xfrm>
            <a:off x="966977" y="1200797"/>
            <a:ext cx="7210048" cy="937306"/>
          </a:xfrm>
          <a:prstGeom prst="rect">
            <a:avLst/>
          </a:prstGeom>
          <a:noFill/>
        </p:spPr>
      </p:pic>
      <p:sp>
        <p:nvSpPr>
          <p:cNvPr id="72" name="Right Triangle 7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2501900"/>
            <a:ext cx="2468880" cy="24003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467456"/>
            <a:ext cx="8178790" cy="4205911"/>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Google Shape;63;p13"/>
          <p:cNvSpPr txBox="1">
            <a:spLocks noGrp="1"/>
          </p:cNvSpPr>
          <p:nvPr>
            <p:ph type="ctrTitle"/>
          </p:nvPr>
        </p:nvSpPr>
        <p:spPr>
          <a:xfrm>
            <a:off x="966978" y="2571750"/>
            <a:ext cx="6691254" cy="1284978"/>
          </a:xfrm>
          <a:prstGeom prst="rect">
            <a:avLst/>
          </a:prstGeom>
        </p:spPr>
        <p:txBody>
          <a:bodyPr spcFirstLastPara="1" lIns="91425" tIns="91425" rIns="91425" bIns="91425" anchor="b" anchorCtr="0">
            <a:normAutofit/>
          </a:bodyPr>
          <a:lstStyle/>
          <a:p>
            <a:pPr marL="0" lvl="0" indent="0" algn="l" rtl="0">
              <a:spcBef>
                <a:spcPts val="0"/>
              </a:spcBef>
              <a:spcAft>
                <a:spcPts val="0"/>
              </a:spcAft>
              <a:buNone/>
            </a:pPr>
            <a:r>
              <a:rPr lang="en-GB" sz="3800" dirty="0" err="1"/>
              <a:t>Witamy</a:t>
            </a:r>
            <a:r>
              <a:rPr lang="en-GB" sz="3800" dirty="0"/>
              <a:t> w </a:t>
            </a:r>
            <a:r>
              <a:rPr lang="en-GB" sz="3800" dirty="0" err="1"/>
              <a:t>Instytucie</a:t>
            </a:r>
            <a:r>
              <a:rPr lang="en-GB" sz="3800" dirty="0"/>
              <a:t> </a:t>
            </a:r>
            <a:r>
              <a:rPr lang="en-GB" sz="3800" dirty="0" err="1"/>
              <a:t>Filologii</a:t>
            </a:r>
            <a:r>
              <a:rPr lang="en-GB" sz="3800" dirty="0"/>
              <a:t> </a:t>
            </a:r>
            <a:r>
              <a:rPr lang="en-GB" sz="3800" dirty="0" err="1"/>
              <a:t>Angielskiej</a:t>
            </a:r>
            <a:endParaRPr lang="en-GB" sz="3800" dirty="0"/>
          </a:p>
        </p:txBody>
      </p:sp>
      <p:sp>
        <p:nvSpPr>
          <p:cNvPr id="64" name="Google Shape;64;p13"/>
          <p:cNvSpPr txBox="1">
            <a:spLocks noGrp="1"/>
          </p:cNvSpPr>
          <p:nvPr>
            <p:ph type="subTitle" idx="1"/>
          </p:nvPr>
        </p:nvSpPr>
        <p:spPr>
          <a:xfrm>
            <a:off x="805080" y="3856728"/>
            <a:ext cx="6817292" cy="564874"/>
          </a:xfrm>
          <a:prstGeom prst="rect">
            <a:avLst/>
          </a:prstGeom>
        </p:spPr>
        <p:txBody>
          <a:bodyPr spcFirstLastPara="1" lIns="91425" tIns="91425" rIns="91425" bIns="91425" anchor="t" anchorCtr="0">
            <a:noAutofit/>
          </a:bodyPr>
          <a:lstStyle/>
          <a:p>
            <a:pPr marL="0" lvl="0" indent="0" algn="l" rtl="0">
              <a:spcBef>
                <a:spcPts val="0"/>
              </a:spcBef>
              <a:spcAft>
                <a:spcPts val="600"/>
              </a:spcAft>
              <a:buNone/>
            </a:pPr>
            <a:r>
              <a:rPr lang="en-GB" sz="1300" dirty="0" err="1"/>
              <a:t>Informacje</a:t>
            </a:r>
            <a:r>
              <a:rPr lang="en-GB" sz="1300" dirty="0"/>
              <a:t> </a:t>
            </a:r>
            <a:r>
              <a:rPr lang="en-GB" sz="1300" dirty="0" err="1"/>
              <a:t>dla</a:t>
            </a:r>
            <a:r>
              <a:rPr lang="en-GB" sz="1300" dirty="0"/>
              <a:t> </a:t>
            </a:r>
            <a:r>
              <a:rPr lang="en-GB" sz="1300" dirty="0" err="1"/>
              <a:t>studentów</a:t>
            </a:r>
            <a:r>
              <a:rPr lang="en-GB" sz="1300" dirty="0"/>
              <a:t> </a:t>
            </a:r>
            <a:r>
              <a:rPr lang="en-GB" sz="1300" dirty="0" err="1"/>
              <a:t>pierwszego</a:t>
            </a:r>
            <a:r>
              <a:rPr lang="en-GB" sz="1300" dirty="0"/>
              <a:t> </a:t>
            </a:r>
            <a:r>
              <a:rPr lang="en-GB" sz="1300" dirty="0" err="1"/>
              <a:t>roku</a:t>
            </a:r>
            <a:r>
              <a:rPr lang="en-GB" sz="1300" dirty="0"/>
              <a:t> </a:t>
            </a:r>
            <a:r>
              <a:rPr lang="en-GB" sz="1300" dirty="0" err="1"/>
              <a:t>niestacjonarnych</a:t>
            </a:r>
            <a:r>
              <a:rPr lang="en-GB" sz="1300" dirty="0"/>
              <a:t> </a:t>
            </a:r>
            <a:r>
              <a:rPr lang="en-GB" sz="1300" dirty="0" err="1"/>
              <a:t>studiów</a:t>
            </a:r>
            <a:r>
              <a:rPr lang="en-GB" sz="1300" dirty="0"/>
              <a:t> </a:t>
            </a:r>
            <a:r>
              <a:rPr lang="en-GB" sz="1300" dirty="0" err="1"/>
              <a:t>magisterskich</a:t>
            </a:r>
            <a:r>
              <a:rPr lang="en-GB" sz="1300" dirty="0"/>
              <a:t>, 2025/26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title"/>
          </p:nvPr>
        </p:nvSpPr>
        <p:spPr>
          <a:xfrm>
            <a:off x="387900" y="458025"/>
            <a:ext cx="8368200" cy="1031700"/>
          </a:xfrm>
          <a:prstGeom prst="rect">
            <a:avLst/>
          </a:prstGeom>
        </p:spPr>
        <p:txBody>
          <a:bodyPr spcFirstLastPara="1" wrap="square" lIns="91425" tIns="91425" rIns="91425" bIns="91425" anchor="b" anchorCtr="0">
            <a:noAutofit/>
          </a:bodyPr>
          <a:lstStyle/>
          <a:p>
            <a:pPr lvl="0"/>
            <a:r>
              <a:rPr lang="en-GB" sz="3100" dirty="0" err="1"/>
              <a:t>Wybory</a:t>
            </a:r>
            <a:r>
              <a:rPr lang="en-GB" sz="3100" dirty="0"/>
              <a:t> </a:t>
            </a:r>
            <a:r>
              <a:rPr lang="en-GB" sz="3100" dirty="0" err="1"/>
              <a:t>starosty</a:t>
            </a:r>
            <a:r>
              <a:rPr lang="en-GB" sz="3100" dirty="0"/>
              <a:t> </a:t>
            </a:r>
            <a:r>
              <a:rPr lang="en-GB" sz="3100" dirty="0" err="1"/>
              <a:t>pierwszego</a:t>
            </a:r>
            <a:r>
              <a:rPr lang="en-GB" sz="3100" dirty="0"/>
              <a:t> </a:t>
            </a:r>
            <a:r>
              <a:rPr lang="en-GB" sz="3100" dirty="0" err="1"/>
              <a:t>roku</a:t>
            </a:r>
            <a:r>
              <a:rPr lang="en-GB" sz="3100" dirty="0"/>
              <a:t> </a:t>
            </a:r>
            <a:br>
              <a:rPr lang="en-GB" sz="3100" dirty="0"/>
            </a:br>
            <a:r>
              <a:rPr lang="en-GB" sz="3100" dirty="0"/>
              <a:t>(The election of year 1 head person)</a:t>
            </a:r>
            <a:endParaRPr sz="3100" dirty="0"/>
          </a:p>
        </p:txBody>
      </p:sp>
      <p:sp>
        <p:nvSpPr>
          <p:cNvPr id="119" name="Google Shape;119;p22"/>
          <p:cNvSpPr txBox="1">
            <a:spLocks noGrp="1"/>
          </p:cNvSpPr>
          <p:nvPr>
            <p:ph type="body" idx="1"/>
          </p:nvPr>
        </p:nvSpPr>
        <p:spPr>
          <a:xfrm>
            <a:off x="387900" y="1613649"/>
            <a:ext cx="8368200" cy="3078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dirty="0" err="1"/>
              <a:t>Podczas</a:t>
            </a:r>
            <a:r>
              <a:rPr lang="en-GB" dirty="0"/>
              <a:t> </a:t>
            </a:r>
            <a:r>
              <a:rPr lang="en-GB" dirty="0" err="1"/>
              <a:t>zebrania</a:t>
            </a:r>
            <a:r>
              <a:rPr lang="en-GB" dirty="0"/>
              <a:t> </a:t>
            </a:r>
            <a:r>
              <a:rPr lang="en-GB" dirty="0" err="1"/>
              <a:t>organizacyjnego</a:t>
            </a:r>
            <a:r>
              <a:rPr lang="en-GB" dirty="0"/>
              <a:t> </a:t>
            </a:r>
            <a:r>
              <a:rPr lang="en-GB" dirty="0" err="1"/>
              <a:t>musimy</a:t>
            </a:r>
            <a:r>
              <a:rPr lang="en-GB" dirty="0"/>
              <a:t> </a:t>
            </a:r>
            <a:r>
              <a:rPr lang="en-GB" dirty="0" err="1"/>
              <a:t>wybrać</a:t>
            </a:r>
            <a:r>
              <a:rPr lang="en-GB" dirty="0"/>
              <a:t> STAROSTĘ ROKU. Z </a:t>
            </a:r>
            <a:r>
              <a:rPr lang="en-GB" dirty="0" err="1"/>
              <a:t>osobą</a:t>
            </a:r>
            <a:r>
              <a:rPr lang="en-GB" dirty="0"/>
              <a:t> </a:t>
            </a:r>
            <a:r>
              <a:rPr lang="en-GB" dirty="0" err="1"/>
              <a:t>tą</a:t>
            </a:r>
            <a:r>
              <a:rPr lang="en-GB" dirty="0"/>
              <a:t> </a:t>
            </a:r>
            <a:r>
              <a:rPr lang="en-GB" dirty="0" err="1"/>
              <a:t>może</a:t>
            </a:r>
            <a:r>
              <a:rPr lang="en-GB" dirty="0"/>
              <a:t> </a:t>
            </a:r>
            <a:r>
              <a:rPr lang="en-GB" dirty="0" err="1"/>
              <a:t>kontaktować</a:t>
            </a:r>
            <a:r>
              <a:rPr lang="en-GB" dirty="0"/>
              <a:t> </a:t>
            </a:r>
            <a:r>
              <a:rPr lang="en-GB" dirty="0" err="1"/>
              <a:t>się</a:t>
            </a:r>
            <a:r>
              <a:rPr lang="en-GB" dirty="0"/>
              <a:t> </a:t>
            </a:r>
            <a:r>
              <a:rPr lang="en-GB" dirty="0" err="1"/>
              <a:t>dyrekcja</a:t>
            </a:r>
            <a:r>
              <a:rPr lang="en-GB" dirty="0"/>
              <a:t> IFA/</a:t>
            </a:r>
            <a:r>
              <a:rPr lang="en-GB" dirty="0" err="1"/>
              <a:t>opiekun</a:t>
            </a:r>
            <a:r>
              <a:rPr lang="en-GB" dirty="0"/>
              <a:t> </a:t>
            </a:r>
            <a:r>
              <a:rPr lang="en-GB" dirty="0" err="1"/>
              <a:t>roku</a:t>
            </a:r>
            <a:r>
              <a:rPr lang="en-GB" dirty="0"/>
              <a:t> w </a:t>
            </a:r>
            <a:r>
              <a:rPr lang="en-GB" dirty="0" err="1"/>
              <a:t>celu</a:t>
            </a:r>
            <a:r>
              <a:rPr lang="en-GB" dirty="0"/>
              <a:t> </a:t>
            </a:r>
            <a:r>
              <a:rPr lang="en-GB" dirty="0" err="1"/>
              <a:t>przekazywania</a:t>
            </a:r>
            <a:r>
              <a:rPr lang="en-GB" dirty="0"/>
              <a:t> </a:t>
            </a:r>
            <a:r>
              <a:rPr lang="en-GB" dirty="0" err="1"/>
              <a:t>informacji</a:t>
            </a:r>
            <a:r>
              <a:rPr lang="en-GB" dirty="0"/>
              <a:t> </a:t>
            </a:r>
            <a:r>
              <a:rPr lang="en-GB" dirty="0" err="1"/>
              <a:t>dla</a:t>
            </a:r>
            <a:r>
              <a:rPr lang="en-GB" dirty="0"/>
              <a:t> </a:t>
            </a:r>
            <a:r>
              <a:rPr lang="en-GB" dirty="0" err="1"/>
              <a:t>całego</a:t>
            </a:r>
            <a:r>
              <a:rPr lang="en-GB" dirty="0"/>
              <a:t> </a:t>
            </a:r>
            <a:r>
              <a:rPr lang="en-GB" dirty="0" err="1"/>
              <a:t>roku</a:t>
            </a:r>
            <a:r>
              <a:rPr lang="en-GB" dirty="0"/>
              <a:t>.</a:t>
            </a:r>
          </a:p>
          <a:p>
            <a:pPr marL="0" lvl="0" indent="0" algn="just" rtl="0">
              <a:spcBef>
                <a:spcPts val="1600"/>
              </a:spcBef>
              <a:spcAft>
                <a:spcPts val="0"/>
              </a:spcAft>
              <a:buNone/>
            </a:pPr>
            <a:r>
              <a:rPr lang="en-GB" dirty="0"/>
              <a:t>Please, note that the head person must speak Polish fluently because he or she will be the contact person for various university authorities (communication usually conducted in Polish).</a:t>
            </a:r>
          </a:p>
          <a:p>
            <a:pPr marL="0" lvl="0" indent="0" algn="l" rtl="0">
              <a:spcBef>
                <a:spcPts val="1600"/>
              </a:spcBef>
              <a:spcAft>
                <a:spcPts val="1600"/>
              </a:spcAft>
              <a:buNone/>
            </a:pPr>
            <a:r>
              <a:rPr lang="en-GB"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txBox="1">
            <a:spLocks noGrp="1"/>
          </p:cNvSpPr>
          <p:nvPr>
            <p:ph type="title"/>
          </p:nvPr>
        </p:nvSpPr>
        <p:spPr>
          <a:xfrm>
            <a:off x="250350" y="455175"/>
            <a:ext cx="8648400" cy="978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err="1"/>
              <a:t>Regulamin</a:t>
            </a:r>
            <a:r>
              <a:rPr lang="en-GB" sz="3100" dirty="0"/>
              <a:t> </a:t>
            </a:r>
            <a:r>
              <a:rPr lang="en-GB" sz="3100" dirty="0" err="1"/>
              <a:t>Studiów</a:t>
            </a:r>
            <a:r>
              <a:rPr lang="en-GB" sz="3100" dirty="0"/>
              <a:t> w </a:t>
            </a:r>
            <a:r>
              <a:rPr lang="en-GB" sz="3100" dirty="0" err="1"/>
              <a:t>Uniwersytecie</a:t>
            </a:r>
            <a:r>
              <a:rPr lang="en-GB" sz="3100" dirty="0"/>
              <a:t> </a:t>
            </a:r>
            <a:r>
              <a:rPr lang="en-GB" sz="3100" dirty="0" err="1"/>
              <a:t>Wrocławskim</a:t>
            </a:r>
            <a:endParaRPr sz="3100" dirty="0"/>
          </a:p>
        </p:txBody>
      </p:sp>
      <p:sp>
        <p:nvSpPr>
          <p:cNvPr id="125" name="Google Shape;125;p23"/>
          <p:cNvSpPr txBox="1">
            <a:spLocks noGrp="1"/>
          </p:cNvSpPr>
          <p:nvPr>
            <p:ph type="body" idx="1"/>
          </p:nvPr>
        </p:nvSpPr>
        <p:spPr>
          <a:xfrm>
            <a:off x="387900" y="16041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err="1">
                <a:ea typeface="Calibri"/>
                <a:cs typeface="Calibri"/>
                <a:sym typeface="Calibri"/>
              </a:rPr>
              <a:t>Wszystkich</a:t>
            </a:r>
            <a:r>
              <a:rPr lang="en-GB" dirty="0">
                <a:ea typeface="Calibri"/>
                <a:cs typeface="Calibri"/>
                <a:sym typeface="Calibri"/>
              </a:rPr>
              <a:t> </a:t>
            </a:r>
            <a:r>
              <a:rPr lang="en-GB" dirty="0" err="1">
                <a:ea typeface="Calibri"/>
                <a:cs typeface="Calibri"/>
                <a:sym typeface="Calibri"/>
              </a:rPr>
              <a:t>studentów</a:t>
            </a:r>
            <a:r>
              <a:rPr lang="en-GB" dirty="0">
                <a:ea typeface="Calibri"/>
                <a:cs typeface="Calibri"/>
                <a:sym typeface="Calibri"/>
              </a:rPr>
              <a:t> </a:t>
            </a:r>
            <a:r>
              <a:rPr lang="en-GB" dirty="0" err="1">
                <a:ea typeface="Calibri"/>
                <a:cs typeface="Calibri"/>
                <a:sym typeface="Calibri"/>
              </a:rPr>
              <a:t>obowiązuje</a:t>
            </a:r>
            <a:r>
              <a:rPr lang="en-GB" dirty="0">
                <a:ea typeface="Calibri"/>
                <a:cs typeface="Calibri"/>
                <a:sym typeface="Calibri"/>
              </a:rPr>
              <a:t> REGULAMIN STUDIÓW. </a:t>
            </a:r>
            <a:r>
              <a:rPr lang="en-GB" dirty="0" err="1">
                <a:ea typeface="Calibri"/>
                <a:cs typeface="Calibri"/>
                <a:sym typeface="Calibri"/>
              </a:rPr>
              <a:t>Zachęcamy</a:t>
            </a:r>
            <a:r>
              <a:rPr lang="en-GB" dirty="0">
                <a:ea typeface="Calibri"/>
                <a:cs typeface="Calibri"/>
                <a:sym typeface="Calibri"/>
              </a:rPr>
              <a:t> do </a:t>
            </a:r>
            <a:r>
              <a:rPr lang="en-GB" dirty="0" err="1">
                <a:ea typeface="Calibri"/>
                <a:cs typeface="Calibri"/>
                <a:sym typeface="Calibri"/>
              </a:rPr>
              <a:t>zapoznania</a:t>
            </a:r>
            <a:r>
              <a:rPr lang="en-GB" dirty="0">
                <a:ea typeface="Calibri"/>
                <a:cs typeface="Calibri"/>
                <a:sym typeface="Calibri"/>
              </a:rPr>
              <a:t> </a:t>
            </a:r>
            <a:r>
              <a:rPr lang="en-GB" dirty="0" err="1">
                <a:ea typeface="Calibri"/>
                <a:cs typeface="Calibri"/>
                <a:sym typeface="Calibri"/>
              </a:rPr>
              <a:t>się</a:t>
            </a:r>
            <a:r>
              <a:rPr lang="en-GB" dirty="0">
                <a:ea typeface="Calibri"/>
                <a:cs typeface="Calibri"/>
                <a:sym typeface="Calibri"/>
              </a:rPr>
              <a:t> z </a:t>
            </a:r>
            <a:r>
              <a:rPr lang="en-GB" dirty="0" err="1">
                <a:ea typeface="Calibri"/>
                <a:cs typeface="Calibri"/>
                <a:sym typeface="Calibri"/>
              </a:rPr>
              <a:t>nim</a:t>
            </a:r>
            <a:r>
              <a:rPr lang="en-GB" dirty="0">
                <a:ea typeface="Calibri"/>
                <a:cs typeface="Calibri"/>
                <a:sym typeface="Calibri"/>
              </a:rPr>
              <a:t>, </a:t>
            </a:r>
            <a:r>
              <a:rPr lang="en-GB" dirty="0" err="1">
                <a:ea typeface="Calibri"/>
                <a:cs typeface="Calibri"/>
                <a:sym typeface="Calibri"/>
              </a:rPr>
              <a:t>gdyż</a:t>
            </a:r>
            <a:r>
              <a:rPr lang="en-GB" dirty="0">
                <a:ea typeface="Calibri"/>
                <a:cs typeface="Calibri"/>
                <a:sym typeface="Calibri"/>
              </a:rPr>
              <a:t> </a:t>
            </a:r>
            <a:r>
              <a:rPr lang="en-GB" dirty="0" err="1">
                <a:ea typeface="Calibri"/>
                <a:cs typeface="Calibri"/>
                <a:sym typeface="Calibri"/>
              </a:rPr>
              <a:t>są</a:t>
            </a:r>
            <a:r>
              <a:rPr lang="en-GB" dirty="0">
                <a:ea typeface="Calibri"/>
                <a:cs typeface="Calibri"/>
                <a:sym typeface="Calibri"/>
              </a:rPr>
              <a:t> tam </a:t>
            </a:r>
            <a:r>
              <a:rPr lang="en-GB" dirty="0" err="1">
                <a:ea typeface="Calibri"/>
                <a:cs typeface="Calibri"/>
                <a:sym typeface="Calibri"/>
              </a:rPr>
              <a:t>zawarte</a:t>
            </a:r>
            <a:r>
              <a:rPr lang="en-GB" dirty="0">
                <a:ea typeface="Calibri"/>
                <a:cs typeface="Calibri"/>
                <a:sym typeface="Calibri"/>
              </a:rPr>
              <a:t> </a:t>
            </a:r>
            <a:r>
              <a:rPr lang="en-GB" dirty="0" err="1">
                <a:ea typeface="Calibri"/>
                <a:cs typeface="Calibri"/>
                <a:sym typeface="Calibri"/>
              </a:rPr>
              <a:t>wszystkie</a:t>
            </a:r>
            <a:r>
              <a:rPr lang="en-GB" dirty="0">
                <a:ea typeface="Calibri"/>
                <a:cs typeface="Calibri"/>
                <a:sym typeface="Calibri"/>
              </a:rPr>
              <a:t> </a:t>
            </a:r>
            <a:r>
              <a:rPr lang="en-GB" dirty="0" err="1">
                <a:ea typeface="Calibri"/>
                <a:cs typeface="Calibri"/>
                <a:sym typeface="Calibri"/>
              </a:rPr>
              <a:t>informacje</a:t>
            </a:r>
            <a:r>
              <a:rPr lang="en-GB" dirty="0">
                <a:ea typeface="Calibri"/>
                <a:cs typeface="Calibri"/>
                <a:sym typeface="Calibri"/>
              </a:rPr>
              <a:t> </a:t>
            </a:r>
            <a:r>
              <a:rPr lang="en-GB" dirty="0" err="1">
                <a:ea typeface="Calibri"/>
                <a:cs typeface="Calibri"/>
                <a:sym typeface="Calibri"/>
              </a:rPr>
              <a:t>dotyczące</a:t>
            </a:r>
            <a:r>
              <a:rPr lang="en-GB" dirty="0">
                <a:ea typeface="Calibri"/>
                <a:cs typeface="Calibri"/>
                <a:sym typeface="Calibri"/>
              </a:rPr>
              <a:t> </a:t>
            </a:r>
            <a:r>
              <a:rPr lang="en-GB" dirty="0" err="1">
                <a:ea typeface="Calibri"/>
                <a:cs typeface="Calibri"/>
                <a:sym typeface="Calibri"/>
              </a:rPr>
              <a:t>studiowania</a:t>
            </a:r>
            <a:r>
              <a:rPr lang="en-GB" dirty="0">
                <a:ea typeface="Calibri"/>
                <a:cs typeface="Calibri"/>
                <a:sym typeface="Calibri"/>
              </a:rPr>
              <a:t> – </a:t>
            </a:r>
            <a:r>
              <a:rPr lang="en-GB" dirty="0" err="1">
                <a:ea typeface="Calibri"/>
                <a:cs typeface="Calibri"/>
                <a:sym typeface="Calibri"/>
              </a:rPr>
              <a:t>prawa</a:t>
            </a:r>
            <a:r>
              <a:rPr lang="en-GB" dirty="0">
                <a:ea typeface="Calibri"/>
                <a:cs typeface="Calibri"/>
                <a:sym typeface="Calibri"/>
              </a:rPr>
              <a:t> </a:t>
            </a:r>
            <a:r>
              <a:rPr lang="en-GB" dirty="0" err="1">
                <a:ea typeface="Calibri"/>
                <a:cs typeface="Calibri"/>
                <a:sym typeface="Calibri"/>
              </a:rPr>
              <a:t>i</a:t>
            </a:r>
            <a:r>
              <a:rPr lang="en-GB" dirty="0">
                <a:ea typeface="Calibri"/>
                <a:cs typeface="Calibri"/>
                <a:sym typeface="Calibri"/>
              </a:rPr>
              <a:t> </a:t>
            </a:r>
            <a:r>
              <a:rPr lang="en-GB" dirty="0" err="1">
                <a:ea typeface="Calibri"/>
                <a:cs typeface="Calibri"/>
                <a:sym typeface="Calibri"/>
              </a:rPr>
              <a:t>obowiązki</a:t>
            </a:r>
            <a:r>
              <a:rPr lang="en-GB" dirty="0">
                <a:ea typeface="Calibri"/>
                <a:cs typeface="Calibri"/>
                <a:sym typeface="Calibri"/>
              </a:rPr>
              <a:t> </a:t>
            </a:r>
            <a:r>
              <a:rPr lang="en-GB" dirty="0" err="1">
                <a:ea typeface="Calibri"/>
                <a:cs typeface="Calibri"/>
                <a:sym typeface="Calibri"/>
              </a:rPr>
              <a:t>studenta</a:t>
            </a:r>
            <a:r>
              <a:rPr lang="en-GB" dirty="0">
                <a:ea typeface="Calibri"/>
                <a:cs typeface="Calibri"/>
                <a:sym typeface="Calibri"/>
              </a:rPr>
              <a:t>, a </a:t>
            </a:r>
            <a:r>
              <a:rPr lang="en-GB" dirty="0" err="1">
                <a:ea typeface="Calibri"/>
                <a:cs typeface="Calibri"/>
                <a:sym typeface="Calibri"/>
              </a:rPr>
              <a:t>także</a:t>
            </a:r>
            <a:r>
              <a:rPr lang="en-GB" dirty="0">
                <a:ea typeface="Calibri"/>
                <a:cs typeface="Calibri"/>
                <a:sym typeface="Calibri"/>
              </a:rPr>
              <a:t> np. </a:t>
            </a:r>
            <a:r>
              <a:rPr lang="en-GB" dirty="0" err="1">
                <a:ea typeface="Calibri"/>
                <a:cs typeface="Calibri"/>
                <a:sym typeface="Calibri"/>
              </a:rPr>
              <a:t>warunki</a:t>
            </a:r>
            <a:r>
              <a:rPr lang="en-GB" dirty="0">
                <a:ea typeface="Calibri"/>
                <a:cs typeface="Calibri"/>
                <a:sym typeface="Calibri"/>
              </a:rPr>
              <a:t> </a:t>
            </a:r>
            <a:r>
              <a:rPr lang="en-GB" dirty="0" err="1">
                <a:ea typeface="Calibri"/>
                <a:cs typeface="Calibri"/>
                <a:sym typeface="Calibri"/>
              </a:rPr>
              <a:t>ukończenia</a:t>
            </a:r>
            <a:r>
              <a:rPr lang="en-GB" dirty="0">
                <a:ea typeface="Calibri"/>
                <a:cs typeface="Calibri"/>
                <a:sym typeface="Calibri"/>
              </a:rPr>
              <a:t> </a:t>
            </a:r>
            <a:r>
              <a:rPr lang="en-GB" dirty="0" err="1">
                <a:ea typeface="Calibri"/>
                <a:cs typeface="Calibri"/>
                <a:sym typeface="Calibri"/>
              </a:rPr>
              <a:t>studiów</a:t>
            </a:r>
            <a:r>
              <a:rPr lang="en-GB" dirty="0">
                <a:ea typeface="Calibri"/>
                <a:cs typeface="Calibri"/>
                <a:sym typeface="Calibri"/>
              </a:rPr>
              <a:t>. </a:t>
            </a:r>
            <a:r>
              <a:rPr lang="en-GB" dirty="0" err="1">
                <a:ea typeface="Calibri"/>
                <a:cs typeface="Calibri"/>
                <a:sym typeface="Calibri"/>
              </a:rPr>
              <a:t>Regulamin</a:t>
            </a:r>
            <a:r>
              <a:rPr lang="en-GB" dirty="0">
                <a:ea typeface="Calibri"/>
                <a:cs typeface="Calibri"/>
                <a:sym typeface="Calibri"/>
              </a:rPr>
              <a:t> </a:t>
            </a:r>
            <a:r>
              <a:rPr lang="en-GB" dirty="0" err="1">
                <a:ea typeface="Calibri"/>
                <a:cs typeface="Calibri"/>
                <a:sym typeface="Calibri"/>
              </a:rPr>
              <a:t>studiów</a:t>
            </a:r>
            <a:r>
              <a:rPr lang="en-GB" dirty="0">
                <a:ea typeface="Calibri"/>
                <a:cs typeface="Calibri"/>
                <a:sym typeface="Calibri"/>
              </a:rPr>
              <a:t> </a:t>
            </a:r>
            <a:r>
              <a:rPr lang="en-GB" dirty="0" err="1">
                <a:ea typeface="Calibri"/>
                <a:cs typeface="Calibri"/>
                <a:sym typeface="Calibri"/>
              </a:rPr>
              <a:t>dostępny</a:t>
            </a:r>
            <a:r>
              <a:rPr lang="en-GB" dirty="0">
                <a:ea typeface="Calibri"/>
                <a:cs typeface="Calibri"/>
                <a:sym typeface="Calibri"/>
              </a:rPr>
              <a:t> jest </a:t>
            </a:r>
            <a:r>
              <a:rPr lang="en-GB" dirty="0" err="1">
                <a:ea typeface="Calibri"/>
                <a:cs typeface="Calibri"/>
                <a:sym typeface="Calibri"/>
              </a:rPr>
              <a:t>na</a:t>
            </a:r>
            <a:r>
              <a:rPr lang="en-GB" dirty="0">
                <a:ea typeface="Calibri"/>
                <a:cs typeface="Calibri"/>
                <a:sym typeface="Calibri"/>
              </a:rPr>
              <a:t> </a:t>
            </a:r>
            <a:r>
              <a:rPr lang="en-GB" dirty="0" err="1">
                <a:ea typeface="Calibri"/>
                <a:cs typeface="Calibri"/>
                <a:sym typeface="Calibri"/>
              </a:rPr>
              <a:t>stronie</a:t>
            </a:r>
            <a:r>
              <a:rPr lang="en-GB" dirty="0">
                <a:ea typeface="Calibri"/>
                <a:cs typeface="Calibri"/>
                <a:sym typeface="Calibri"/>
              </a:rPr>
              <a:t> </a:t>
            </a:r>
            <a:r>
              <a:rPr lang="en-GB" dirty="0" err="1">
                <a:ea typeface="Calibri"/>
                <a:cs typeface="Calibri"/>
                <a:sym typeface="Calibri"/>
              </a:rPr>
              <a:t>internetowej</a:t>
            </a:r>
            <a:r>
              <a:rPr lang="en-GB" dirty="0">
                <a:ea typeface="Calibri"/>
                <a:cs typeface="Calibri"/>
                <a:sym typeface="Calibri"/>
              </a:rPr>
              <a:t> </a:t>
            </a:r>
            <a:r>
              <a:rPr lang="en-GB" dirty="0" err="1">
                <a:ea typeface="Calibri"/>
                <a:cs typeface="Calibri"/>
                <a:sym typeface="Calibri"/>
              </a:rPr>
              <a:t>Uniwersytetu</a:t>
            </a:r>
            <a:r>
              <a:rPr lang="en-GB" dirty="0">
                <a:ea typeface="Calibri"/>
                <a:cs typeface="Calibri"/>
                <a:sym typeface="Calibri"/>
              </a:rPr>
              <a:t> </a:t>
            </a:r>
            <a:r>
              <a:rPr lang="en-GB" dirty="0" err="1">
                <a:ea typeface="Calibri"/>
                <a:cs typeface="Calibri"/>
                <a:sym typeface="Calibri"/>
              </a:rPr>
              <a:t>oraz</a:t>
            </a:r>
            <a:r>
              <a:rPr lang="en-GB" dirty="0">
                <a:ea typeface="Calibri"/>
                <a:cs typeface="Calibri"/>
                <a:sym typeface="Calibri"/>
              </a:rPr>
              <a:t> </a:t>
            </a:r>
            <a:r>
              <a:rPr lang="en-GB" dirty="0" err="1">
                <a:ea typeface="Calibri"/>
                <a:cs typeface="Calibri"/>
                <a:sym typeface="Calibri"/>
              </a:rPr>
              <a:t>Instytutu</a:t>
            </a:r>
            <a:r>
              <a:rPr lang="en-GB" dirty="0">
                <a:ea typeface="Calibri"/>
                <a:cs typeface="Calibri"/>
                <a:sym typeface="Calibri"/>
              </a:rPr>
              <a:t> (</a:t>
            </a:r>
            <a:r>
              <a:rPr lang="en-GB" u="sng" dirty="0">
                <a:solidFill>
                  <a:schemeClr val="hlink"/>
                </a:solidFill>
                <a:ea typeface="Calibri"/>
                <a:cs typeface="Calibri"/>
                <a:sym typeface="Calibri"/>
                <a:hlinkClick r:id="rId3"/>
              </a:rPr>
              <a:t>https://ifa.uwr.edu.pl/</a:t>
            </a:r>
            <a:r>
              <a:rPr lang="en-GB" dirty="0">
                <a:ea typeface="Calibri"/>
                <a:cs typeface="Calibri"/>
                <a:sym typeface="Calibri"/>
              </a:rPr>
              <a:t>)</a:t>
            </a:r>
            <a:endParaRPr dirty="0">
              <a:ea typeface="Calibri"/>
              <a:cs typeface="Calibri"/>
              <a:sym typeface="Calibri"/>
            </a:endParaRPr>
          </a:p>
          <a:p>
            <a:pPr marL="0" lvl="0" indent="0" algn="l" rtl="0">
              <a:spcBef>
                <a:spcPts val="1600"/>
              </a:spcBef>
              <a:spcAft>
                <a:spcPts val="1600"/>
              </a:spcAft>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FE5C7-5D67-8513-60FE-BC8AF06BFD5B}"/>
              </a:ext>
            </a:extLst>
          </p:cNvPr>
          <p:cNvSpPr>
            <a:spLocks noGrp="1"/>
          </p:cNvSpPr>
          <p:nvPr>
            <p:ph type="title"/>
          </p:nvPr>
        </p:nvSpPr>
        <p:spPr/>
        <p:txBody>
          <a:bodyPr/>
          <a:lstStyle/>
          <a:p>
            <a:r>
              <a:rPr lang="en-PL" dirty="0"/>
              <a:t>Study regulations/University regulations</a:t>
            </a:r>
          </a:p>
        </p:txBody>
      </p:sp>
      <p:sp>
        <p:nvSpPr>
          <p:cNvPr id="3" name="Text Placeholder 2">
            <a:extLst>
              <a:ext uri="{FF2B5EF4-FFF2-40B4-BE49-F238E27FC236}">
                <a16:creationId xmlns:a16="http://schemas.microsoft.com/office/drawing/2014/main" id="{747FE0E0-8A0E-9CA9-F93D-C626B725D513}"/>
              </a:ext>
            </a:extLst>
          </p:cNvPr>
          <p:cNvSpPr>
            <a:spLocks noGrp="1"/>
          </p:cNvSpPr>
          <p:nvPr>
            <p:ph type="body" idx="1"/>
          </p:nvPr>
        </p:nvSpPr>
        <p:spPr/>
        <p:txBody>
          <a:bodyPr/>
          <a:lstStyle/>
          <a:p>
            <a:pPr marL="114300" indent="0">
              <a:buNone/>
            </a:pPr>
            <a:r>
              <a:rPr lang="en-GB" dirty="0"/>
              <a:t>All students are subject to the Study Regulations. We encourage you to read them carefully, as they contain all the information related to studying – students’ rights and obligations, as well as, for example, the conditions for completing the program. The Study Regulations are available on the websites of both the University and the Institute (</a:t>
            </a:r>
            <a:r>
              <a:rPr lang="en-GB" u="sng" dirty="0">
                <a:hlinkClick r:id="rId2"/>
              </a:rPr>
              <a:t>https://ifa.uwr.edu.pl/</a:t>
            </a:r>
            <a:r>
              <a:rPr lang="en-GB" dirty="0"/>
              <a:t>).</a:t>
            </a:r>
            <a:endParaRPr lang="en-PL" dirty="0"/>
          </a:p>
          <a:p>
            <a:pPr marL="114300" indent="0">
              <a:buNone/>
            </a:pPr>
            <a:endParaRPr lang="en-PL" dirty="0"/>
          </a:p>
        </p:txBody>
      </p:sp>
    </p:spTree>
    <p:extLst>
      <p:ext uri="{BB962C8B-B14F-4D97-AF65-F5344CB8AC3E}">
        <p14:creationId xmlns:p14="http://schemas.microsoft.com/office/powerpoint/2010/main" val="1309521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4"/>
          <p:cNvSpPr txBox="1">
            <a:spLocks noGrp="1"/>
          </p:cNvSpPr>
          <p:nvPr>
            <p:ph type="title"/>
          </p:nvPr>
        </p:nvSpPr>
        <p:spPr>
          <a:xfrm>
            <a:off x="387900" y="227600"/>
            <a:ext cx="8368200" cy="72933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pl-PL" sz="3100" dirty="0"/>
              <a:t>Regulamin studiów – ważne informacje</a:t>
            </a:r>
            <a:endParaRPr sz="3100" dirty="0"/>
          </a:p>
        </p:txBody>
      </p:sp>
      <p:sp>
        <p:nvSpPr>
          <p:cNvPr id="131" name="Google Shape;131;p24"/>
          <p:cNvSpPr txBox="1">
            <a:spLocks noGrp="1"/>
          </p:cNvSpPr>
          <p:nvPr>
            <p:ph type="body" idx="1"/>
          </p:nvPr>
        </p:nvSpPr>
        <p:spPr>
          <a:xfrm>
            <a:off x="387900" y="1229611"/>
            <a:ext cx="8368200" cy="3721395"/>
          </a:xfrm>
          <a:prstGeom prst="rect">
            <a:avLst/>
          </a:prstGeom>
        </p:spPr>
        <p:txBody>
          <a:bodyPr spcFirstLastPara="1" wrap="square" lIns="91425" tIns="91425" rIns="91425" bIns="91425" anchor="t" anchorCtr="0">
            <a:noAutofit/>
          </a:bodyPr>
          <a:lstStyle/>
          <a:p>
            <a:pPr marL="0" lvl="0" indent="0">
              <a:lnSpc>
                <a:spcPct val="100000"/>
              </a:lnSpc>
              <a:buNone/>
            </a:pPr>
            <a:r>
              <a:rPr lang="en-GB" dirty="0" err="1"/>
              <a:t>Wg</a:t>
            </a:r>
            <a:r>
              <a:rPr lang="en-GB" dirty="0"/>
              <a:t> </a:t>
            </a:r>
            <a:r>
              <a:rPr lang="en-GB" dirty="0" err="1"/>
              <a:t>regulaminu</a:t>
            </a:r>
            <a:r>
              <a:rPr lang="en-GB" dirty="0"/>
              <a:t> </a:t>
            </a:r>
            <a:r>
              <a:rPr lang="en-GB" dirty="0" err="1"/>
              <a:t>studenci</a:t>
            </a:r>
            <a:r>
              <a:rPr lang="en-GB" dirty="0"/>
              <a:t> </a:t>
            </a:r>
            <a:r>
              <a:rPr lang="en-GB" dirty="0" err="1"/>
              <a:t>mają</a:t>
            </a:r>
            <a:r>
              <a:rPr lang="en-GB" dirty="0"/>
              <a:t> </a:t>
            </a:r>
            <a:r>
              <a:rPr lang="en-GB" dirty="0" err="1"/>
              <a:t>obowiązek</a:t>
            </a:r>
            <a:r>
              <a:rPr lang="en-GB" dirty="0"/>
              <a:t> </a:t>
            </a:r>
            <a:r>
              <a:rPr lang="en-GB" dirty="0" err="1"/>
              <a:t>zaliczyć</a:t>
            </a:r>
            <a:r>
              <a:rPr lang="en-GB" dirty="0"/>
              <a:t> </a:t>
            </a:r>
            <a:r>
              <a:rPr lang="en-GB" dirty="0" err="1"/>
              <a:t>ćwiczenia</a:t>
            </a:r>
            <a:r>
              <a:rPr lang="en-GB" dirty="0"/>
              <a:t>/</a:t>
            </a:r>
            <a:r>
              <a:rPr lang="en-GB" dirty="0" err="1"/>
              <a:t>konwersatoria</a:t>
            </a:r>
            <a:r>
              <a:rPr lang="en-GB" dirty="0"/>
              <a:t> /</a:t>
            </a:r>
            <a:r>
              <a:rPr lang="en-GB" dirty="0" err="1"/>
              <a:t>wykłady</a:t>
            </a:r>
            <a:r>
              <a:rPr lang="en-GB" dirty="0"/>
              <a:t> </a:t>
            </a:r>
            <a:r>
              <a:rPr lang="en-GB" dirty="0" err="1"/>
              <a:t>niekończące</a:t>
            </a:r>
            <a:r>
              <a:rPr lang="en-GB" dirty="0"/>
              <a:t> </a:t>
            </a:r>
            <a:r>
              <a:rPr lang="en-GB" dirty="0" err="1"/>
              <a:t>się</a:t>
            </a:r>
            <a:r>
              <a:rPr lang="en-GB" dirty="0"/>
              <a:t> </a:t>
            </a:r>
            <a:r>
              <a:rPr lang="en-GB" dirty="0" err="1"/>
              <a:t>egzaminem</a:t>
            </a:r>
            <a:r>
              <a:rPr lang="en-GB" dirty="0"/>
              <a:t> </a:t>
            </a:r>
            <a:r>
              <a:rPr lang="en-GB" dirty="0" err="1"/>
              <a:t>przed</a:t>
            </a:r>
            <a:r>
              <a:rPr lang="en-GB" dirty="0"/>
              <a:t> </a:t>
            </a:r>
            <a:r>
              <a:rPr lang="en-GB" dirty="0" err="1"/>
              <a:t>sesją</a:t>
            </a:r>
            <a:r>
              <a:rPr lang="en-GB" dirty="0"/>
              <a:t>. </a:t>
            </a:r>
            <a:r>
              <a:rPr lang="en-GB" dirty="0" err="1"/>
              <a:t>Wpis</a:t>
            </a:r>
            <a:r>
              <a:rPr lang="en-GB" dirty="0"/>
              <a:t> do </a:t>
            </a:r>
            <a:r>
              <a:rPr lang="en-GB" dirty="0" err="1"/>
              <a:t>protokołu</a:t>
            </a:r>
            <a:r>
              <a:rPr lang="en-GB" dirty="0"/>
              <a:t> </a:t>
            </a:r>
            <a:r>
              <a:rPr lang="en-GB" dirty="0" err="1"/>
              <a:t>musi</a:t>
            </a:r>
            <a:r>
              <a:rPr lang="en-GB" dirty="0"/>
              <a:t> </a:t>
            </a:r>
            <a:r>
              <a:rPr lang="en-GB" dirty="0" err="1"/>
              <a:t>być</a:t>
            </a:r>
            <a:r>
              <a:rPr lang="en-GB" dirty="0"/>
              <a:t> </a:t>
            </a:r>
            <a:r>
              <a:rPr lang="en-GB" dirty="0" err="1"/>
              <a:t>zrobiony</a:t>
            </a:r>
            <a:r>
              <a:rPr lang="en-GB" dirty="0"/>
              <a:t> </a:t>
            </a:r>
            <a:r>
              <a:rPr lang="en-GB" dirty="0" err="1"/>
              <a:t>przez</a:t>
            </a:r>
            <a:r>
              <a:rPr lang="en-GB" dirty="0"/>
              <a:t> </a:t>
            </a:r>
            <a:r>
              <a:rPr lang="en-GB" dirty="0" err="1"/>
              <a:t>prowadzącego</a:t>
            </a:r>
            <a:r>
              <a:rPr lang="en-GB" dirty="0"/>
              <a:t> </a:t>
            </a:r>
            <a:r>
              <a:rPr lang="en-GB" dirty="0" err="1"/>
              <a:t>zajęcia</a:t>
            </a:r>
            <a:r>
              <a:rPr lang="en-GB" dirty="0"/>
              <a:t> do </a:t>
            </a:r>
            <a:r>
              <a:rPr lang="en-GB" dirty="0" err="1"/>
              <a:t>końca</a:t>
            </a:r>
            <a:r>
              <a:rPr lang="en-GB" dirty="0"/>
              <a:t> </a:t>
            </a:r>
            <a:r>
              <a:rPr lang="en-GB" dirty="0" err="1"/>
              <a:t>okresu</a:t>
            </a:r>
            <a:r>
              <a:rPr lang="en-GB" dirty="0"/>
              <a:t> </a:t>
            </a:r>
            <a:r>
              <a:rPr lang="en-GB" dirty="0" err="1"/>
              <a:t>zajęć</a:t>
            </a:r>
            <a:r>
              <a:rPr lang="en-GB" dirty="0"/>
              <a:t> </a:t>
            </a:r>
            <a:r>
              <a:rPr lang="en-GB" dirty="0" err="1"/>
              <a:t>dydaktycznych</a:t>
            </a:r>
            <a:r>
              <a:rPr lang="en-GB" dirty="0"/>
              <a:t>. Na </a:t>
            </a:r>
            <a:r>
              <a:rPr lang="en-GB" dirty="0" err="1"/>
              <a:t>zdobywanie</a:t>
            </a:r>
            <a:r>
              <a:rPr lang="en-GB" dirty="0"/>
              <a:t> </a:t>
            </a:r>
            <a:r>
              <a:rPr lang="en-GB" dirty="0" err="1"/>
              <a:t>zaliczeń</a:t>
            </a:r>
            <a:r>
              <a:rPr lang="en-GB" dirty="0"/>
              <a:t> po </a:t>
            </a:r>
            <a:r>
              <a:rPr lang="en-GB" dirty="0" err="1"/>
              <a:t>zakończeniu</a:t>
            </a:r>
            <a:r>
              <a:rPr lang="en-GB" dirty="0"/>
              <a:t> </a:t>
            </a:r>
            <a:r>
              <a:rPr lang="en-GB" dirty="0" err="1"/>
              <a:t>zajęć</a:t>
            </a:r>
            <a:r>
              <a:rPr lang="en-GB" dirty="0"/>
              <a:t> </a:t>
            </a:r>
            <a:r>
              <a:rPr lang="en-GB" dirty="0" err="1"/>
              <a:t>trzeba</a:t>
            </a:r>
            <a:r>
              <a:rPr lang="en-GB" dirty="0"/>
              <a:t> </a:t>
            </a:r>
            <a:r>
              <a:rPr lang="en-GB" dirty="0" err="1"/>
              <a:t>uzyskać</a:t>
            </a:r>
            <a:r>
              <a:rPr lang="en-GB" dirty="0"/>
              <a:t> </a:t>
            </a:r>
            <a:r>
              <a:rPr lang="en-GB" dirty="0" err="1"/>
              <a:t>zgodę</a:t>
            </a:r>
            <a:r>
              <a:rPr lang="en-GB" dirty="0"/>
              <a:t> </a:t>
            </a:r>
            <a:r>
              <a:rPr lang="en-GB" dirty="0" err="1"/>
              <a:t>prodziekan</a:t>
            </a:r>
            <a:r>
              <a:rPr lang="en-GB" dirty="0"/>
              <a:t> ds. </a:t>
            </a:r>
            <a:r>
              <a:rPr lang="en-GB" dirty="0" err="1"/>
              <a:t>dydaktyki</a:t>
            </a:r>
            <a:r>
              <a:rPr lang="en-GB" dirty="0"/>
              <a:t> </a:t>
            </a:r>
            <a:r>
              <a:rPr lang="en-GB" dirty="0" err="1"/>
              <a:t>niestacjonarnej</a:t>
            </a:r>
            <a:r>
              <a:rPr lang="en-GB" dirty="0"/>
              <a:t> dr hab. </a:t>
            </a:r>
            <a:r>
              <a:rPr lang="en-GB" dirty="0" err="1"/>
              <a:t>Mateusza</a:t>
            </a:r>
            <a:r>
              <a:rPr lang="en-GB" dirty="0"/>
              <a:t> </a:t>
            </a:r>
            <a:r>
              <a:rPr lang="en-GB" dirty="0" err="1"/>
              <a:t>Świetlickiego</a:t>
            </a:r>
            <a:r>
              <a:rPr lang="en-GB" dirty="0"/>
              <a:t>. O </a:t>
            </a:r>
            <a:r>
              <a:rPr lang="en-GB" dirty="0" err="1"/>
              <a:t>przedłużenie</a:t>
            </a:r>
            <a:r>
              <a:rPr lang="en-GB" dirty="0"/>
              <a:t> </a:t>
            </a:r>
            <a:r>
              <a:rPr lang="en-GB" dirty="0" err="1"/>
              <a:t>można</a:t>
            </a:r>
            <a:r>
              <a:rPr lang="en-GB" dirty="0"/>
              <a:t> </a:t>
            </a:r>
            <a:r>
              <a:rPr lang="en-GB" dirty="0" err="1"/>
              <a:t>się</a:t>
            </a:r>
            <a:r>
              <a:rPr lang="en-GB" dirty="0"/>
              <a:t> </a:t>
            </a:r>
            <a:r>
              <a:rPr lang="en-GB" dirty="0" err="1"/>
              <a:t>starać</a:t>
            </a:r>
            <a:r>
              <a:rPr lang="en-GB" dirty="0"/>
              <a:t> </a:t>
            </a:r>
            <a:r>
              <a:rPr lang="en-GB" dirty="0" err="1"/>
              <a:t>tylko</a:t>
            </a:r>
            <a:r>
              <a:rPr lang="en-GB" dirty="0"/>
              <a:t> w </a:t>
            </a:r>
            <a:r>
              <a:rPr lang="en-GB" dirty="0" err="1"/>
              <a:t>uzasadnionych</a:t>
            </a:r>
            <a:r>
              <a:rPr lang="en-GB" dirty="0"/>
              <a:t> </a:t>
            </a:r>
            <a:r>
              <a:rPr lang="en-GB" dirty="0" err="1"/>
              <a:t>przypadkach</a:t>
            </a:r>
            <a:r>
              <a:rPr lang="en-GB" dirty="0"/>
              <a:t> (np. </a:t>
            </a:r>
            <a:r>
              <a:rPr lang="en-GB" dirty="0" err="1"/>
              <a:t>długotrwała</a:t>
            </a:r>
            <a:r>
              <a:rPr lang="en-GB" dirty="0"/>
              <a:t> </a:t>
            </a:r>
            <a:r>
              <a:rPr lang="en-GB" dirty="0" err="1"/>
              <a:t>choroba</a:t>
            </a:r>
            <a:r>
              <a:rPr lang="en-GB" dirty="0"/>
              <a:t>, </a:t>
            </a:r>
            <a:r>
              <a:rPr lang="en-GB" dirty="0" err="1"/>
              <a:t>zwolnienie</a:t>
            </a:r>
            <a:r>
              <a:rPr lang="en-GB" dirty="0"/>
              <a:t> </a:t>
            </a:r>
            <a:r>
              <a:rPr lang="en-GB" dirty="0" err="1"/>
              <a:t>lekarskie</a:t>
            </a:r>
            <a:r>
              <a:rPr lang="en-GB" dirty="0"/>
              <a:t>, </a:t>
            </a:r>
            <a:r>
              <a:rPr lang="en-GB" dirty="0" err="1"/>
              <a:t>pobyt</a:t>
            </a:r>
            <a:r>
              <a:rPr lang="en-GB" dirty="0"/>
              <a:t> w </a:t>
            </a:r>
            <a:r>
              <a:rPr lang="en-GB" dirty="0" err="1"/>
              <a:t>szpitalu</a:t>
            </a:r>
            <a:r>
              <a:rPr lang="en-GB" dirty="0"/>
              <a:t>).</a:t>
            </a:r>
          </a:p>
          <a:p>
            <a:pPr marL="0" lvl="0" indent="0">
              <a:lnSpc>
                <a:spcPct val="100000"/>
              </a:lnSpc>
              <a:buNone/>
            </a:pPr>
            <a:endParaRPr lang="en-GB" dirty="0"/>
          </a:p>
          <a:p>
            <a:pPr marL="0" lvl="0" indent="0" rtl="0">
              <a:lnSpc>
                <a:spcPct val="100000"/>
              </a:lnSpc>
              <a:spcBef>
                <a:spcPts val="0"/>
              </a:spcBef>
              <a:spcAft>
                <a:spcPts val="1600"/>
              </a:spcAft>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F0508-1DF6-161A-BFA7-752CDDD2BE46}"/>
              </a:ext>
            </a:extLst>
          </p:cNvPr>
          <p:cNvSpPr>
            <a:spLocks noGrp="1"/>
          </p:cNvSpPr>
          <p:nvPr>
            <p:ph type="title"/>
          </p:nvPr>
        </p:nvSpPr>
        <p:spPr/>
        <p:txBody>
          <a:bodyPr/>
          <a:lstStyle/>
          <a:p>
            <a:r>
              <a:rPr lang="en-PL" dirty="0"/>
              <a:t>Study regulations/University regulations</a:t>
            </a:r>
          </a:p>
        </p:txBody>
      </p:sp>
      <p:sp>
        <p:nvSpPr>
          <p:cNvPr id="3" name="Text Placeholder 2">
            <a:extLst>
              <a:ext uri="{FF2B5EF4-FFF2-40B4-BE49-F238E27FC236}">
                <a16:creationId xmlns:a16="http://schemas.microsoft.com/office/drawing/2014/main" id="{47D646B8-DF76-5140-450B-0A62A968843C}"/>
              </a:ext>
            </a:extLst>
          </p:cNvPr>
          <p:cNvSpPr>
            <a:spLocks noGrp="1"/>
          </p:cNvSpPr>
          <p:nvPr>
            <p:ph type="body" idx="1"/>
          </p:nvPr>
        </p:nvSpPr>
        <p:spPr/>
        <p:txBody>
          <a:bodyPr/>
          <a:lstStyle/>
          <a:p>
            <a:pPr marL="114300" indent="0">
              <a:buNone/>
            </a:pPr>
            <a:r>
              <a:rPr lang="en-GB" dirty="0"/>
              <a:t>According to the regulations, students are required to obtain credit for classes, seminars, or lectures not ending with an exam before the examination session. The course instructor must record the credit in the protocol by the end of the teaching period. To obtain credit after classes have finished, students must receive permission from the Vice-Dean for Part-Time Studies, Dr. hab. Mateusz </a:t>
            </a:r>
            <a:r>
              <a:rPr lang="en-GB" dirty="0" err="1"/>
              <a:t>Świetlicki</a:t>
            </a:r>
            <a:r>
              <a:rPr lang="en-GB" dirty="0"/>
              <a:t>. An extension may only be requested in justified cases (e.g., prolonged illness, medical leave, hospitalization).</a:t>
            </a:r>
            <a:endParaRPr lang="en-PL" dirty="0"/>
          </a:p>
          <a:p>
            <a:pPr marL="114300" indent="0">
              <a:buNone/>
            </a:pPr>
            <a:endParaRPr lang="en-PL" dirty="0"/>
          </a:p>
        </p:txBody>
      </p:sp>
    </p:spTree>
    <p:extLst>
      <p:ext uri="{BB962C8B-B14F-4D97-AF65-F5344CB8AC3E}">
        <p14:creationId xmlns:p14="http://schemas.microsoft.com/office/powerpoint/2010/main" val="958635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6"/>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err="1"/>
              <a:t>Podania</a:t>
            </a:r>
            <a:endParaRPr sz="3100" dirty="0"/>
          </a:p>
        </p:txBody>
      </p:sp>
      <p:sp>
        <p:nvSpPr>
          <p:cNvPr id="143" name="Google Shape;143;p26"/>
          <p:cNvSpPr txBox="1">
            <a:spLocks noGrp="1"/>
          </p:cNvSpPr>
          <p:nvPr>
            <p:ph type="body" idx="1"/>
          </p:nvPr>
        </p:nvSpPr>
        <p:spPr>
          <a:xfrm>
            <a:off x="387900" y="1337424"/>
            <a:ext cx="8368200" cy="3078900"/>
          </a:xfrm>
          <a:prstGeom prst="rect">
            <a:avLst/>
          </a:prstGeom>
        </p:spPr>
        <p:txBody>
          <a:bodyPr spcFirstLastPara="1" wrap="square" lIns="91425" tIns="91425" rIns="91425" bIns="91425" anchor="t" anchorCtr="0">
            <a:noAutofit/>
          </a:bodyPr>
          <a:lstStyle/>
          <a:p>
            <a:pPr marL="0" lvl="0" indent="0">
              <a:lnSpc>
                <a:spcPct val="100000"/>
              </a:lnSpc>
              <a:buNone/>
            </a:pPr>
            <a:r>
              <a:rPr lang="pl-PL" dirty="0"/>
              <a:t>W przypadku niezaliczenia przedmiotu lub niezdania egzaminu należy złożyć w Dziekanacie wniosek o powtarzanie przedmiotu. Wniosek musi być w pierwszej kolejności zaopiniowany przez zastępcę Dyrektora ds. studiów niestacjonarnych.</a:t>
            </a:r>
          </a:p>
          <a:p>
            <a:pPr marL="0" lvl="0" indent="0">
              <a:lnSpc>
                <a:spcPct val="100000"/>
              </a:lnSpc>
              <a:buNone/>
            </a:pPr>
            <a:r>
              <a:rPr lang="pl-PL" dirty="0"/>
              <a:t>PODANIE NALEŻY ZŁOŻYĆ NAJPÓŹNIEJ DO KOŃCA SESJI POPRAWKOWEJ.</a:t>
            </a:r>
          </a:p>
          <a:p>
            <a:pPr marL="0" lvl="0" indent="0">
              <a:lnSpc>
                <a:spcPct val="100000"/>
              </a:lnSpc>
              <a:buNone/>
            </a:pPr>
            <a:endParaRPr lang="pl-PL" dirty="0"/>
          </a:p>
          <a:p>
            <a:pPr marL="0" lvl="0" indent="0">
              <a:lnSpc>
                <a:spcPct val="100000"/>
              </a:lnSpc>
              <a:buNone/>
            </a:pPr>
            <a:r>
              <a:rPr lang="pl-PL" dirty="0"/>
              <a:t>Wzory podań  znajdują się na stronie: </a:t>
            </a:r>
            <a:r>
              <a:rPr lang="pl-PL" dirty="0">
                <a:hlinkClick r:id="rId3"/>
              </a:rPr>
              <a:t>https://neofilologia.uwr.edu.pl/studenci/wzory-wnioskow/</a:t>
            </a:r>
            <a:r>
              <a:rPr lang="pl-PL" dirty="0"/>
              <a:t> </a:t>
            </a:r>
          </a:p>
          <a:p>
            <a:pPr marL="0" lvl="0" indent="0" algn="l" rtl="0">
              <a:spcBef>
                <a:spcPts val="0"/>
              </a:spcBef>
              <a:spcAft>
                <a:spcPts val="0"/>
              </a:spcAft>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999C8-0150-A06D-6FFD-1AAF0E51E081}"/>
              </a:ext>
            </a:extLst>
          </p:cNvPr>
          <p:cNvSpPr>
            <a:spLocks noGrp="1"/>
          </p:cNvSpPr>
          <p:nvPr>
            <p:ph type="title"/>
          </p:nvPr>
        </p:nvSpPr>
        <p:spPr/>
        <p:txBody>
          <a:bodyPr/>
          <a:lstStyle/>
          <a:p>
            <a:r>
              <a:rPr lang="en-PL" dirty="0"/>
              <a:t>Students’ applications/requests</a:t>
            </a:r>
          </a:p>
        </p:txBody>
      </p:sp>
      <p:sp>
        <p:nvSpPr>
          <p:cNvPr id="3" name="Text Placeholder 2">
            <a:extLst>
              <a:ext uri="{FF2B5EF4-FFF2-40B4-BE49-F238E27FC236}">
                <a16:creationId xmlns:a16="http://schemas.microsoft.com/office/drawing/2014/main" id="{9D97970E-232A-3720-6699-74C28D75D43F}"/>
              </a:ext>
            </a:extLst>
          </p:cNvPr>
          <p:cNvSpPr>
            <a:spLocks noGrp="1"/>
          </p:cNvSpPr>
          <p:nvPr>
            <p:ph type="body" idx="1"/>
          </p:nvPr>
        </p:nvSpPr>
        <p:spPr/>
        <p:txBody>
          <a:bodyPr/>
          <a:lstStyle/>
          <a:p>
            <a:pPr marL="114300" indent="0">
              <a:buNone/>
            </a:pPr>
            <a:r>
              <a:rPr lang="en-GB" dirty="0"/>
              <a:t>In case of failing a course or an exam, a request for course repetition must be submitted to the Dean’s Office. The request must first be reviewed by the Deputy Director for Part-Time Studies.</a:t>
            </a:r>
            <a:br>
              <a:rPr lang="en-GB" dirty="0"/>
            </a:br>
            <a:r>
              <a:rPr lang="en-GB" dirty="0"/>
              <a:t>THE REQUEST MUST BE SUBMITTED NO LATER THAN THE END OF THE RESIT SESSION.</a:t>
            </a:r>
            <a:endParaRPr lang="en-PL" dirty="0"/>
          </a:p>
          <a:p>
            <a:pPr marL="114300" indent="0">
              <a:buNone/>
            </a:pPr>
            <a:endParaRPr lang="en-GB" dirty="0"/>
          </a:p>
          <a:p>
            <a:pPr marL="114300" indent="0">
              <a:buNone/>
            </a:pPr>
            <a:r>
              <a:rPr lang="en-GB" dirty="0"/>
              <a:t>Application forms are available at: </a:t>
            </a:r>
            <a:r>
              <a:rPr lang="en-GB" u="sng" dirty="0">
                <a:hlinkClick r:id="rId2"/>
              </a:rPr>
              <a:t>https://neofilologia.uwr.edu.pl/studenci/wzory-wnioskow/</a:t>
            </a:r>
            <a:endParaRPr lang="en-PL" dirty="0"/>
          </a:p>
          <a:p>
            <a:pPr marL="114300" indent="0">
              <a:buNone/>
            </a:pPr>
            <a:endParaRPr lang="en-PL" dirty="0"/>
          </a:p>
          <a:p>
            <a:endParaRPr lang="en-PL" dirty="0"/>
          </a:p>
        </p:txBody>
      </p:sp>
    </p:spTree>
    <p:extLst>
      <p:ext uri="{BB962C8B-B14F-4D97-AF65-F5344CB8AC3E}">
        <p14:creationId xmlns:p14="http://schemas.microsoft.com/office/powerpoint/2010/main" val="3514097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8"/>
          <p:cNvSpPr txBox="1">
            <a:spLocks noGrp="1"/>
          </p:cNvSpPr>
          <p:nvPr>
            <p:ph type="title"/>
          </p:nvPr>
        </p:nvSpPr>
        <p:spPr>
          <a:xfrm>
            <a:off x="387900" y="389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err="1"/>
              <a:t>Lektorat</a:t>
            </a:r>
            <a:r>
              <a:rPr lang="en-GB" sz="3100" dirty="0"/>
              <a:t> </a:t>
            </a:r>
            <a:endParaRPr sz="3100" dirty="0"/>
          </a:p>
        </p:txBody>
      </p:sp>
      <p:sp>
        <p:nvSpPr>
          <p:cNvPr id="3" name="Text Placeholder 2">
            <a:extLst>
              <a:ext uri="{FF2B5EF4-FFF2-40B4-BE49-F238E27FC236}">
                <a16:creationId xmlns:a16="http://schemas.microsoft.com/office/drawing/2014/main" id="{5A6E9BFA-16C7-22A6-D9F2-E20DD68C0F4B}"/>
              </a:ext>
            </a:extLst>
          </p:cNvPr>
          <p:cNvSpPr>
            <a:spLocks noGrp="1" noChangeArrowheads="1"/>
          </p:cNvSpPr>
          <p:nvPr>
            <p:ph type="body" idx="1"/>
          </p:nvPr>
        </p:nvSpPr>
        <p:spPr bwMode="auto">
          <a:xfrm>
            <a:off x="387350" y="750446"/>
            <a:ext cx="8080375" cy="4293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7056"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342900" indent="-342900" defTabSz="914400">
              <a:lnSpc>
                <a:spcPct val="100000"/>
              </a:lnSpc>
              <a:buSzTx/>
            </a:pPr>
            <a:r>
              <a:rPr lang="en-PL" altLang="en-PL" dirty="0">
                <a:latin typeface="Calibri" panose="020F0502020204030204" pitchFamily="34" charset="0"/>
                <a:cs typeface="Calibri" panose="020F0502020204030204" pitchFamily="34" charset="0"/>
              </a:rPr>
              <a:t>Lektorat prowadzony jest w drugim semestrze studiów (semestr letni I roku) na poz. A1-I. Lektorat trwa 1 semestr (40 h), po którym studenci zdają egzamin ustny za 4 ECTS.</a:t>
            </a:r>
          </a:p>
          <a:p>
            <a:pPr marL="342900" indent="-342900" defTabSz="914400">
              <a:lnSpc>
                <a:spcPct val="100000"/>
              </a:lnSpc>
              <a:buSzTx/>
            </a:pPr>
            <a:r>
              <a:rPr lang="en-PL" altLang="en-PL" dirty="0">
                <a:latin typeface="Calibri" panose="020F0502020204030204" pitchFamily="34" charset="0"/>
                <a:cs typeface="Calibri" panose="020F0502020204030204" pitchFamily="34" charset="0"/>
              </a:rPr>
              <a:t>SPNJO będzie prowadzić zajęcia z j. hiszpańskiego, włoskiego, rosyjskiego i niemieckiego. Zajęcia z j. francuskiego są prowadzone przez Instytut Filologii Angielskiej.</a:t>
            </a:r>
          </a:p>
          <a:p>
            <a:pPr marL="342900" indent="-342900" defTabSz="914400">
              <a:lnSpc>
                <a:spcPct val="100000"/>
              </a:lnSpc>
              <a:buSzTx/>
            </a:pPr>
            <a:r>
              <a:rPr lang="en-PL" altLang="en-PL" dirty="0">
                <a:latin typeface="Calibri" panose="020F0502020204030204" pitchFamily="34" charset="0"/>
                <a:cs typeface="Calibri" panose="020F0502020204030204" pitchFamily="34" charset="0"/>
              </a:rPr>
              <a:t>Studenci wybierają język, którego jeszcze się nie uczyli.</a:t>
            </a:r>
          </a:p>
          <a:p>
            <a:pPr marL="342900" indent="-342900" defTabSz="914400">
              <a:lnSpc>
                <a:spcPct val="100000"/>
              </a:lnSpc>
              <a:buSzTx/>
            </a:pPr>
            <a:r>
              <a:rPr lang="en-PL" altLang="en-PL" dirty="0">
                <a:latin typeface="Calibri" panose="020F0502020204030204" pitchFamily="34" charset="0"/>
                <a:cs typeface="Calibri" panose="020F0502020204030204" pitchFamily="34" charset="0"/>
              </a:rPr>
              <a:t>Grupa z każdego języka może liczyć max. 20 osób.</a:t>
            </a:r>
          </a:p>
          <a:p>
            <a:pPr marL="342900" indent="-342900" defTabSz="914400">
              <a:lnSpc>
                <a:spcPct val="100000"/>
              </a:lnSpc>
              <a:buSzTx/>
            </a:pPr>
            <a:r>
              <a:rPr lang="en-PL" altLang="en-PL" dirty="0">
                <a:latin typeface="Calibri" panose="020F0502020204030204" pitchFamily="34" charset="0"/>
                <a:cs typeface="Calibri" panose="020F0502020204030204" pitchFamily="34" charset="0"/>
              </a:rPr>
              <a:t>Mail informujący o zapisach przez USOS będzie wysłany do wszystkich studentów I roku w odpowiednim czasie przed rozpoczęciem semestru letniego.</a:t>
            </a:r>
          </a:p>
          <a:p>
            <a:pPr marL="342900" indent="-342900" defTabSz="914400">
              <a:lnSpc>
                <a:spcPct val="100000"/>
              </a:lnSpc>
              <a:buSzTx/>
            </a:pPr>
            <a:r>
              <a:rPr lang="en-PL" altLang="en-PL" dirty="0">
                <a:latin typeface="Calibri" panose="020F0502020204030204" pitchFamily="34" charset="0"/>
                <a:cs typeface="Calibri" panose="020F0502020204030204" pitchFamily="34" charset="0"/>
              </a:rPr>
              <a:t>UWAGA: studenci nie będą zwalniani z zajęc na podstawie certyfikatów czy dyplomów licencjata lub magistra filologii obcych.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A5461-353B-8299-EB95-449E20806153}"/>
              </a:ext>
            </a:extLst>
          </p:cNvPr>
          <p:cNvSpPr>
            <a:spLocks noGrp="1"/>
          </p:cNvSpPr>
          <p:nvPr>
            <p:ph type="title"/>
          </p:nvPr>
        </p:nvSpPr>
        <p:spPr>
          <a:xfrm>
            <a:off x="387900" y="334200"/>
            <a:ext cx="8368200" cy="686100"/>
          </a:xfrm>
        </p:spPr>
        <p:txBody>
          <a:bodyPr/>
          <a:lstStyle/>
          <a:p>
            <a:r>
              <a:rPr lang="en-PL" dirty="0"/>
              <a:t>Foreign language</a:t>
            </a:r>
          </a:p>
        </p:txBody>
      </p:sp>
      <p:sp>
        <p:nvSpPr>
          <p:cNvPr id="3" name="Text Placeholder 2">
            <a:extLst>
              <a:ext uri="{FF2B5EF4-FFF2-40B4-BE49-F238E27FC236}">
                <a16:creationId xmlns:a16="http://schemas.microsoft.com/office/drawing/2014/main" id="{C38636D3-E69E-2E08-404D-3FE3591C3CE3}"/>
              </a:ext>
            </a:extLst>
          </p:cNvPr>
          <p:cNvSpPr>
            <a:spLocks noGrp="1"/>
          </p:cNvSpPr>
          <p:nvPr>
            <p:ph type="body" idx="1"/>
          </p:nvPr>
        </p:nvSpPr>
        <p:spPr>
          <a:xfrm>
            <a:off x="387900" y="1070724"/>
            <a:ext cx="8368200" cy="3078900"/>
          </a:xfrm>
        </p:spPr>
        <p:txBody>
          <a:bodyPr/>
          <a:lstStyle/>
          <a:p>
            <a:pPr>
              <a:lnSpc>
                <a:spcPct val="100000"/>
              </a:lnSpc>
            </a:pPr>
            <a:r>
              <a:rPr lang="en-GB" sz="1900" dirty="0"/>
              <a:t>The language course is offered in the second semester of studies (summer semester of the first year) at level A1-I. It lasts one semester (40 hours), after which students take an oral exam worth 4 ECTS.</a:t>
            </a:r>
          </a:p>
          <a:p>
            <a:pPr>
              <a:lnSpc>
                <a:spcPct val="100000"/>
              </a:lnSpc>
            </a:pPr>
            <a:r>
              <a:rPr lang="en-GB" sz="1900" dirty="0"/>
              <a:t>The School of Foreign Languages (SPNJO) will offer courses in Spanish, Italian, Russian, and German. French courses are provided by the Institute of English Studies.</a:t>
            </a:r>
          </a:p>
          <a:p>
            <a:pPr>
              <a:lnSpc>
                <a:spcPct val="100000"/>
              </a:lnSpc>
            </a:pPr>
            <a:r>
              <a:rPr lang="en-GB" sz="1900" dirty="0"/>
              <a:t>Students must choose a language they have not studied before.</a:t>
            </a:r>
          </a:p>
          <a:p>
            <a:pPr>
              <a:lnSpc>
                <a:spcPct val="100000"/>
              </a:lnSpc>
            </a:pPr>
            <a:r>
              <a:rPr lang="en-GB" sz="1900" dirty="0"/>
              <a:t>Each language group may consist of up to 20 students.</a:t>
            </a:r>
          </a:p>
          <a:p>
            <a:pPr>
              <a:lnSpc>
                <a:spcPct val="100000"/>
              </a:lnSpc>
            </a:pPr>
            <a:r>
              <a:rPr lang="en-GB" sz="1900" dirty="0"/>
              <a:t>An email with information about registration through USOS will be sent to all first-year students in due time before the start of the summer semester.</a:t>
            </a:r>
            <a:br>
              <a:rPr lang="en-GB" sz="1900" dirty="0"/>
            </a:br>
            <a:r>
              <a:rPr lang="en-GB" sz="1900" dirty="0"/>
              <a:t>NOTE: Students will not be exempted from classes based on certificates or Bachelor’s/Master’s degrees in foreign philology.</a:t>
            </a:r>
            <a:endParaRPr lang="en-PL" sz="1900" dirty="0"/>
          </a:p>
          <a:p>
            <a:pPr>
              <a:lnSpc>
                <a:spcPct val="100000"/>
              </a:lnSpc>
            </a:pPr>
            <a:endParaRPr lang="en-PL" sz="1900" dirty="0"/>
          </a:p>
        </p:txBody>
      </p:sp>
    </p:spTree>
    <p:extLst>
      <p:ext uri="{BB962C8B-B14F-4D97-AF65-F5344CB8AC3E}">
        <p14:creationId xmlns:p14="http://schemas.microsoft.com/office/powerpoint/2010/main" val="1841675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5"/>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a:t>Opcyjne</a:t>
            </a:r>
            <a:r>
              <a:rPr lang="en-GB" dirty="0"/>
              <a:t> </a:t>
            </a:r>
            <a:r>
              <a:rPr lang="en-GB" dirty="0" err="1"/>
              <a:t>moduły</a:t>
            </a:r>
            <a:r>
              <a:rPr lang="en-GB" dirty="0"/>
              <a:t> w </a:t>
            </a:r>
            <a:r>
              <a:rPr lang="en-GB" dirty="0" err="1"/>
              <a:t>programie</a:t>
            </a:r>
            <a:r>
              <a:rPr lang="en-GB" dirty="0"/>
              <a:t> </a:t>
            </a:r>
            <a:r>
              <a:rPr lang="en-GB" dirty="0" err="1"/>
              <a:t>studiów</a:t>
            </a:r>
            <a:endParaRPr dirty="0"/>
          </a:p>
        </p:txBody>
      </p:sp>
      <p:sp>
        <p:nvSpPr>
          <p:cNvPr id="197" name="Google Shape;197;p35"/>
          <p:cNvSpPr txBox="1">
            <a:spLocks noGrp="1"/>
          </p:cNvSpPr>
          <p:nvPr>
            <p:ph type="body" idx="1"/>
          </p:nvPr>
        </p:nvSpPr>
        <p:spPr>
          <a:xfrm>
            <a:off x="58975" y="1226900"/>
            <a:ext cx="8697125" cy="322127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000" dirty="0"/>
              <a:t>Poza </a:t>
            </a:r>
            <a:r>
              <a:rPr lang="en-GB" sz="2000" dirty="0" err="1"/>
              <a:t>obowiązkowym</a:t>
            </a:r>
            <a:r>
              <a:rPr lang="en-GB" sz="2000" dirty="0"/>
              <a:t> </a:t>
            </a:r>
            <a:r>
              <a:rPr lang="en-GB" sz="2000" dirty="0" err="1"/>
              <a:t>programem</a:t>
            </a:r>
            <a:r>
              <a:rPr lang="en-GB" sz="2000" dirty="0"/>
              <a:t> (120 ECTS) </a:t>
            </a:r>
            <a:r>
              <a:rPr lang="en-GB" sz="2000" dirty="0" err="1"/>
              <a:t>na</a:t>
            </a:r>
            <a:r>
              <a:rPr lang="en-GB" sz="2000" dirty="0"/>
              <a:t> </a:t>
            </a:r>
            <a:r>
              <a:rPr lang="en-GB" sz="2000" dirty="0" err="1"/>
              <a:t>studiach</a:t>
            </a:r>
            <a:r>
              <a:rPr lang="en-GB" sz="2000" dirty="0"/>
              <a:t> </a:t>
            </a:r>
            <a:r>
              <a:rPr lang="en-GB" sz="2000" dirty="0" err="1"/>
              <a:t>magisterskich</a:t>
            </a:r>
            <a:r>
              <a:rPr lang="en-GB" sz="2000" dirty="0"/>
              <a:t> student </a:t>
            </a:r>
            <a:r>
              <a:rPr lang="en-GB" sz="2000" dirty="0" err="1"/>
              <a:t>może</a:t>
            </a:r>
            <a:r>
              <a:rPr lang="en-GB" sz="2000" dirty="0"/>
              <a:t> </a:t>
            </a:r>
            <a:r>
              <a:rPr lang="en-GB" sz="2000" dirty="0" err="1"/>
              <a:t>dodatkowo</a:t>
            </a:r>
            <a:r>
              <a:rPr lang="en-GB" sz="2000" dirty="0"/>
              <a:t> / </a:t>
            </a:r>
            <a:r>
              <a:rPr lang="en-GB" sz="2000" dirty="0" err="1"/>
              <a:t>opcyjnie</a:t>
            </a:r>
            <a:r>
              <a:rPr lang="en-GB" sz="2000" dirty="0"/>
              <a:t> </a:t>
            </a:r>
            <a:r>
              <a:rPr lang="en-GB" sz="2000" dirty="0" err="1"/>
              <a:t>zrealizować</a:t>
            </a:r>
            <a:r>
              <a:rPr lang="en-GB" sz="2000" dirty="0"/>
              <a:t> </a:t>
            </a:r>
            <a:r>
              <a:rPr lang="en-GB" sz="2000" dirty="0" err="1"/>
              <a:t>moduł</a:t>
            </a:r>
            <a:r>
              <a:rPr lang="en-GB" sz="2000" dirty="0"/>
              <a:t> </a:t>
            </a:r>
            <a:r>
              <a:rPr lang="en-GB" sz="2000" dirty="0" err="1"/>
              <a:t>przygotowujący</a:t>
            </a:r>
            <a:r>
              <a:rPr lang="en-GB" sz="2000" dirty="0"/>
              <a:t> do </a:t>
            </a:r>
            <a:r>
              <a:rPr lang="en-GB" sz="2000" dirty="0" err="1"/>
              <a:t>wykonywania</a:t>
            </a:r>
            <a:r>
              <a:rPr lang="en-GB" sz="2000" dirty="0"/>
              <a:t> </a:t>
            </a:r>
            <a:r>
              <a:rPr lang="en-GB" sz="2000" dirty="0" err="1"/>
              <a:t>zawodu</a:t>
            </a:r>
            <a:r>
              <a:rPr lang="en-GB" sz="2000" dirty="0"/>
              <a:t> </a:t>
            </a:r>
            <a:r>
              <a:rPr lang="en-GB" sz="2000" dirty="0" err="1"/>
              <a:t>nauczyciela</a:t>
            </a:r>
            <a:r>
              <a:rPr lang="en-GB" sz="2000" dirty="0"/>
              <a:t>. Program </a:t>
            </a:r>
            <a:r>
              <a:rPr lang="pl-PL" sz="2000" dirty="0"/>
              <a:t>m</a:t>
            </a:r>
            <a:r>
              <a:rPr lang="en-GB" sz="2000" dirty="0" err="1"/>
              <a:t>oduł</a:t>
            </a:r>
            <a:r>
              <a:rPr lang="pl-PL" sz="2000" dirty="0"/>
              <a:t>u jest wpisany w program studiów, który jest</a:t>
            </a:r>
            <a:r>
              <a:rPr lang="en-GB" sz="2000" dirty="0"/>
              <a:t> </a:t>
            </a:r>
            <a:r>
              <a:rPr lang="pl-PL" sz="2000" dirty="0"/>
              <a:t>d</a:t>
            </a:r>
            <a:r>
              <a:rPr lang="en-GB" sz="2000" dirty="0" err="1"/>
              <a:t>ostępn</a:t>
            </a:r>
            <a:r>
              <a:rPr lang="pl-PL" sz="2000" dirty="0"/>
              <a:t>y</a:t>
            </a:r>
            <a:r>
              <a:rPr lang="en-GB" sz="2000" dirty="0"/>
              <a:t> </a:t>
            </a:r>
            <a:r>
              <a:rPr lang="en-GB" sz="2000" dirty="0" err="1"/>
              <a:t>na</a:t>
            </a:r>
            <a:r>
              <a:rPr lang="en-GB" sz="2000" dirty="0"/>
              <a:t> </a:t>
            </a:r>
            <a:r>
              <a:rPr lang="en-GB" sz="2000" dirty="0" err="1"/>
              <a:t>stronie</a:t>
            </a:r>
            <a:r>
              <a:rPr lang="en-GB" sz="2000" dirty="0"/>
              <a:t> w </a:t>
            </a:r>
            <a:r>
              <a:rPr lang="en-GB" sz="2000" dirty="0" err="1"/>
              <a:t>zakładce</a:t>
            </a:r>
            <a:r>
              <a:rPr lang="en-GB" sz="2000" dirty="0"/>
              <a:t> “</a:t>
            </a:r>
            <a:r>
              <a:rPr lang="en-GB" sz="2000" dirty="0" err="1"/>
              <a:t>studia</a:t>
            </a:r>
            <a:r>
              <a:rPr lang="en-GB" sz="2000" dirty="0"/>
              <a:t>”.</a:t>
            </a:r>
            <a:endParaRPr sz="2000" dirty="0"/>
          </a:p>
          <a:p>
            <a:pPr marL="0" lvl="0" indent="0" algn="just" rtl="0">
              <a:spcBef>
                <a:spcPts val="1600"/>
              </a:spcBef>
              <a:spcAft>
                <a:spcPts val="0"/>
              </a:spcAft>
              <a:buNone/>
            </a:pPr>
            <a:r>
              <a:rPr lang="en-GB" sz="2000" dirty="0" err="1">
                <a:solidFill>
                  <a:schemeClr val="tx1"/>
                </a:solidFill>
              </a:rPr>
              <a:t>Moduł</a:t>
            </a:r>
            <a:r>
              <a:rPr lang="en-GB" sz="2000" dirty="0">
                <a:solidFill>
                  <a:schemeClr val="tx1"/>
                </a:solidFill>
              </a:rPr>
              <a:t> </a:t>
            </a:r>
            <a:r>
              <a:rPr lang="en-GB" sz="2000" dirty="0" err="1">
                <a:solidFill>
                  <a:schemeClr val="tx1"/>
                </a:solidFill>
              </a:rPr>
              <a:t>nauczycielski</a:t>
            </a:r>
            <a:r>
              <a:rPr lang="en-GB" sz="2000" dirty="0">
                <a:solidFill>
                  <a:schemeClr val="tx1"/>
                </a:solidFill>
              </a:rPr>
              <a:t> </a:t>
            </a:r>
            <a:r>
              <a:rPr lang="en-GB" sz="2000" dirty="0" err="1"/>
              <a:t>na</a:t>
            </a:r>
            <a:r>
              <a:rPr lang="en-GB" sz="2000" dirty="0"/>
              <a:t> </a:t>
            </a:r>
            <a:r>
              <a:rPr lang="en-GB" sz="2000" dirty="0" err="1"/>
              <a:t>studiach</a:t>
            </a:r>
            <a:r>
              <a:rPr lang="en-GB" sz="2000" dirty="0"/>
              <a:t> </a:t>
            </a:r>
            <a:r>
              <a:rPr lang="en-GB" sz="2000" dirty="0" err="1"/>
              <a:t>magisterskich</a:t>
            </a:r>
            <a:r>
              <a:rPr lang="en-GB" sz="2000" dirty="0"/>
              <a:t> </a:t>
            </a:r>
            <a:r>
              <a:rPr lang="en-GB" sz="2000" dirty="0" err="1"/>
              <a:t>przygotowuje</a:t>
            </a:r>
            <a:r>
              <a:rPr lang="en-GB" sz="2000" dirty="0"/>
              <a:t> do </a:t>
            </a:r>
            <a:r>
              <a:rPr lang="en-GB" sz="2000" dirty="0" err="1"/>
              <a:t>wykonywania</a:t>
            </a:r>
            <a:r>
              <a:rPr lang="en-GB" sz="2000" dirty="0"/>
              <a:t> </a:t>
            </a:r>
            <a:r>
              <a:rPr lang="en-GB" sz="2000" dirty="0" err="1"/>
              <a:t>zawodu</a:t>
            </a:r>
            <a:r>
              <a:rPr lang="en-GB" sz="2000" dirty="0"/>
              <a:t> </a:t>
            </a:r>
            <a:r>
              <a:rPr lang="en-GB" sz="2000" dirty="0" err="1"/>
              <a:t>nauczyciela</a:t>
            </a:r>
            <a:r>
              <a:rPr lang="en-GB" sz="2000" dirty="0"/>
              <a:t> w </a:t>
            </a:r>
            <a:r>
              <a:rPr lang="en-GB" sz="2000" dirty="0" err="1"/>
              <a:t>szkołach</a:t>
            </a:r>
            <a:r>
              <a:rPr lang="en-GB" sz="2000" dirty="0"/>
              <a:t> </a:t>
            </a:r>
            <a:r>
              <a:rPr lang="en-GB" sz="2000" dirty="0" err="1"/>
              <a:t>ponadpodstawowych</a:t>
            </a:r>
            <a:r>
              <a:rPr lang="en-GB" sz="2000" dirty="0"/>
              <a:t>. </a:t>
            </a:r>
            <a:r>
              <a:rPr lang="en-GB" sz="2000" dirty="0" err="1"/>
              <a:t>Osoby</a:t>
            </a:r>
            <a:r>
              <a:rPr lang="en-GB" sz="2000" dirty="0"/>
              <a:t> </a:t>
            </a:r>
            <a:r>
              <a:rPr lang="en-GB" sz="2000" dirty="0" err="1"/>
              <a:t>zainteresowane</a:t>
            </a:r>
            <a:r>
              <a:rPr lang="en-GB" sz="2000" dirty="0"/>
              <a:t> </a:t>
            </a:r>
            <a:r>
              <a:rPr lang="en-GB" sz="2000" dirty="0" err="1"/>
              <a:t>zdobyciem</a:t>
            </a:r>
            <a:r>
              <a:rPr lang="en-GB" sz="2000" dirty="0"/>
              <a:t> </a:t>
            </a:r>
            <a:r>
              <a:rPr lang="en-GB" sz="2000" dirty="0" err="1"/>
              <a:t>kwalifikacji</a:t>
            </a:r>
            <a:r>
              <a:rPr lang="en-GB" sz="2000" dirty="0"/>
              <a:t> </a:t>
            </a:r>
            <a:r>
              <a:rPr lang="en-GB" sz="2000" dirty="0" err="1"/>
              <a:t>muszą</a:t>
            </a:r>
            <a:r>
              <a:rPr lang="en-GB" sz="2000" dirty="0"/>
              <a:t> </a:t>
            </a:r>
            <a:r>
              <a:rPr lang="en-GB" sz="2000" dirty="0" err="1"/>
              <a:t>posiadać</a:t>
            </a:r>
            <a:r>
              <a:rPr lang="en-GB" sz="2000" dirty="0"/>
              <a:t> </a:t>
            </a:r>
            <a:r>
              <a:rPr lang="en-GB" sz="2000" dirty="0" err="1"/>
              <a:t>kwalifikacje</a:t>
            </a:r>
            <a:r>
              <a:rPr lang="en-GB" sz="2000" dirty="0"/>
              <a:t> do </a:t>
            </a:r>
            <a:r>
              <a:rPr lang="en-GB" sz="2000" dirty="0" err="1"/>
              <a:t>nauczania</a:t>
            </a:r>
            <a:r>
              <a:rPr lang="en-GB" sz="2000" dirty="0"/>
              <a:t> w </a:t>
            </a:r>
            <a:r>
              <a:rPr lang="en-GB" sz="2000" dirty="0" err="1"/>
              <a:t>szkole</a:t>
            </a:r>
            <a:r>
              <a:rPr lang="en-GB" sz="2000" dirty="0"/>
              <a:t> </a:t>
            </a:r>
            <a:r>
              <a:rPr lang="en-GB" sz="2000" dirty="0" err="1"/>
              <a:t>podstawowej</a:t>
            </a:r>
            <a:r>
              <a:rPr lang="en-GB" sz="2000" dirty="0"/>
              <a:t> </a:t>
            </a:r>
            <a:r>
              <a:rPr lang="en-GB" sz="2000" dirty="0" err="1"/>
              <a:t>uzyskane</a:t>
            </a:r>
            <a:r>
              <a:rPr lang="en-GB" sz="2000" dirty="0"/>
              <a:t> </a:t>
            </a:r>
            <a:r>
              <a:rPr lang="en-GB" sz="2000" dirty="0" err="1"/>
              <a:t>na</a:t>
            </a:r>
            <a:r>
              <a:rPr lang="en-GB" sz="2000" dirty="0"/>
              <a:t> </a:t>
            </a:r>
            <a:r>
              <a:rPr lang="en-GB" sz="2000" dirty="0" err="1"/>
              <a:t>studiach</a:t>
            </a:r>
            <a:r>
              <a:rPr lang="en-GB" sz="2000" dirty="0"/>
              <a:t> </a:t>
            </a:r>
            <a:r>
              <a:rPr lang="en-GB" sz="2000" dirty="0" err="1"/>
              <a:t>licencjackich</a:t>
            </a:r>
            <a:r>
              <a:rPr lang="en-GB" sz="2000" dirty="0"/>
              <a:t>. </a:t>
            </a:r>
            <a:endParaRP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5"/>
          <p:cNvSpPr txBox="1">
            <a:spLocks noGrp="1"/>
          </p:cNvSpPr>
          <p:nvPr>
            <p:ph type="title"/>
          </p:nvPr>
        </p:nvSpPr>
        <p:spPr>
          <a:xfrm>
            <a:off x="387900" y="372139"/>
            <a:ext cx="8368200" cy="967563"/>
          </a:xfrm>
          <a:prstGeom prst="rect">
            <a:avLst/>
          </a:prstGeom>
        </p:spPr>
        <p:txBody>
          <a:bodyPr spcFirstLastPara="1" wrap="square" lIns="91425" tIns="91425" rIns="91425" bIns="91425" anchor="b" anchorCtr="0">
            <a:noAutofit/>
          </a:bodyPr>
          <a:lstStyle/>
          <a:p>
            <a:pPr lvl="0"/>
            <a:r>
              <a:rPr lang="en-GB" sz="3100" dirty="0" err="1"/>
              <a:t>Wydział</a:t>
            </a:r>
            <a:r>
              <a:rPr lang="en-GB" sz="3100" dirty="0"/>
              <a:t> </a:t>
            </a:r>
            <a:r>
              <a:rPr lang="pl-PL" sz="3100" dirty="0"/>
              <a:t>Neofilologii </a:t>
            </a:r>
            <a:r>
              <a:rPr lang="en-GB" sz="3100" dirty="0"/>
              <a:t>/ </a:t>
            </a:r>
            <a:r>
              <a:rPr lang="en-US" sz="3100" dirty="0"/>
              <a:t>Faculty of Languages, Literatures and Cultures</a:t>
            </a:r>
            <a:endParaRPr sz="3100" dirty="0"/>
          </a:p>
        </p:txBody>
      </p:sp>
      <p:sp>
        <p:nvSpPr>
          <p:cNvPr id="77" name="Google Shape;77;p15"/>
          <p:cNvSpPr txBox="1">
            <a:spLocks noGrp="1"/>
          </p:cNvSpPr>
          <p:nvPr>
            <p:ph type="body" idx="1"/>
          </p:nvPr>
        </p:nvSpPr>
        <p:spPr>
          <a:xfrm>
            <a:off x="387900" y="1489825"/>
            <a:ext cx="8368200" cy="3360600"/>
          </a:xfrm>
          <a:prstGeom prst="rect">
            <a:avLst/>
          </a:prstGeom>
        </p:spPr>
        <p:txBody>
          <a:bodyPr spcFirstLastPara="1" wrap="square" lIns="91425" tIns="91425" rIns="91425" bIns="91425" anchor="t" anchorCtr="0">
            <a:noAutofit/>
          </a:bodyPr>
          <a:lstStyle/>
          <a:p>
            <a:pPr marL="0" lvl="0" indent="0">
              <a:buNone/>
            </a:pPr>
            <a:r>
              <a:rPr lang="en-GB" dirty="0"/>
              <a:t>dr hab. Justyna </a:t>
            </a:r>
            <a:r>
              <a:rPr lang="en-GB" dirty="0" err="1"/>
              <a:t>Ziarkowska</a:t>
            </a:r>
            <a:r>
              <a:rPr lang="en-GB" dirty="0"/>
              <a:t>, prof. </a:t>
            </a:r>
            <a:r>
              <a:rPr lang="en-GB" dirty="0" err="1"/>
              <a:t>UWr</a:t>
            </a:r>
            <a:r>
              <a:rPr lang="en-GB" dirty="0"/>
              <a:t> </a:t>
            </a:r>
          </a:p>
          <a:p>
            <a:pPr marL="0" lvl="0" indent="0">
              <a:buNone/>
            </a:pPr>
            <a:r>
              <a:rPr lang="en-GB" dirty="0" err="1"/>
              <a:t>Dziekanka</a:t>
            </a:r>
            <a:r>
              <a:rPr lang="en-GB" dirty="0"/>
              <a:t> </a:t>
            </a:r>
            <a:r>
              <a:rPr lang="en-GB" dirty="0" err="1"/>
              <a:t>Wydziału</a:t>
            </a:r>
            <a:r>
              <a:rPr lang="en-GB" dirty="0"/>
              <a:t> </a:t>
            </a:r>
            <a:r>
              <a:rPr lang="en-GB" dirty="0" err="1"/>
              <a:t>Filologicznego</a:t>
            </a:r>
            <a:endParaRPr lang="en-GB" dirty="0"/>
          </a:p>
          <a:p>
            <a:pPr marL="0" lvl="0" indent="0">
              <a:buNone/>
            </a:pPr>
            <a:r>
              <a:rPr lang="en-GB" dirty="0"/>
              <a:t>Dean</a:t>
            </a:r>
          </a:p>
          <a:p>
            <a:pPr marL="0" lvl="0" indent="0">
              <a:buNone/>
            </a:pPr>
            <a:endParaRPr lang="en-GB" dirty="0"/>
          </a:p>
          <a:p>
            <a:pPr marL="0" lvl="0" indent="0">
              <a:buNone/>
            </a:pPr>
            <a:r>
              <a:rPr lang="en-GB" dirty="0"/>
              <a:t>dr hab. Mateusz </a:t>
            </a:r>
            <a:r>
              <a:rPr lang="en-GB" dirty="0" err="1"/>
              <a:t>Świetlicki</a:t>
            </a:r>
            <a:r>
              <a:rPr lang="en-GB" dirty="0"/>
              <a:t>, prof. </a:t>
            </a:r>
            <a:r>
              <a:rPr lang="en-GB" dirty="0" err="1"/>
              <a:t>UWr</a:t>
            </a:r>
            <a:endParaRPr lang="en-GB" dirty="0"/>
          </a:p>
          <a:p>
            <a:pPr marL="0" indent="0">
              <a:buNone/>
            </a:pPr>
            <a:r>
              <a:rPr lang="en-GB" dirty="0" err="1">
                <a:ea typeface="Roboto" panose="02000000000000000000" pitchFamily="2" charset="0"/>
                <a:cs typeface="Roboto" panose="02000000000000000000" pitchFamily="2" charset="0"/>
              </a:rPr>
              <a:t>Prodziekan</a:t>
            </a:r>
            <a:r>
              <a:rPr lang="en-GB" dirty="0">
                <a:ea typeface="Roboto" panose="02000000000000000000" pitchFamily="2" charset="0"/>
                <a:cs typeface="Roboto" panose="02000000000000000000" pitchFamily="2" charset="0"/>
              </a:rPr>
              <a:t> ds. </a:t>
            </a:r>
            <a:r>
              <a:rPr lang="en-GB" dirty="0" err="1">
                <a:ea typeface="Roboto" panose="02000000000000000000" pitchFamily="2" charset="0"/>
                <a:cs typeface="Roboto" panose="02000000000000000000" pitchFamily="2" charset="0"/>
              </a:rPr>
              <a:t>studenckich</a:t>
            </a:r>
            <a:r>
              <a:rPr lang="en-GB" dirty="0">
                <a:ea typeface="Roboto" panose="02000000000000000000" pitchFamily="2" charset="0"/>
                <a:cs typeface="Roboto" panose="02000000000000000000" pitchFamily="2" charset="0"/>
              </a:rPr>
              <a:t> </a:t>
            </a:r>
            <a:r>
              <a:rPr lang="en-GB" dirty="0" err="1">
                <a:ea typeface="Roboto" panose="02000000000000000000" pitchFamily="2" charset="0"/>
                <a:cs typeface="Roboto" panose="02000000000000000000" pitchFamily="2" charset="0"/>
              </a:rPr>
              <a:t>i</a:t>
            </a:r>
            <a:r>
              <a:rPr lang="en-GB" dirty="0">
                <a:ea typeface="Roboto" panose="02000000000000000000" pitchFamily="2" charset="0"/>
                <a:cs typeface="Roboto" panose="02000000000000000000" pitchFamily="2" charset="0"/>
              </a:rPr>
              <a:t> </a:t>
            </a:r>
            <a:r>
              <a:rPr lang="en-GB" dirty="0" err="1">
                <a:ea typeface="Roboto" panose="02000000000000000000" pitchFamily="2" charset="0"/>
                <a:cs typeface="Roboto" panose="02000000000000000000" pitchFamily="2" charset="0"/>
              </a:rPr>
              <a:t>dydaktyki</a:t>
            </a:r>
            <a:r>
              <a:rPr lang="en-GB" dirty="0">
                <a:ea typeface="Roboto" panose="02000000000000000000" pitchFamily="2" charset="0"/>
                <a:cs typeface="Roboto" panose="02000000000000000000" pitchFamily="2" charset="0"/>
              </a:rPr>
              <a:t> </a:t>
            </a:r>
            <a:r>
              <a:rPr lang="en-GB" dirty="0" err="1">
                <a:ea typeface="Roboto" panose="02000000000000000000" pitchFamily="2" charset="0"/>
                <a:cs typeface="Roboto" panose="02000000000000000000" pitchFamily="2" charset="0"/>
              </a:rPr>
              <a:t>niestacjonarnej</a:t>
            </a:r>
            <a:endParaRPr lang="en-GB" dirty="0">
              <a:ea typeface="Roboto" panose="02000000000000000000" pitchFamily="2" charset="0"/>
              <a:cs typeface="Roboto" panose="02000000000000000000" pitchFamily="2" charset="0"/>
            </a:endParaRPr>
          </a:p>
          <a:p>
            <a:pPr marL="0" indent="0">
              <a:buNone/>
            </a:pPr>
            <a:r>
              <a:rPr lang="en-GB" dirty="0"/>
              <a:t>Vice-Dean for Student Affairs and Extramural Teaching</a:t>
            </a:r>
          </a:p>
          <a:p>
            <a:pPr marL="0" lvl="0" indent="0">
              <a:buNone/>
            </a:pPr>
            <a:r>
              <a:rPr lang="en-GB" dirty="0"/>
              <a:t>(scholarships, social issues)</a:t>
            </a:r>
          </a:p>
          <a:p>
            <a:pPr marL="0" lvl="0" indent="0">
              <a:buNone/>
            </a:pPr>
            <a:endParaRPr lang="en-GB" dirty="0"/>
          </a:p>
          <a:p>
            <a:pPr marL="0" lvl="0" indent="0">
              <a:buNone/>
            </a:pPr>
            <a:endParaRPr lang="en-GB" dirty="0"/>
          </a:p>
          <a:p>
            <a:pPr marL="0" lvl="0" indent="0" algn="l" rtl="0">
              <a:spcBef>
                <a:spcPts val="0"/>
              </a:spcBef>
              <a:spcAft>
                <a:spcPts val="0"/>
              </a:spcAft>
              <a:buNone/>
            </a:pP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6833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62FA7-9739-0975-284E-4320F9C58FD3}"/>
              </a:ext>
            </a:extLst>
          </p:cNvPr>
          <p:cNvSpPr>
            <a:spLocks noGrp="1"/>
          </p:cNvSpPr>
          <p:nvPr>
            <p:ph type="title"/>
          </p:nvPr>
        </p:nvSpPr>
        <p:spPr/>
        <p:txBody>
          <a:bodyPr/>
          <a:lstStyle/>
          <a:p>
            <a:r>
              <a:rPr lang="en-GB" dirty="0"/>
              <a:t>Optional Modules in the Study Program</a:t>
            </a:r>
            <a:endParaRPr lang="en-PL" dirty="0"/>
          </a:p>
        </p:txBody>
      </p:sp>
      <p:sp>
        <p:nvSpPr>
          <p:cNvPr id="3" name="Text Placeholder 2">
            <a:extLst>
              <a:ext uri="{FF2B5EF4-FFF2-40B4-BE49-F238E27FC236}">
                <a16:creationId xmlns:a16="http://schemas.microsoft.com/office/drawing/2014/main" id="{004D7115-CA8D-A046-6061-DF6E5364332C}"/>
              </a:ext>
            </a:extLst>
          </p:cNvPr>
          <p:cNvSpPr>
            <a:spLocks noGrp="1"/>
          </p:cNvSpPr>
          <p:nvPr>
            <p:ph type="body" idx="1"/>
          </p:nvPr>
        </p:nvSpPr>
        <p:spPr/>
        <p:txBody>
          <a:bodyPr/>
          <a:lstStyle/>
          <a:p>
            <a:pPr marL="114300" indent="0">
              <a:buNone/>
            </a:pPr>
            <a:r>
              <a:rPr lang="en-GB" dirty="0"/>
              <a:t>In addition to the compulsory program (120 ECTS) in the Master’s studies, a student may additionally/optionally complete a module preparing for the teaching profession. The module program is included in the study curriculum, which is available on the website under the section “Studies”.</a:t>
            </a:r>
            <a:br>
              <a:rPr lang="en-GB" dirty="0"/>
            </a:br>
            <a:r>
              <a:rPr lang="en-GB" dirty="0"/>
              <a:t>The teaching module in the Master’s program prepares students for the teaching profession in secondary schools. Those interested in obtaining these qualifications must already hold teaching qualifications for primary school acquired during their Bachelor’s studies.</a:t>
            </a:r>
            <a:endParaRPr lang="en-PL" dirty="0"/>
          </a:p>
          <a:p>
            <a:pPr marL="114300" indent="0" algn="just">
              <a:buNone/>
            </a:pPr>
            <a:endParaRPr lang="en-PL" dirty="0"/>
          </a:p>
        </p:txBody>
      </p:sp>
    </p:spTree>
    <p:extLst>
      <p:ext uri="{BB962C8B-B14F-4D97-AF65-F5344CB8AC3E}">
        <p14:creationId xmlns:p14="http://schemas.microsoft.com/office/powerpoint/2010/main" val="139867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Przedsiębiorczość: praca, biznes, kariera</a:t>
            </a:r>
          </a:p>
        </p:txBody>
      </p:sp>
      <p:sp>
        <p:nvSpPr>
          <p:cNvPr id="3" name="Symbol zastępczy tekstu 2"/>
          <p:cNvSpPr>
            <a:spLocks noGrp="1"/>
          </p:cNvSpPr>
          <p:nvPr>
            <p:ph type="body" idx="1"/>
          </p:nvPr>
        </p:nvSpPr>
        <p:spPr/>
        <p:txBody>
          <a:bodyPr/>
          <a:lstStyle/>
          <a:p>
            <a:r>
              <a:rPr lang="pl-PL" sz="2000" dirty="0"/>
              <a:t>Kurs ogólnowydziałowy w formie e-learningu</a:t>
            </a:r>
          </a:p>
          <a:p>
            <a:r>
              <a:rPr lang="pl-PL" sz="2000" dirty="0"/>
              <a:t>Szczegółowe informacje na temat kursu zostaną rozesłane przez koordynatora wydziałowego na początku semestru letniego, będą też umieszczone na stronie</a:t>
            </a:r>
          </a:p>
          <a:p>
            <a:r>
              <a:rPr lang="pl-PL" sz="2000" dirty="0"/>
              <a:t>Dziekanat zapisuje wszystkich studentów na roku</a:t>
            </a:r>
          </a:p>
          <a:p>
            <a:r>
              <a:rPr lang="pl-PL" sz="2000" dirty="0"/>
              <a:t>Kurs jest w j. polskim</a:t>
            </a:r>
          </a:p>
          <a:p>
            <a:r>
              <a:rPr lang="pl-PL" sz="2000" dirty="0"/>
              <a:t>Koordynator wydziałowy: mgr Marek Herda</a:t>
            </a:r>
          </a:p>
          <a:p>
            <a:endParaRPr lang="pl-PL" dirty="0"/>
          </a:p>
        </p:txBody>
      </p:sp>
    </p:spTree>
    <p:extLst>
      <p:ext uri="{BB962C8B-B14F-4D97-AF65-F5344CB8AC3E}">
        <p14:creationId xmlns:p14="http://schemas.microsoft.com/office/powerpoint/2010/main" val="289580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50799-94D8-2A7C-2C13-9DD9D9AE30EA}"/>
              </a:ext>
            </a:extLst>
          </p:cNvPr>
          <p:cNvSpPr>
            <a:spLocks noGrp="1"/>
          </p:cNvSpPr>
          <p:nvPr>
            <p:ph type="title"/>
          </p:nvPr>
        </p:nvSpPr>
        <p:spPr>
          <a:xfrm>
            <a:off x="387900" y="419100"/>
            <a:ext cx="8368200" cy="991725"/>
          </a:xfrm>
        </p:spPr>
        <p:txBody>
          <a:bodyPr/>
          <a:lstStyle/>
          <a:p>
            <a:br>
              <a:rPr lang="en-GB" sz="3100" dirty="0"/>
            </a:br>
            <a:r>
              <a:rPr lang="en-GB" sz="3100" dirty="0"/>
              <a:t>Entrepreneurship: Work, Business, Career</a:t>
            </a:r>
            <a:br>
              <a:rPr lang="en-PL" sz="3100" dirty="0"/>
            </a:br>
            <a:endParaRPr lang="en-PL" sz="3100" dirty="0"/>
          </a:p>
        </p:txBody>
      </p:sp>
      <p:sp>
        <p:nvSpPr>
          <p:cNvPr id="3" name="Text Placeholder 2">
            <a:extLst>
              <a:ext uri="{FF2B5EF4-FFF2-40B4-BE49-F238E27FC236}">
                <a16:creationId xmlns:a16="http://schemas.microsoft.com/office/drawing/2014/main" id="{BED001C4-9C8B-9601-24F8-D9A49B5ABA82}"/>
              </a:ext>
            </a:extLst>
          </p:cNvPr>
          <p:cNvSpPr>
            <a:spLocks noGrp="1"/>
          </p:cNvSpPr>
          <p:nvPr>
            <p:ph type="body" idx="1"/>
          </p:nvPr>
        </p:nvSpPr>
        <p:spPr/>
        <p:txBody>
          <a:bodyPr/>
          <a:lstStyle/>
          <a:p>
            <a:pPr marL="114300" lvl="0" indent="0">
              <a:lnSpc>
                <a:spcPct val="115000"/>
              </a:lnSpc>
              <a:buNone/>
            </a:pPr>
            <a:r>
              <a:rPr lang="en-GB" sz="2000" dirty="0"/>
              <a:t>This course is organised for all students at the faculty. It is an online course organised similarly to the health and safety course. A detailed information about it is usually available on the website at the beginning of the summer semester. </a:t>
            </a:r>
          </a:p>
          <a:p>
            <a:pPr marL="114300" lvl="0" indent="0">
              <a:lnSpc>
                <a:spcPct val="115000"/>
              </a:lnSpc>
              <a:buNone/>
            </a:pPr>
            <a:r>
              <a:rPr lang="en-GB" sz="2000" b="1" dirty="0"/>
              <a:t>The language of instruction is Polish</a:t>
            </a:r>
            <a:r>
              <a:rPr lang="en-GB" sz="2000" dirty="0"/>
              <a:t>. </a:t>
            </a:r>
          </a:p>
          <a:p>
            <a:endParaRPr lang="en-PL" dirty="0"/>
          </a:p>
        </p:txBody>
      </p:sp>
    </p:spTree>
    <p:extLst>
      <p:ext uri="{BB962C8B-B14F-4D97-AF65-F5344CB8AC3E}">
        <p14:creationId xmlns:p14="http://schemas.microsoft.com/office/powerpoint/2010/main" val="711723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7"/>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err="1"/>
              <a:t>Przedmioty</a:t>
            </a:r>
            <a:r>
              <a:rPr lang="en-GB" sz="3100" dirty="0"/>
              <a:t> o </a:t>
            </a:r>
            <a:r>
              <a:rPr lang="en-GB" sz="3100" dirty="0" err="1"/>
              <a:t>treściach</a:t>
            </a:r>
            <a:r>
              <a:rPr lang="en-GB" sz="3100" dirty="0"/>
              <a:t> z </a:t>
            </a:r>
            <a:r>
              <a:rPr lang="en-GB" sz="3100" dirty="0" err="1"/>
              <a:t>nauk</a:t>
            </a:r>
            <a:r>
              <a:rPr lang="en-GB" sz="3100" dirty="0"/>
              <a:t> </a:t>
            </a:r>
            <a:r>
              <a:rPr lang="en-GB" sz="3100" dirty="0" err="1"/>
              <a:t>społecznych</a:t>
            </a:r>
            <a:endParaRPr sz="3100" dirty="0"/>
          </a:p>
        </p:txBody>
      </p:sp>
      <p:sp>
        <p:nvSpPr>
          <p:cNvPr id="209" name="Google Shape;209;p37"/>
          <p:cNvSpPr txBox="1">
            <a:spLocks noGrp="1"/>
          </p:cNvSpPr>
          <p:nvPr>
            <p:ph type="body" idx="1"/>
          </p:nvPr>
        </p:nvSpPr>
        <p:spPr>
          <a:xfrm>
            <a:off x="387900" y="1377500"/>
            <a:ext cx="8368200" cy="3374100"/>
          </a:xfrm>
          <a:prstGeom prst="rect">
            <a:avLst/>
          </a:prstGeom>
        </p:spPr>
        <p:txBody>
          <a:bodyPr spcFirstLastPara="1" wrap="square" lIns="91425" tIns="91425" rIns="91425" bIns="91425" anchor="t" anchorCtr="0">
            <a:noAutofit/>
          </a:bodyPr>
          <a:lstStyle/>
          <a:p>
            <a:pPr marL="114300" lvl="0" indent="0" algn="just" rtl="0">
              <a:lnSpc>
                <a:spcPct val="115000"/>
              </a:lnSpc>
              <a:spcBef>
                <a:spcPts val="0"/>
              </a:spcBef>
              <a:spcAft>
                <a:spcPts val="0"/>
              </a:spcAft>
              <a:buNone/>
            </a:pPr>
            <a:r>
              <a:rPr lang="en-GB" sz="2000" dirty="0" err="1"/>
              <a:t>Zgodnie</a:t>
            </a:r>
            <a:r>
              <a:rPr lang="en-GB" sz="2000" dirty="0"/>
              <a:t> z </a:t>
            </a:r>
            <a:r>
              <a:rPr lang="en-GB" sz="2000" dirty="0" err="1"/>
              <a:t>przepisami</a:t>
            </a:r>
            <a:r>
              <a:rPr lang="en-GB" sz="2000" dirty="0"/>
              <a:t> dot. </a:t>
            </a:r>
            <a:r>
              <a:rPr lang="en-GB" sz="2000" dirty="0" err="1"/>
              <a:t>programów</a:t>
            </a:r>
            <a:r>
              <a:rPr lang="en-GB" sz="2000" dirty="0"/>
              <a:t> </a:t>
            </a:r>
            <a:r>
              <a:rPr lang="en-GB" sz="2000" dirty="0" err="1"/>
              <a:t>kształcenia</a:t>
            </a:r>
            <a:r>
              <a:rPr lang="en-GB" sz="2000" dirty="0"/>
              <a:t>, </a:t>
            </a:r>
            <a:r>
              <a:rPr lang="en-GB" sz="2000" dirty="0" err="1"/>
              <a:t>programy</a:t>
            </a:r>
            <a:r>
              <a:rPr lang="en-GB" sz="2000" dirty="0"/>
              <a:t> </a:t>
            </a:r>
            <a:r>
              <a:rPr lang="en-GB" sz="2000" dirty="0" err="1"/>
              <a:t>studiów</a:t>
            </a:r>
            <a:r>
              <a:rPr lang="en-GB" sz="2000" dirty="0"/>
              <a:t> </a:t>
            </a:r>
            <a:r>
              <a:rPr lang="en-GB" sz="2000" dirty="0" err="1"/>
              <a:t>na</a:t>
            </a:r>
            <a:r>
              <a:rPr lang="en-GB" sz="2000" dirty="0"/>
              <a:t> </a:t>
            </a:r>
            <a:r>
              <a:rPr lang="en-GB" sz="2000" dirty="0" err="1"/>
              <a:t>kierunkach</a:t>
            </a:r>
            <a:r>
              <a:rPr lang="en-GB" sz="2000" dirty="0"/>
              <a:t> </a:t>
            </a:r>
            <a:r>
              <a:rPr lang="en-GB" sz="2000" dirty="0" err="1"/>
              <a:t>humanistycznych</a:t>
            </a:r>
            <a:r>
              <a:rPr lang="en-GB" sz="2000" dirty="0"/>
              <a:t> </a:t>
            </a:r>
            <a:r>
              <a:rPr lang="en-GB" sz="2000" dirty="0" err="1"/>
              <a:t>muszą</a:t>
            </a:r>
            <a:r>
              <a:rPr lang="en-GB" sz="2000" dirty="0"/>
              <a:t> </a:t>
            </a:r>
            <a:r>
              <a:rPr lang="en-GB" sz="2000" dirty="0" err="1"/>
              <a:t>zawierać</a:t>
            </a:r>
            <a:r>
              <a:rPr lang="en-GB" sz="2000" dirty="0"/>
              <a:t> </a:t>
            </a:r>
            <a:r>
              <a:rPr lang="en-GB" sz="2000" dirty="0" err="1"/>
              <a:t>przedmioty</a:t>
            </a:r>
            <a:r>
              <a:rPr lang="en-GB" sz="2000" dirty="0"/>
              <a:t> </a:t>
            </a:r>
            <a:r>
              <a:rPr lang="en-GB" sz="2000" dirty="0" err="1"/>
              <a:t>realizujące</a:t>
            </a:r>
            <a:r>
              <a:rPr lang="en-GB" sz="2000" dirty="0"/>
              <a:t> </a:t>
            </a:r>
            <a:r>
              <a:rPr lang="en-GB" sz="2000" dirty="0" err="1"/>
              <a:t>treści</a:t>
            </a:r>
            <a:r>
              <a:rPr lang="en-GB" sz="2000" dirty="0"/>
              <a:t> z </a:t>
            </a:r>
            <a:r>
              <a:rPr lang="en-GB" sz="2000" dirty="0" err="1"/>
              <a:t>nauk</a:t>
            </a:r>
            <a:r>
              <a:rPr lang="en-GB" sz="2000" dirty="0"/>
              <a:t> </a:t>
            </a:r>
            <a:r>
              <a:rPr lang="en-GB" sz="2000" dirty="0" err="1"/>
              <a:t>społecznych</a:t>
            </a:r>
            <a:r>
              <a:rPr lang="en-GB" sz="2000" dirty="0"/>
              <a:t> za 5 ECTS. W </a:t>
            </a:r>
            <a:r>
              <a:rPr lang="en-GB" sz="2000" dirty="0" err="1"/>
              <a:t>programie</a:t>
            </a:r>
            <a:r>
              <a:rPr lang="en-GB" sz="2000" dirty="0"/>
              <a:t> </a:t>
            </a:r>
            <a:r>
              <a:rPr lang="en-GB" sz="2000" dirty="0" err="1"/>
              <a:t>Anglistyki</a:t>
            </a:r>
            <a:r>
              <a:rPr lang="en-GB" sz="2000" dirty="0"/>
              <a:t> jest to </a:t>
            </a:r>
            <a:r>
              <a:rPr lang="en-GB" sz="2000" dirty="0" err="1"/>
              <a:t>kurs</a:t>
            </a:r>
            <a:r>
              <a:rPr lang="en-GB" sz="2000" dirty="0"/>
              <a:t> „</a:t>
            </a:r>
            <a:r>
              <a:rPr lang="en-GB" sz="2000" dirty="0" err="1"/>
              <a:t>Przedsiębiorczość</a:t>
            </a:r>
            <a:r>
              <a:rPr lang="en-GB" sz="2000" dirty="0"/>
              <a:t>: Praca, </a:t>
            </a:r>
            <a:r>
              <a:rPr lang="en-GB" sz="2000" dirty="0" err="1"/>
              <a:t>biznes</a:t>
            </a:r>
            <a:r>
              <a:rPr lang="en-GB" sz="2000" dirty="0"/>
              <a:t>, </a:t>
            </a:r>
            <a:r>
              <a:rPr lang="en-GB" sz="2000" dirty="0" err="1"/>
              <a:t>kariera</a:t>
            </a:r>
            <a:r>
              <a:rPr lang="en-GB" sz="2000" dirty="0"/>
              <a:t>” (1 ECTS) </a:t>
            </a:r>
            <a:r>
              <a:rPr lang="en-GB" sz="2000" dirty="0" err="1"/>
              <a:t>oraz</a:t>
            </a:r>
            <a:r>
              <a:rPr lang="en-GB" sz="2000" dirty="0"/>
              <a:t> </a:t>
            </a:r>
            <a:r>
              <a:rPr lang="en-GB" sz="2000" dirty="0" err="1"/>
              <a:t>kurs</a:t>
            </a:r>
            <a:r>
              <a:rPr lang="en-GB" sz="2000" dirty="0"/>
              <a:t> “</a:t>
            </a:r>
            <a:r>
              <a:rPr lang="en-GB" sz="2000" dirty="0" err="1"/>
              <a:t>Tematy</a:t>
            </a:r>
            <a:r>
              <a:rPr lang="en-GB" sz="2000" dirty="0"/>
              <a:t> </a:t>
            </a:r>
            <a:r>
              <a:rPr lang="en-GB" sz="2000" dirty="0" err="1"/>
              <a:t>i</a:t>
            </a:r>
            <a:r>
              <a:rPr lang="en-GB" sz="2000" dirty="0"/>
              <a:t> </a:t>
            </a:r>
            <a:r>
              <a:rPr lang="en-GB" sz="2000" dirty="0" err="1"/>
              <a:t>metodologie</a:t>
            </a:r>
            <a:r>
              <a:rPr lang="en-GB" sz="2000" dirty="0"/>
              <a:t> </a:t>
            </a:r>
            <a:r>
              <a:rPr lang="en-GB" sz="2000" dirty="0" err="1"/>
              <a:t>nauk</a:t>
            </a:r>
            <a:r>
              <a:rPr lang="en-GB" sz="2000" dirty="0"/>
              <a:t> </a:t>
            </a:r>
            <a:r>
              <a:rPr lang="en-GB" sz="2000" dirty="0" err="1"/>
              <a:t>społecznych</a:t>
            </a:r>
            <a:r>
              <a:rPr lang="en-GB" sz="2000" dirty="0"/>
              <a:t> w </a:t>
            </a:r>
            <a:r>
              <a:rPr lang="en-GB" sz="2000" dirty="0" err="1"/>
              <a:t>humanistyce</a:t>
            </a:r>
            <a:r>
              <a:rPr lang="en-GB" sz="2000" dirty="0"/>
              <a:t>” (4 ECTS</a:t>
            </a:r>
            <a:r>
              <a:rPr lang="en-GB" sz="2000" dirty="0">
                <a:solidFill>
                  <a:srgbClr val="FFFFFF"/>
                </a:solidFill>
              </a:rPr>
              <a:t>) </a:t>
            </a:r>
            <a:r>
              <a:rPr lang="en-GB" sz="2000" dirty="0"/>
              <a:t>w 2 </a:t>
            </a:r>
            <a:r>
              <a:rPr lang="en-GB" sz="2000" dirty="0" err="1"/>
              <a:t>semestrze</a:t>
            </a:r>
            <a:r>
              <a:rPr lang="en-GB" sz="2000" dirty="0"/>
              <a:t> </a:t>
            </a:r>
            <a:r>
              <a:rPr lang="en-GB" sz="2000" dirty="0" err="1"/>
              <a:t>studiów</a:t>
            </a:r>
            <a:r>
              <a:rPr lang="en-GB" sz="2000" dirty="0"/>
              <a:t>. “</a:t>
            </a:r>
            <a:r>
              <a:rPr lang="en-GB" sz="2000" dirty="0" err="1"/>
              <a:t>Tematy</a:t>
            </a:r>
            <a:r>
              <a:rPr lang="en-GB" sz="2000" dirty="0"/>
              <a:t> </a:t>
            </a:r>
            <a:r>
              <a:rPr lang="en-GB" sz="2000" dirty="0" err="1"/>
              <a:t>i</a:t>
            </a:r>
            <a:r>
              <a:rPr lang="en-GB" sz="2000" dirty="0"/>
              <a:t> </a:t>
            </a:r>
            <a:r>
              <a:rPr lang="en-GB" sz="2000" dirty="0" err="1"/>
              <a:t>metodologie</a:t>
            </a:r>
            <a:r>
              <a:rPr lang="en-GB" sz="2000" dirty="0"/>
              <a:t> …” </a:t>
            </a:r>
            <a:r>
              <a:rPr lang="en-GB" sz="2000" dirty="0" err="1"/>
              <a:t>są</a:t>
            </a:r>
            <a:r>
              <a:rPr lang="en-GB" sz="2000" dirty="0"/>
              <a:t> </a:t>
            </a:r>
            <a:r>
              <a:rPr lang="en-GB" sz="2000" dirty="0" err="1"/>
              <a:t>realizowane</a:t>
            </a:r>
            <a:r>
              <a:rPr lang="en-GB" sz="2000" dirty="0"/>
              <a:t> w </a:t>
            </a:r>
            <a:r>
              <a:rPr lang="en-GB" sz="2000" dirty="0" err="1"/>
              <a:t>dwóch</a:t>
            </a:r>
            <a:r>
              <a:rPr lang="en-GB" sz="2000" dirty="0"/>
              <a:t> </a:t>
            </a:r>
            <a:r>
              <a:rPr lang="en-GB" sz="2000" dirty="0" err="1"/>
              <a:t>wersjach</a:t>
            </a:r>
            <a:r>
              <a:rPr lang="en-GB" sz="2000" dirty="0"/>
              <a:t>: </a:t>
            </a:r>
            <a:r>
              <a:rPr lang="en-GB" sz="2000" dirty="0" err="1"/>
              <a:t>dla</a:t>
            </a:r>
            <a:r>
              <a:rPr lang="en-GB" sz="2000" dirty="0"/>
              <a:t> </a:t>
            </a:r>
            <a:r>
              <a:rPr lang="en-GB" sz="2000" dirty="0" err="1"/>
              <a:t>studentów</a:t>
            </a:r>
            <a:r>
              <a:rPr lang="en-GB" sz="2000" dirty="0"/>
              <a:t> </a:t>
            </a:r>
            <a:r>
              <a:rPr lang="en-GB" sz="2000" dirty="0" err="1"/>
              <a:t>zorientowanych</a:t>
            </a:r>
            <a:r>
              <a:rPr lang="en-GB" sz="2000" dirty="0"/>
              <a:t> </a:t>
            </a:r>
            <a:r>
              <a:rPr lang="en-GB" sz="2000" dirty="0" err="1"/>
              <a:t>na</a:t>
            </a:r>
            <a:r>
              <a:rPr lang="en-GB" sz="2000" dirty="0"/>
              <a:t> </a:t>
            </a:r>
            <a:r>
              <a:rPr lang="en-GB" sz="2000" dirty="0" err="1"/>
              <a:t>literaturoznawstwo</a:t>
            </a:r>
            <a:r>
              <a:rPr lang="en-GB" sz="2000" dirty="0"/>
              <a:t> </a:t>
            </a:r>
            <a:r>
              <a:rPr lang="en-GB" sz="2000" dirty="0" err="1"/>
              <a:t>oraz</a:t>
            </a:r>
            <a:r>
              <a:rPr lang="en-GB" sz="2000" dirty="0"/>
              <a:t> </a:t>
            </a:r>
            <a:r>
              <a:rPr lang="en-GB" sz="2000" dirty="0" err="1"/>
              <a:t>dla</a:t>
            </a:r>
            <a:r>
              <a:rPr lang="en-GB" sz="2000" dirty="0"/>
              <a:t> </a:t>
            </a:r>
            <a:r>
              <a:rPr lang="en-GB" sz="2000" dirty="0" err="1"/>
              <a:t>studentów</a:t>
            </a:r>
            <a:r>
              <a:rPr lang="en-GB" sz="2000" dirty="0"/>
              <a:t> </a:t>
            </a:r>
            <a:r>
              <a:rPr lang="en-GB" sz="2000" dirty="0" err="1"/>
              <a:t>zorientowanych</a:t>
            </a:r>
            <a:r>
              <a:rPr lang="en-GB" sz="2000" dirty="0"/>
              <a:t> </a:t>
            </a:r>
            <a:r>
              <a:rPr lang="en-GB" sz="2000" dirty="0" err="1"/>
              <a:t>na</a:t>
            </a:r>
            <a:r>
              <a:rPr lang="en-GB" sz="2000" dirty="0"/>
              <a:t> </a:t>
            </a:r>
            <a:r>
              <a:rPr lang="en-GB" sz="2000" dirty="0" err="1"/>
              <a:t>językoznawstwo</a:t>
            </a:r>
            <a:r>
              <a:rPr lang="en-GB" sz="2000" dirty="0"/>
              <a:t> (</a:t>
            </a:r>
            <a:r>
              <a:rPr lang="en-GB" sz="2000" dirty="0" err="1"/>
              <a:t>należy</a:t>
            </a:r>
            <a:r>
              <a:rPr lang="en-GB" sz="2000" dirty="0"/>
              <a:t> </a:t>
            </a:r>
            <a:r>
              <a:rPr lang="en-GB" sz="2000" dirty="0" err="1"/>
              <a:t>zapisać</a:t>
            </a:r>
            <a:r>
              <a:rPr lang="en-GB" sz="2000" dirty="0"/>
              <a:t> </a:t>
            </a:r>
            <a:r>
              <a:rPr lang="en-GB" sz="2000" dirty="0" err="1"/>
              <a:t>się</a:t>
            </a:r>
            <a:r>
              <a:rPr lang="en-GB" sz="2000" dirty="0"/>
              <a:t> </a:t>
            </a:r>
            <a:r>
              <a:rPr lang="en-GB" sz="2000" dirty="0" err="1"/>
              <a:t>na</a:t>
            </a:r>
            <a:r>
              <a:rPr lang="en-GB" sz="2000" dirty="0"/>
              <a:t> </a:t>
            </a:r>
            <a:r>
              <a:rPr lang="en-GB" sz="2000" u="sng" dirty="0" err="1"/>
              <a:t>jeden</a:t>
            </a:r>
            <a:r>
              <a:rPr lang="en-GB" sz="2000" u="sng" dirty="0"/>
              <a:t> </a:t>
            </a:r>
            <a:r>
              <a:rPr lang="en-GB" sz="2000" dirty="0"/>
              <a:t>z </a:t>
            </a:r>
            <a:r>
              <a:rPr lang="en-GB" sz="2000" dirty="0" err="1"/>
              <a:t>dwóch</a:t>
            </a:r>
            <a:r>
              <a:rPr lang="en-GB" sz="2000" dirty="0"/>
              <a:t> </a:t>
            </a:r>
            <a:r>
              <a:rPr lang="en-GB" sz="2000" dirty="0" err="1"/>
              <a:t>kursów</a:t>
            </a:r>
            <a:r>
              <a:rPr lang="en-GB" sz="2000" dirty="0"/>
              <a:t>).</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F3C22-D8A7-07EA-BF7D-2E6962B30109}"/>
              </a:ext>
            </a:extLst>
          </p:cNvPr>
          <p:cNvSpPr>
            <a:spLocks noGrp="1"/>
          </p:cNvSpPr>
          <p:nvPr>
            <p:ph type="title"/>
          </p:nvPr>
        </p:nvSpPr>
        <p:spPr/>
        <p:txBody>
          <a:bodyPr/>
          <a:lstStyle/>
          <a:p>
            <a:r>
              <a:rPr lang="en-GB" sz="3100" dirty="0"/>
              <a:t>Courses in Social Sciences</a:t>
            </a:r>
            <a:endParaRPr lang="en-PL" sz="3100" dirty="0"/>
          </a:p>
        </p:txBody>
      </p:sp>
      <p:sp>
        <p:nvSpPr>
          <p:cNvPr id="3" name="Text Placeholder 2">
            <a:extLst>
              <a:ext uri="{FF2B5EF4-FFF2-40B4-BE49-F238E27FC236}">
                <a16:creationId xmlns:a16="http://schemas.microsoft.com/office/drawing/2014/main" id="{A022D3DD-2B39-CFD4-49EC-2E09CCE84C0D}"/>
              </a:ext>
            </a:extLst>
          </p:cNvPr>
          <p:cNvSpPr>
            <a:spLocks noGrp="1"/>
          </p:cNvSpPr>
          <p:nvPr>
            <p:ph type="body" idx="1"/>
          </p:nvPr>
        </p:nvSpPr>
        <p:spPr/>
        <p:txBody>
          <a:bodyPr/>
          <a:lstStyle/>
          <a:p>
            <a:pPr marL="114300" indent="0">
              <a:buNone/>
            </a:pPr>
            <a:r>
              <a:rPr lang="en-GB" dirty="0"/>
              <a:t>According to the regulations on study programs, programs in the humanities must include courses covering content from the social sciences worth 5 ECTS. In the English Studies program, these are the course </a:t>
            </a:r>
            <a:r>
              <a:rPr lang="en-GB" i="1" dirty="0"/>
              <a:t>Entrepreneurship: Work, Business, Career </a:t>
            </a:r>
            <a:r>
              <a:rPr lang="en-GB" dirty="0"/>
              <a:t>(1 ECTS) and the course </a:t>
            </a:r>
            <a:r>
              <a:rPr lang="en-GB" i="1" dirty="0"/>
              <a:t>Topics and Methodologies of the Social Sciences </a:t>
            </a:r>
            <a:r>
              <a:rPr lang="en-GB" dirty="0"/>
              <a:t>in the Humanities (4 ECTS) in the second semester of studies. </a:t>
            </a:r>
            <a:r>
              <a:rPr lang="en-GB" i="1" dirty="0"/>
              <a:t>Topics and Methodologies</a:t>
            </a:r>
            <a:r>
              <a:rPr lang="en-GB" dirty="0"/>
              <a:t> is offered in two versions: one for students focused on literary studies and one for students focused on linguistics (you must register for one of the two courses).</a:t>
            </a:r>
            <a:endParaRPr lang="en-PL" dirty="0"/>
          </a:p>
          <a:p>
            <a:endParaRPr lang="en-PL" dirty="0"/>
          </a:p>
        </p:txBody>
      </p:sp>
    </p:spTree>
    <p:extLst>
      <p:ext uri="{BB962C8B-B14F-4D97-AF65-F5344CB8AC3E}">
        <p14:creationId xmlns:p14="http://schemas.microsoft.com/office/powerpoint/2010/main" val="1876156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9"/>
          <p:cNvSpPr txBox="1">
            <a:spLocks noGrp="1"/>
          </p:cNvSpPr>
          <p:nvPr>
            <p:ph type="title"/>
          </p:nvPr>
        </p:nvSpPr>
        <p:spPr>
          <a:xfrm>
            <a:off x="387900" y="-676275"/>
            <a:ext cx="8368200" cy="2600325"/>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sz="3100" dirty="0"/>
          </a:p>
          <a:p>
            <a:pPr marL="0" lvl="0" indent="0" algn="l" rtl="0">
              <a:spcBef>
                <a:spcPts val="0"/>
              </a:spcBef>
              <a:spcAft>
                <a:spcPts val="0"/>
              </a:spcAft>
              <a:buNone/>
            </a:pPr>
            <a:endParaRPr sz="3100" dirty="0"/>
          </a:p>
          <a:p>
            <a:pPr marL="0" lvl="0" indent="0" algn="l" rtl="0">
              <a:spcBef>
                <a:spcPts val="0"/>
              </a:spcBef>
              <a:spcAft>
                <a:spcPts val="0"/>
              </a:spcAft>
              <a:buNone/>
            </a:pPr>
            <a:endParaRPr sz="3100" dirty="0"/>
          </a:p>
          <a:p>
            <a:br>
              <a:rPr lang="en-GB" sz="3100" dirty="0"/>
            </a:br>
            <a:br>
              <a:rPr lang="en-GB" sz="3100" dirty="0"/>
            </a:br>
            <a:br>
              <a:rPr lang="en-GB" sz="3100" dirty="0"/>
            </a:br>
            <a:r>
              <a:rPr lang="en-GB" sz="3100" dirty="0"/>
              <a:t>USOS - </a:t>
            </a:r>
            <a:r>
              <a:rPr lang="en-GB" sz="3100" dirty="0" err="1"/>
              <a:t>zapisy</a:t>
            </a:r>
            <a:r>
              <a:rPr lang="en-GB" sz="3100" dirty="0"/>
              <a:t> </a:t>
            </a:r>
            <a:r>
              <a:rPr lang="en-GB" sz="3100" dirty="0" err="1"/>
              <a:t>na</a:t>
            </a:r>
            <a:r>
              <a:rPr lang="en-GB" sz="3100" dirty="0"/>
              <a:t> </a:t>
            </a:r>
            <a:r>
              <a:rPr lang="en-GB" sz="3100" dirty="0" err="1"/>
              <a:t>zajęcia</a:t>
            </a:r>
            <a:r>
              <a:rPr lang="en-GB" sz="3100" dirty="0"/>
              <a:t>/ </a:t>
            </a:r>
            <a:r>
              <a:rPr lang="en-GB" dirty="0"/>
              <a:t>USOS – course registration</a:t>
            </a:r>
            <a:br>
              <a:rPr lang="en-PL" dirty="0"/>
            </a:br>
            <a:endParaRPr sz="3100" dirty="0"/>
          </a:p>
          <a:p>
            <a:pPr marL="0" lvl="0" indent="0" algn="l" rtl="0">
              <a:spcBef>
                <a:spcPts val="0"/>
              </a:spcBef>
              <a:spcAft>
                <a:spcPts val="0"/>
              </a:spcAft>
              <a:buNone/>
            </a:pPr>
            <a:r>
              <a:rPr lang="en-GB" sz="3100" dirty="0"/>
              <a:t>    </a:t>
            </a:r>
            <a:endParaRPr sz="3100" dirty="0"/>
          </a:p>
        </p:txBody>
      </p:sp>
      <p:sp>
        <p:nvSpPr>
          <p:cNvPr id="221" name="Google Shape;221;p39"/>
          <p:cNvSpPr txBox="1">
            <a:spLocks noGrp="1"/>
          </p:cNvSpPr>
          <p:nvPr>
            <p:ph type="body" idx="1"/>
          </p:nvPr>
        </p:nvSpPr>
        <p:spPr>
          <a:xfrm>
            <a:off x="387900" y="1114425"/>
            <a:ext cx="8368200" cy="3959650"/>
          </a:xfrm>
          <a:prstGeom prst="rect">
            <a:avLst/>
          </a:prstGeom>
        </p:spPr>
        <p:txBody>
          <a:bodyPr spcFirstLastPara="1" wrap="square" lIns="91425" tIns="91425" rIns="91425" bIns="91425" anchor="t" anchorCtr="0">
            <a:noAutofit/>
          </a:bodyPr>
          <a:lstStyle/>
          <a:p>
            <a:pPr marL="0" indent="0" algn="just">
              <a:buNone/>
            </a:pPr>
            <a:r>
              <a:rPr lang="en-GB" sz="2000" dirty="0" err="1">
                <a:ea typeface="Calibri"/>
                <a:cs typeface="Calibri"/>
                <a:sym typeface="Calibri"/>
              </a:rPr>
              <a:t>Skrót</a:t>
            </a:r>
            <a:r>
              <a:rPr lang="en-GB" sz="2000" dirty="0">
                <a:ea typeface="Calibri"/>
                <a:cs typeface="Calibri"/>
                <a:sym typeface="Calibri"/>
              </a:rPr>
              <a:t> USOS </a:t>
            </a:r>
            <a:r>
              <a:rPr lang="en-GB" sz="2000" dirty="0" err="1">
                <a:ea typeface="Calibri"/>
                <a:cs typeface="Calibri"/>
                <a:sym typeface="Calibri"/>
              </a:rPr>
              <a:t>oznacza</a:t>
            </a:r>
            <a:r>
              <a:rPr lang="en-GB" sz="2000" dirty="0">
                <a:ea typeface="Calibri"/>
                <a:cs typeface="Calibri"/>
                <a:sym typeface="Calibri"/>
              </a:rPr>
              <a:t> ‘</a:t>
            </a:r>
            <a:r>
              <a:rPr lang="en-GB" sz="2000" dirty="0" err="1">
                <a:ea typeface="Calibri"/>
                <a:cs typeface="Calibri"/>
                <a:sym typeface="Calibri"/>
              </a:rPr>
              <a:t>uniwersytecki</a:t>
            </a:r>
            <a:r>
              <a:rPr lang="en-GB" sz="2000" dirty="0">
                <a:ea typeface="Calibri"/>
                <a:cs typeface="Calibri"/>
                <a:sym typeface="Calibri"/>
              </a:rPr>
              <a:t> system </a:t>
            </a:r>
            <a:r>
              <a:rPr lang="en-GB" sz="2000" dirty="0" err="1">
                <a:ea typeface="Calibri"/>
                <a:cs typeface="Calibri"/>
                <a:sym typeface="Calibri"/>
              </a:rPr>
              <a:t>obsługi</a:t>
            </a:r>
            <a:r>
              <a:rPr lang="en-GB" sz="2000" dirty="0">
                <a:ea typeface="Calibri"/>
                <a:cs typeface="Calibri"/>
                <a:sym typeface="Calibri"/>
              </a:rPr>
              <a:t> </a:t>
            </a:r>
            <a:r>
              <a:rPr lang="en-GB" sz="2000" dirty="0" err="1">
                <a:ea typeface="Calibri"/>
                <a:cs typeface="Calibri"/>
                <a:sym typeface="Calibri"/>
              </a:rPr>
              <a:t>studiów</a:t>
            </a:r>
            <a:r>
              <a:rPr lang="en-GB" sz="2000" dirty="0">
                <a:ea typeface="Calibri"/>
                <a:cs typeface="Calibri"/>
                <a:sym typeface="Calibri"/>
              </a:rPr>
              <a:t>’. </a:t>
            </a:r>
            <a:r>
              <a:rPr lang="en-GB" sz="2000" dirty="0" err="1">
                <a:ea typeface="Calibri"/>
                <a:cs typeface="Calibri"/>
                <a:sym typeface="Calibri"/>
              </a:rPr>
              <a:t>Każdy</a:t>
            </a:r>
            <a:r>
              <a:rPr lang="en-GB" sz="2000" dirty="0">
                <a:ea typeface="Calibri"/>
                <a:cs typeface="Calibri"/>
                <a:sym typeface="Calibri"/>
              </a:rPr>
              <a:t> student </a:t>
            </a:r>
            <a:r>
              <a:rPr lang="en-GB" sz="2000" dirty="0" err="1">
                <a:ea typeface="Calibri"/>
                <a:cs typeface="Calibri"/>
                <a:sym typeface="Calibri"/>
              </a:rPr>
              <a:t>musi</a:t>
            </a:r>
            <a:r>
              <a:rPr lang="en-GB" sz="2000" dirty="0">
                <a:ea typeface="Calibri"/>
                <a:cs typeface="Calibri"/>
                <a:sym typeface="Calibri"/>
              </a:rPr>
              <a:t> </a:t>
            </a:r>
            <a:r>
              <a:rPr lang="en-GB" sz="2000" dirty="0" err="1">
                <a:ea typeface="Calibri"/>
                <a:cs typeface="Calibri"/>
                <a:sym typeface="Calibri"/>
              </a:rPr>
              <a:t>być</a:t>
            </a:r>
            <a:r>
              <a:rPr lang="en-GB" sz="2000" dirty="0">
                <a:ea typeface="Calibri"/>
                <a:cs typeface="Calibri"/>
                <a:sym typeface="Calibri"/>
              </a:rPr>
              <a:t> </a:t>
            </a:r>
            <a:r>
              <a:rPr lang="en-GB" sz="2000" dirty="0" err="1">
                <a:ea typeface="Calibri"/>
                <a:cs typeface="Calibri"/>
                <a:sym typeface="Calibri"/>
              </a:rPr>
              <a:t>zapisany</a:t>
            </a:r>
            <a:r>
              <a:rPr lang="en-GB" sz="2000" dirty="0">
                <a:ea typeface="Calibri"/>
                <a:cs typeface="Calibri"/>
                <a:sym typeface="Calibri"/>
              </a:rPr>
              <a:t> </a:t>
            </a:r>
            <a:r>
              <a:rPr lang="en-GB" sz="2000" dirty="0" err="1">
                <a:ea typeface="Calibri"/>
                <a:cs typeface="Calibri"/>
                <a:sym typeface="Calibri"/>
              </a:rPr>
              <a:t>na</a:t>
            </a:r>
            <a:r>
              <a:rPr lang="en-GB" sz="2000" dirty="0">
                <a:ea typeface="Calibri"/>
                <a:cs typeface="Calibri"/>
                <a:sym typeface="Calibri"/>
              </a:rPr>
              <a:t> </a:t>
            </a:r>
            <a:r>
              <a:rPr lang="en-GB" sz="2000" dirty="0" err="1">
                <a:ea typeface="Calibri"/>
                <a:cs typeface="Calibri"/>
                <a:sym typeface="Calibri"/>
              </a:rPr>
              <a:t>wszystkie</a:t>
            </a:r>
            <a:r>
              <a:rPr lang="en-GB" sz="2000" dirty="0">
                <a:ea typeface="Calibri"/>
                <a:cs typeface="Calibri"/>
                <a:sym typeface="Calibri"/>
              </a:rPr>
              <a:t> </a:t>
            </a:r>
            <a:r>
              <a:rPr lang="en-GB" sz="2000" dirty="0" err="1">
                <a:ea typeface="Calibri"/>
                <a:cs typeface="Calibri"/>
                <a:sym typeface="Calibri"/>
              </a:rPr>
              <a:t>zajęcia</a:t>
            </a:r>
            <a:r>
              <a:rPr lang="en-GB" sz="2000" dirty="0">
                <a:ea typeface="Calibri"/>
                <a:cs typeface="Calibri"/>
                <a:sym typeface="Calibri"/>
              </a:rPr>
              <a:t> w USOS (</a:t>
            </a:r>
            <a:r>
              <a:rPr lang="en-GB" sz="2000" dirty="0" err="1">
                <a:ea typeface="Calibri"/>
                <a:cs typeface="Calibri"/>
                <a:sym typeface="Calibri"/>
              </a:rPr>
              <a:t>tylko</a:t>
            </a:r>
            <a:r>
              <a:rPr lang="en-GB" sz="2000" dirty="0">
                <a:ea typeface="Calibri"/>
                <a:cs typeface="Calibri"/>
                <a:sym typeface="Calibri"/>
              </a:rPr>
              <a:t> </a:t>
            </a:r>
            <a:r>
              <a:rPr lang="en-GB" sz="2000" dirty="0" err="1">
                <a:ea typeface="Calibri"/>
                <a:cs typeface="Calibri"/>
                <a:sym typeface="Calibri"/>
              </a:rPr>
              <a:t>wtedy</a:t>
            </a:r>
            <a:r>
              <a:rPr lang="en-GB" sz="2000" dirty="0">
                <a:ea typeface="Calibri"/>
                <a:cs typeface="Calibri"/>
                <a:sym typeface="Calibri"/>
              </a:rPr>
              <a:t> </a:t>
            </a:r>
            <a:r>
              <a:rPr lang="en-GB" sz="2000" dirty="0" err="1">
                <a:ea typeface="Calibri"/>
                <a:cs typeface="Calibri"/>
                <a:sym typeface="Calibri"/>
              </a:rPr>
              <a:t>jego</a:t>
            </a:r>
            <a:r>
              <a:rPr lang="en-GB" sz="2000" dirty="0">
                <a:ea typeface="Calibri"/>
                <a:cs typeface="Calibri"/>
                <a:sym typeface="Calibri"/>
              </a:rPr>
              <a:t> </a:t>
            </a:r>
            <a:r>
              <a:rPr lang="en-GB" sz="2000" dirty="0" err="1">
                <a:ea typeface="Calibri"/>
                <a:cs typeface="Calibri"/>
                <a:sym typeface="Calibri"/>
              </a:rPr>
              <a:t>nazwisko</a:t>
            </a:r>
            <a:r>
              <a:rPr lang="en-GB" sz="2000" dirty="0">
                <a:ea typeface="Calibri"/>
                <a:cs typeface="Calibri"/>
                <a:sym typeface="Calibri"/>
              </a:rPr>
              <a:t> </a:t>
            </a:r>
            <a:r>
              <a:rPr lang="en-GB" sz="2000" dirty="0" err="1">
                <a:ea typeface="Calibri"/>
                <a:cs typeface="Calibri"/>
                <a:sym typeface="Calibri"/>
              </a:rPr>
              <a:t>znajdzie</a:t>
            </a:r>
            <a:r>
              <a:rPr lang="en-GB" sz="2000" dirty="0">
                <a:ea typeface="Calibri"/>
                <a:cs typeface="Calibri"/>
                <a:sym typeface="Calibri"/>
              </a:rPr>
              <a:t> </a:t>
            </a:r>
            <a:r>
              <a:rPr lang="en-GB" sz="2000" dirty="0" err="1">
                <a:ea typeface="Calibri"/>
                <a:cs typeface="Calibri"/>
                <a:sym typeface="Calibri"/>
              </a:rPr>
              <a:t>się</a:t>
            </a:r>
            <a:r>
              <a:rPr lang="en-GB" sz="2000" dirty="0">
                <a:ea typeface="Calibri"/>
                <a:cs typeface="Calibri"/>
                <a:sym typeface="Calibri"/>
              </a:rPr>
              <a:t> w </a:t>
            </a:r>
            <a:r>
              <a:rPr lang="en-GB" sz="2000" dirty="0" err="1">
                <a:ea typeface="Calibri"/>
                <a:cs typeface="Calibri"/>
                <a:sym typeface="Calibri"/>
              </a:rPr>
              <a:t>protokole</a:t>
            </a:r>
            <a:r>
              <a:rPr lang="en-GB" sz="2000" dirty="0">
                <a:ea typeface="Calibri"/>
                <a:cs typeface="Calibri"/>
                <a:sym typeface="Calibri"/>
              </a:rPr>
              <a:t> </a:t>
            </a:r>
            <a:r>
              <a:rPr lang="en-GB" sz="2000" dirty="0" err="1">
                <a:ea typeface="Calibri"/>
                <a:cs typeface="Calibri"/>
                <a:sym typeface="Calibri"/>
              </a:rPr>
              <a:t>zaliczeniowym</a:t>
            </a:r>
            <a:r>
              <a:rPr lang="en-GB" sz="2000" dirty="0">
                <a:ea typeface="Calibri"/>
                <a:cs typeface="Calibri"/>
                <a:sym typeface="Calibri"/>
              </a:rPr>
              <a:t>); </a:t>
            </a:r>
            <a:r>
              <a:rPr lang="en-GB" sz="2000" dirty="0" err="1">
                <a:ea typeface="Calibri"/>
                <a:cs typeface="Calibri"/>
                <a:sym typeface="Calibri"/>
              </a:rPr>
              <a:t>przedmiot</a:t>
            </a:r>
            <a:r>
              <a:rPr lang="en-GB" sz="2000" dirty="0">
                <a:ea typeface="Calibri"/>
                <a:cs typeface="Calibri"/>
                <a:sym typeface="Calibri"/>
              </a:rPr>
              <a:t> </a:t>
            </a:r>
            <a:r>
              <a:rPr lang="en-GB" sz="2000" dirty="0" err="1">
                <a:ea typeface="Calibri"/>
                <a:cs typeface="Calibri"/>
                <a:sym typeface="Calibri"/>
              </a:rPr>
              <a:t>raz</a:t>
            </a:r>
            <a:r>
              <a:rPr lang="en-GB" sz="2000" dirty="0">
                <a:ea typeface="Calibri"/>
                <a:cs typeface="Calibri"/>
                <a:sym typeface="Calibri"/>
              </a:rPr>
              <a:t> </a:t>
            </a:r>
            <a:r>
              <a:rPr lang="en-GB" sz="2000" dirty="0" err="1">
                <a:ea typeface="Calibri"/>
                <a:cs typeface="Calibri"/>
                <a:sym typeface="Calibri"/>
              </a:rPr>
              <a:t>wybrany</a:t>
            </a:r>
            <a:r>
              <a:rPr lang="en-GB" sz="2000" dirty="0">
                <a:ea typeface="Calibri"/>
                <a:cs typeface="Calibri"/>
                <a:sym typeface="Calibri"/>
              </a:rPr>
              <a:t> (</a:t>
            </a:r>
            <a:r>
              <a:rPr lang="en-GB" sz="2000" dirty="0" err="1">
                <a:ea typeface="Calibri"/>
                <a:cs typeface="Calibri"/>
                <a:sym typeface="Calibri"/>
              </a:rPr>
              <a:t>nawet</a:t>
            </a:r>
            <a:r>
              <a:rPr lang="en-GB" sz="2000" dirty="0">
                <a:ea typeface="Calibri"/>
                <a:cs typeface="Calibri"/>
                <a:sym typeface="Calibri"/>
              </a:rPr>
              <a:t> </a:t>
            </a:r>
            <a:r>
              <a:rPr lang="en-GB" sz="2000" dirty="0" err="1">
                <a:ea typeface="Calibri"/>
                <a:cs typeface="Calibri"/>
                <a:sym typeface="Calibri"/>
              </a:rPr>
              <a:t>ponadprogramowy</a:t>
            </a:r>
            <a:r>
              <a:rPr lang="en-GB" sz="2000" dirty="0">
                <a:ea typeface="Calibri"/>
                <a:cs typeface="Calibri"/>
                <a:sym typeface="Calibri"/>
              </a:rPr>
              <a:t>) </a:t>
            </a:r>
            <a:r>
              <a:rPr lang="en-GB" sz="2000" dirty="0" err="1">
                <a:ea typeface="Calibri"/>
                <a:cs typeface="Calibri"/>
                <a:sym typeface="Calibri"/>
              </a:rPr>
              <a:t>staje</a:t>
            </a:r>
            <a:r>
              <a:rPr lang="en-GB" sz="2000" dirty="0">
                <a:ea typeface="Calibri"/>
                <a:cs typeface="Calibri"/>
                <a:sym typeface="Calibri"/>
              </a:rPr>
              <a:t> </a:t>
            </a:r>
            <a:r>
              <a:rPr lang="en-GB" sz="2000" dirty="0" err="1">
                <a:ea typeface="Calibri"/>
                <a:cs typeface="Calibri"/>
                <a:sym typeface="Calibri"/>
              </a:rPr>
              <a:t>się</a:t>
            </a:r>
            <a:r>
              <a:rPr lang="en-GB" sz="2000" dirty="0">
                <a:ea typeface="Calibri"/>
                <a:cs typeface="Calibri"/>
                <a:sym typeface="Calibri"/>
              </a:rPr>
              <a:t> </a:t>
            </a:r>
            <a:r>
              <a:rPr lang="en-GB" sz="2000" dirty="0" err="1">
                <a:ea typeface="Calibri"/>
                <a:cs typeface="Calibri"/>
                <a:sym typeface="Calibri"/>
              </a:rPr>
              <a:t>obowiązkowym</a:t>
            </a:r>
            <a:r>
              <a:rPr lang="en-GB" sz="2000" dirty="0">
                <a:ea typeface="Calibri"/>
                <a:cs typeface="Calibri"/>
                <a:sym typeface="Calibri"/>
              </a:rPr>
              <a:t> do </a:t>
            </a:r>
            <a:r>
              <a:rPr lang="en-GB" sz="2000" dirty="0" err="1">
                <a:ea typeface="Calibri"/>
                <a:cs typeface="Calibri"/>
                <a:sym typeface="Calibri"/>
              </a:rPr>
              <a:t>zaliczenia</a:t>
            </a:r>
            <a:r>
              <a:rPr lang="en-GB" sz="2000" dirty="0">
                <a:ea typeface="Calibri"/>
                <a:cs typeface="Calibri"/>
                <a:sym typeface="Calibri"/>
              </a:rPr>
              <a:t>, a w </a:t>
            </a:r>
            <a:r>
              <a:rPr lang="en-GB" sz="2000" dirty="0" err="1">
                <a:ea typeface="Calibri"/>
                <a:cs typeface="Calibri"/>
                <a:sym typeface="Calibri"/>
              </a:rPr>
              <a:t>razie</a:t>
            </a:r>
            <a:r>
              <a:rPr lang="en-GB" sz="2000" dirty="0">
                <a:ea typeface="Calibri"/>
                <a:cs typeface="Calibri"/>
                <a:sym typeface="Calibri"/>
              </a:rPr>
              <a:t> </a:t>
            </a:r>
            <a:r>
              <a:rPr lang="en-GB" sz="2000" dirty="0" err="1">
                <a:ea typeface="Calibri"/>
                <a:cs typeface="Calibri"/>
                <a:sym typeface="Calibri"/>
              </a:rPr>
              <a:t>braku</a:t>
            </a:r>
            <a:r>
              <a:rPr lang="en-GB" sz="2000" dirty="0">
                <a:ea typeface="Calibri"/>
                <a:cs typeface="Calibri"/>
                <a:sym typeface="Calibri"/>
              </a:rPr>
              <a:t> </a:t>
            </a:r>
            <a:r>
              <a:rPr lang="en-GB" sz="2000" dirty="0" err="1">
                <a:ea typeface="Calibri"/>
                <a:cs typeface="Calibri"/>
                <a:sym typeface="Calibri"/>
              </a:rPr>
              <a:t>zaliczenia</a:t>
            </a:r>
            <a:r>
              <a:rPr lang="en-GB" sz="2000" dirty="0">
                <a:ea typeface="Calibri"/>
                <a:cs typeface="Calibri"/>
                <a:sym typeface="Calibri"/>
              </a:rPr>
              <a:t> do </a:t>
            </a:r>
            <a:r>
              <a:rPr lang="en-GB" sz="2000" dirty="0" err="1">
                <a:ea typeface="Calibri"/>
                <a:cs typeface="Calibri"/>
                <a:sym typeface="Calibri"/>
              </a:rPr>
              <a:t>odpłatnego</a:t>
            </a:r>
            <a:r>
              <a:rPr lang="en-GB" sz="2000" dirty="0">
                <a:ea typeface="Calibri"/>
                <a:cs typeface="Calibri"/>
                <a:sym typeface="Calibri"/>
              </a:rPr>
              <a:t> </a:t>
            </a:r>
            <a:r>
              <a:rPr lang="en-GB" sz="2000" dirty="0" err="1">
                <a:ea typeface="Calibri"/>
                <a:cs typeface="Calibri"/>
                <a:sym typeface="Calibri"/>
              </a:rPr>
              <a:t>powtórzenia</a:t>
            </a:r>
            <a:r>
              <a:rPr lang="en-GB" sz="2000" dirty="0">
                <a:ea typeface="Calibri"/>
                <a:cs typeface="Calibri"/>
                <a:sym typeface="Calibri"/>
              </a:rPr>
              <a:t>. </a:t>
            </a:r>
            <a:r>
              <a:rPr lang="en-GB" sz="2000" dirty="0" err="1">
                <a:ea typeface="Calibri"/>
                <a:cs typeface="Calibri"/>
                <a:sym typeface="Calibri"/>
              </a:rPr>
              <a:t>Nie</a:t>
            </a:r>
            <a:r>
              <a:rPr lang="en-GB" sz="2000" dirty="0">
                <a:ea typeface="Calibri"/>
                <a:cs typeface="Calibri"/>
                <a:sym typeface="Calibri"/>
              </a:rPr>
              <a:t> ma </a:t>
            </a:r>
            <a:r>
              <a:rPr lang="en-GB" sz="2000" dirty="0" err="1">
                <a:ea typeface="Calibri"/>
                <a:cs typeface="Calibri"/>
                <a:sym typeface="Calibri"/>
              </a:rPr>
              <a:t>możliwości</a:t>
            </a:r>
            <a:r>
              <a:rPr lang="en-GB" sz="2000" dirty="0">
                <a:ea typeface="Calibri"/>
                <a:cs typeface="Calibri"/>
                <a:sym typeface="Calibri"/>
              </a:rPr>
              <a:t> </a:t>
            </a:r>
            <a:r>
              <a:rPr lang="en-GB" sz="2000" dirty="0" err="1">
                <a:ea typeface="Calibri"/>
                <a:cs typeface="Calibri"/>
                <a:sym typeface="Calibri"/>
              </a:rPr>
              <a:t>wypisania</a:t>
            </a:r>
            <a:r>
              <a:rPr lang="en-GB" sz="2000" dirty="0">
                <a:ea typeface="Calibri"/>
                <a:cs typeface="Calibri"/>
                <a:sym typeface="Calibri"/>
              </a:rPr>
              <a:t> </a:t>
            </a:r>
            <a:r>
              <a:rPr lang="en-GB" sz="2000" dirty="0" err="1">
                <a:ea typeface="Calibri"/>
                <a:cs typeface="Calibri"/>
                <a:sym typeface="Calibri"/>
              </a:rPr>
              <a:t>się</a:t>
            </a:r>
            <a:r>
              <a:rPr lang="en-GB" sz="2000" dirty="0">
                <a:ea typeface="Calibri"/>
                <a:cs typeface="Calibri"/>
                <a:sym typeface="Calibri"/>
              </a:rPr>
              <a:t> z </a:t>
            </a:r>
            <a:r>
              <a:rPr lang="en-GB" sz="2000" dirty="0" err="1">
                <a:ea typeface="Calibri"/>
                <a:cs typeface="Calibri"/>
                <a:sym typeface="Calibri"/>
              </a:rPr>
              <a:t>przedmiotu</a:t>
            </a:r>
            <a:r>
              <a:rPr lang="en-GB" sz="2000" dirty="0">
                <a:ea typeface="Calibri"/>
                <a:cs typeface="Calibri"/>
                <a:sym typeface="Calibri"/>
              </a:rPr>
              <a:t> pod </a:t>
            </a:r>
            <a:r>
              <a:rPr lang="en-GB" sz="2000" dirty="0" err="1">
                <a:ea typeface="Calibri"/>
                <a:cs typeface="Calibri"/>
                <a:sym typeface="Calibri"/>
              </a:rPr>
              <a:t>koniec</a:t>
            </a:r>
            <a:r>
              <a:rPr lang="en-GB" sz="2000" dirty="0">
                <a:ea typeface="Calibri"/>
                <a:cs typeface="Calibri"/>
                <a:sym typeface="Calibri"/>
              </a:rPr>
              <a:t> </a:t>
            </a:r>
            <a:r>
              <a:rPr lang="en-GB" sz="2000" dirty="0" err="1">
                <a:ea typeface="Calibri"/>
                <a:cs typeface="Calibri"/>
                <a:sym typeface="Calibri"/>
              </a:rPr>
              <a:t>semestru</a:t>
            </a:r>
            <a:r>
              <a:rPr lang="en-GB" sz="2000" dirty="0">
                <a:ea typeface="Calibri"/>
                <a:cs typeface="Calibri"/>
                <a:sym typeface="Calibri"/>
              </a:rPr>
              <a:t>. </a:t>
            </a:r>
            <a:r>
              <a:rPr lang="en-GB" sz="2000" dirty="0" err="1">
                <a:ea typeface="Calibri"/>
                <a:cs typeface="Calibri"/>
                <a:sym typeface="Calibri"/>
              </a:rPr>
              <a:t>Zapisy</a:t>
            </a:r>
            <a:r>
              <a:rPr lang="en-GB" sz="2000" dirty="0">
                <a:ea typeface="Calibri"/>
                <a:cs typeface="Calibri"/>
                <a:sym typeface="Calibri"/>
              </a:rPr>
              <a:t> w USOS </a:t>
            </a:r>
            <a:r>
              <a:rPr lang="en-GB" sz="2000" dirty="0" err="1">
                <a:ea typeface="Calibri"/>
                <a:cs typeface="Calibri"/>
                <a:sym typeface="Calibri"/>
              </a:rPr>
              <a:t>są</a:t>
            </a:r>
            <a:r>
              <a:rPr lang="en-GB" sz="2000" dirty="0">
                <a:ea typeface="Calibri"/>
                <a:cs typeface="Calibri"/>
                <a:sym typeface="Calibri"/>
              </a:rPr>
              <a:t> </a:t>
            </a:r>
            <a:r>
              <a:rPr lang="en-GB" sz="2000" dirty="0" err="1">
                <a:ea typeface="Calibri"/>
                <a:cs typeface="Calibri"/>
                <a:sym typeface="Calibri"/>
              </a:rPr>
              <a:t>możliwe</a:t>
            </a:r>
            <a:r>
              <a:rPr lang="en-GB" sz="2000" dirty="0">
                <a:ea typeface="Calibri"/>
                <a:cs typeface="Calibri"/>
                <a:sym typeface="Calibri"/>
              </a:rPr>
              <a:t> w </a:t>
            </a:r>
            <a:r>
              <a:rPr lang="en-GB" sz="2000" dirty="0" err="1">
                <a:ea typeface="Calibri"/>
                <a:cs typeface="Calibri"/>
                <a:sym typeface="Calibri"/>
              </a:rPr>
              <a:t>konkretnym</a:t>
            </a:r>
            <a:r>
              <a:rPr lang="en-GB" sz="2000" dirty="0">
                <a:ea typeface="Calibri"/>
                <a:cs typeface="Calibri"/>
                <a:sym typeface="Calibri"/>
              </a:rPr>
              <a:t> </a:t>
            </a:r>
            <a:r>
              <a:rPr lang="en-GB" sz="2000" dirty="0" err="1">
                <a:ea typeface="Calibri"/>
                <a:cs typeface="Calibri"/>
                <a:sym typeface="Calibri"/>
              </a:rPr>
              <a:t>terminie</a:t>
            </a:r>
            <a:r>
              <a:rPr lang="en-GB" sz="2000" dirty="0">
                <a:ea typeface="Calibri"/>
                <a:cs typeface="Calibri"/>
                <a:sym typeface="Calibri"/>
              </a:rPr>
              <a:t> (</a:t>
            </a:r>
            <a:r>
              <a:rPr lang="en-GB" sz="2000" dirty="0" err="1">
                <a:ea typeface="Calibri"/>
                <a:cs typeface="Calibri"/>
                <a:sym typeface="Calibri"/>
              </a:rPr>
              <a:t>potem</a:t>
            </a:r>
            <a:r>
              <a:rPr lang="en-GB" sz="2000" dirty="0">
                <a:ea typeface="Calibri"/>
                <a:cs typeface="Calibri"/>
                <a:sym typeface="Calibri"/>
              </a:rPr>
              <a:t> </a:t>
            </a:r>
            <a:r>
              <a:rPr lang="en-GB" sz="2000" dirty="0" err="1">
                <a:ea typeface="Calibri"/>
                <a:cs typeface="Calibri"/>
                <a:sym typeface="Calibri"/>
              </a:rPr>
              <a:t>na</a:t>
            </a:r>
            <a:r>
              <a:rPr lang="en-GB" sz="2000" dirty="0">
                <a:ea typeface="Calibri"/>
                <a:cs typeface="Calibri"/>
                <a:sym typeface="Calibri"/>
              </a:rPr>
              <a:t> </a:t>
            </a:r>
            <a:r>
              <a:rPr lang="en-GB" sz="2000" dirty="0" err="1">
                <a:ea typeface="Calibri"/>
                <a:cs typeface="Calibri"/>
                <a:sym typeface="Calibri"/>
              </a:rPr>
              <a:t>zajęcia</a:t>
            </a:r>
            <a:r>
              <a:rPr lang="en-GB" sz="2000" dirty="0">
                <a:ea typeface="Calibri"/>
                <a:cs typeface="Calibri"/>
                <a:sym typeface="Calibri"/>
              </a:rPr>
              <a:t> </a:t>
            </a:r>
            <a:r>
              <a:rPr lang="en-GB" sz="2000" dirty="0" err="1">
                <a:ea typeface="Calibri"/>
                <a:cs typeface="Calibri"/>
                <a:sym typeface="Calibri"/>
              </a:rPr>
              <a:t>zapisuje</a:t>
            </a:r>
            <a:r>
              <a:rPr lang="en-GB" sz="2000" dirty="0">
                <a:ea typeface="Calibri"/>
                <a:cs typeface="Calibri"/>
                <a:sym typeface="Calibri"/>
              </a:rPr>
              <a:t> </a:t>
            </a:r>
            <a:r>
              <a:rPr lang="en-GB" sz="2000" dirty="0" err="1">
                <a:ea typeface="Calibri"/>
                <a:cs typeface="Calibri"/>
                <a:sym typeface="Calibri"/>
              </a:rPr>
              <a:t>informatyk</a:t>
            </a:r>
            <a:r>
              <a:rPr lang="en-GB" sz="2000" dirty="0">
                <a:ea typeface="Calibri"/>
                <a:cs typeface="Calibri"/>
                <a:sym typeface="Calibri"/>
              </a:rPr>
              <a:t> </a:t>
            </a:r>
            <a:r>
              <a:rPr lang="en-GB" sz="2000" dirty="0" err="1">
                <a:ea typeface="Calibri"/>
                <a:cs typeface="Calibri"/>
                <a:sym typeface="Calibri"/>
              </a:rPr>
              <a:t>tylko</a:t>
            </a:r>
            <a:r>
              <a:rPr lang="en-GB" sz="2000" dirty="0">
                <a:ea typeface="Calibri"/>
                <a:cs typeface="Calibri"/>
                <a:sym typeface="Calibri"/>
              </a:rPr>
              <a:t> </a:t>
            </a:r>
            <a:r>
              <a:rPr lang="en-GB" sz="2000" dirty="0" err="1">
                <a:ea typeface="Calibri"/>
                <a:cs typeface="Calibri"/>
                <a:sym typeface="Calibri"/>
              </a:rPr>
              <a:t>i</a:t>
            </a:r>
            <a:r>
              <a:rPr lang="en-GB" sz="2000" dirty="0">
                <a:ea typeface="Calibri"/>
                <a:cs typeface="Calibri"/>
                <a:sym typeface="Calibri"/>
              </a:rPr>
              <a:t> </a:t>
            </a:r>
            <a:r>
              <a:rPr lang="en-GB" sz="2000" dirty="0" err="1">
                <a:ea typeface="Calibri"/>
                <a:cs typeface="Calibri"/>
                <a:sym typeface="Calibri"/>
              </a:rPr>
              <a:t>wyłącznie</a:t>
            </a:r>
            <a:r>
              <a:rPr lang="en-GB" sz="2000" dirty="0">
                <a:ea typeface="Calibri"/>
                <a:cs typeface="Calibri"/>
                <a:sym typeface="Calibri"/>
              </a:rPr>
              <a:t> w </a:t>
            </a:r>
            <a:r>
              <a:rPr lang="en-GB" sz="2000" dirty="0" err="1">
                <a:ea typeface="Calibri"/>
                <a:cs typeface="Calibri"/>
                <a:sym typeface="Calibri"/>
              </a:rPr>
              <a:t>ramach</a:t>
            </a:r>
            <a:r>
              <a:rPr lang="en-GB" sz="2000" dirty="0">
                <a:ea typeface="Calibri"/>
                <a:cs typeface="Calibri"/>
                <a:sym typeface="Calibri"/>
              </a:rPr>
              <a:t> </a:t>
            </a:r>
            <a:r>
              <a:rPr lang="en-GB" sz="2000" dirty="0" err="1">
                <a:ea typeface="Calibri"/>
                <a:cs typeface="Calibri"/>
                <a:sym typeface="Calibri"/>
              </a:rPr>
              <a:t>dostępnych</a:t>
            </a:r>
            <a:r>
              <a:rPr lang="en-GB" sz="2000" dirty="0">
                <a:ea typeface="Calibri"/>
                <a:cs typeface="Calibri"/>
                <a:sym typeface="Calibri"/>
              </a:rPr>
              <a:t> </a:t>
            </a:r>
            <a:r>
              <a:rPr lang="en-GB" sz="2000" dirty="0" err="1">
                <a:ea typeface="Calibri"/>
                <a:cs typeface="Calibri"/>
                <a:sym typeface="Calibri"/>
              </a:rPr>
              <a:t>miejsc</a:t>
            </a:r>
            <a:r>
              <a:rPr lang="en-GB" sz="2000" dirty="0">
                <a:ea typeface="Calibri"/>
                <a:cs typeface="Calibri"/>
                <a:sym typeface="Calibri"/>
              </a:rPr>
              <a:t>). </a:t>
            </a:r>
          </a:p>
          <a:p>
            <a:pPr marL="0" indent="0" algn="just">
              <a:buNone/>
            </a:pPr>
            <a:r>
              <a:rPr lang="en-GB" sz="1600" dirty="0"/>
              <a:t>The acronym USOS stands for “University Study Service System.” Every student must be registered for all courses in USOS (only then will their name appear in the grade protocol). Once a course is chosen (even an extra-curricular one), it becomes mandatory to complete, and in case of failure, it must be retaken for a fee. It is not possible to withdraw from a course at the end of the semester. Registration in USOS is available only within a specific period (after that, </a:t>
            </a:r>
            <a:r>
              <a:rPr lang="en-GB" sz="1600" dirty="0" err="1"/>
              <a:t>enrollment</a:t>
            </a:r>
            <a:r>
              <a:rPr lang="en-GB" sz="1600" dirty="0"/>
              <a:t> can only be done by the system administrator, and only if places are available).</a:t>
            </a:r>
            <a:endParaRPr lang="en-PL" sz="1600" dirty="0"/>
          </a:p>
          <a:p>
            <a:pPr marL="0" lvl="0" indent="0" algn="just" rtl="0">
              <a:spcBef>
                <a:spcPts val="0"/>
              </a:spcBef>
              <a:spcAft>
                <a:spcPts val="0"/>
              </a:spcAft>
              <a:buNone/>
            </a:pPr>
            <a:endParaRPr lang="en-GB" dirty="0">
              <a:ea typeface="Calibri"/>
              <a:cs typeface="Calibri"/>
              <a:sym typeface="Calibri"/>
            </a:endParaRPr>
          </a:p>
          <a:p>
            <a:pPr marL="0" lvl="0" indent="0" algn="just" rtl="0">
              <a:spcBef>
                <a:spcPts val="0"/>
              </a:spcBef>
              <a:spcAft>
                <a:spcPts val="0"/>
              </a:spcAft>
              <a:buNone/>
            </a:pPr>
            <a:endParaRPr lang="en-GB" dirty="0">
              <a:ea typeface="Calibri"/>
              <a:cs typeface="Calibri"/>
              <a:sym typeface="Calibri"/>
            </a:endParaRPr>
          </a:p>
          <a:p>
            <a:pPr marL="0" lvl="0" indent="0" algn="l" rtl="0">
              <a:spcBef>
                <a:spcPts val="0"/>
              </a:spcBef>
              <a:spcAft>
                <a:spcPts val="0"/>
              </a:spcAft>
              <a:buNone/>
            </a:pPr>
            <a:endParaRPr lang="en-GB" dirty="0">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1"/>
          <p:cNvSpPr txBox="1">
            <a:spLocks noGrp="1"/>
          </p:cNvSpPr>
          <p:nvPr>
            <p:ph type="title"/>
          </p:nvPr>
        </p:nvSpPr>
        <p:spPr>
          <a:prstGeom prst="rect">
            <a:avLst/>
          </a:prstGeom>
        </p:spPr>
        <p:txBody>
          <a:bodyPr spcFirstLastPara="1" wrap="square" lIns="91425" tIns="91425" rIns="91425" bIns="91425" anchor="b" anchorCtr="0">
            <a:noAutofit/>
          </a:bodyPr>
          <a:lstStyle/>
          <a:p>
            <a:pPr lvl="0"/>
            <a:r>
              <a:rPr lang="en-GB" sz="3100" dirty="0" err="1"/>
              <a:t>Zapisy</a:t>
            </a:r>
            <a:r>
              <a:rPr lang="en-GB" sz="3100" dirty="0"/>
              <a:t> w </a:t>
            </a:r>
            <a:r>
              <a:rPr lang="en-GB" sz="3100" dirty="0" err="1"/>
              <a:t>semestrze</a:t>
            </a:r>
            <a:r>
              <a:rPr lang="en-GB" sz="3100" dirty="0"/>
              <a:t> </a:t>
            </a:r>
            <a:r>
              <a:rPr lang="en-GB" sz="3100" dirty="0" err="1"/>
              <a:t>zimowym</a:t>
            </a:r>
            <a:r>
              <a:rPr lang="en-GB" sz="3100" dirty="0"/>
              <a:t> 202</a:t>
            </a:r>
            <a:r>
              <a:rPr lang="pl-PL" sz="3100" dirty="0"/>
              <a:t>5</a:t>
            </a:r>
            <a:r>
              <a:rPr lang="en-GB" sz="3100" dirty="0"/>
              <a:t>/2</a:t>
            </a:r>
            <a:r>
              <a:rPr lang="pl-PL" sz="3100" dirty="0"/>
              <a:t>6/</a:t>
            </a:r>
            <a:br>
              <a:rPr lang="pl-PL" sz="3100" dirty="0"/>
            </a:br>
            <a:r>
              <a:rPr lang="en-GB" dirty="0"/>
              <a:t>Winter semester 2025/26 </a:t>
            </a:r>
            <a:r>
              <a:rPr lang="en-GB" dirty="0" err="1"/>
              <a:t>enrollment</a:t>
            </a:r>
            <a:endParaRPr sz="3100" dirty="0"/>
          </a:p>
        </p:txBody>
      </p:sp>
      <p:sp>
        <p:nvSpPr>
          <p:cNvPr id="233" name="Google Shape;233;p41"/>
          <p:cNvSpPr txBox="1">
            <a:spLocks noGrp="1"/>
          </p:cNvSpPr>
          <p:nvPr>
            <p:ph type="body" idx="1"/>
          </p:nvPr>
        </p:nvSpPr>
        <p:spPr>
          <a:xfrm>
            <a:off x="387900" y="1350334"/>
            <a:ext cx="8368200" cy="34407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Termin </a:t>
            </a:r>
            <a:r>
              <a:rPr lang="en-GB" dirty="0" err="1"/>
              <a:t>zapisów</a:t>
            </a:r>
            <a:r>
              <a:rPr lang="en-GB" dirty="0"/>
              <a:t> </a:t>
            </a:r>
            <a:r>
              <a:rPr lang="en-GB" dirty="0" err="1"/>
              <a:t>na</a:t>
            </a:r>
            <a:r>
              <a:rPr lang="en-GB" dirty="0"/>
              <a:t> </a:t>
            </a:r>
            <a:r>
              <a:rPr lang="en-GB" dirty="0" err="1"/>
              <a:t>zajęcia</a:t>
            </a:r>
            <a:r>
              <a:rPr lang="en-GB" dirty="0"/>
              <a:t> </a:t>
            </a:r>
            <a:r>
              <a:rPr lang="en-GB" dirty="0" err="1"/>
              <a:t>zostanie</a:t>
            </a:r>
            <a:r>
              <a:rPr lang="en-GB" dirty="0"/>
              <a:t> </a:t>
            </a:r>
            <a:r>
              <a:rPr lang="en-GB" dirty="0" err="1"/>
              <a:t>podany</a:t>
            </a:r>
            <a:r>
              <a:rPr lang="en-GB" dirty="0"/>
              <a:t> </a:t>
            </a:r>
            <a:r>
              <a:rPr lang="en-GB" dirty="0" err="1"/>
              <a:t>drogą</a:t>
            </a:r>
            <a:r>
              <a:rPr lang="en-GB" dirty="0"/>
              <a:t> </a:t>
            </a:r>
            <a:r>
              <a:rPr lang="en-GB" dirty="0" err="1"/>
              <a:t>mailową</a:t>
            </a:r>
            <a:r>
              <a:rPr lang="en-GB" dirty="0"/>
              <a:t>.</a:t>
            </a:r>
            <a:endParaRPr dirty="0"/>
          </a:p>
          <a:p>
            <a:pPr marL="0" lvl="0" indent="0" algn="l" rtl="0">
              <a:spcBef>
                <a:spcPts val="1600"/>
              </a:spcBef>
              <a:spcAft>
                <a:spcPts val="0"/>
              </a:spcAft>
              <a:buNone/>
            </a:pPr>
            <a:r>
              <a:rPr lang="en-GB" dirty="0" err="1"/>
              <a:t>Należy</a:t>
            </a:r>
            <a:r>
              <a:rPr lang="en-GB" dirty="0"/>
              <a:t> </a:t>
            </a:r>
            <a:r>
              <a:rPr lang="en-GB" dirty="0" err="1"/>
              <a:t>zapisać</a:t>
            </a:r>
            <a:r>
              <a:rPr lang="en-GB" dirty="0"/>
              <a:t> </a:t>
            </a:r>
            <a:r>
              <a:rPr lang="en-GB" dirty="0" err="1"/>
              <a:t>się</a:t>
            </a:r>
            <a:r>
              <a:rPr lang="en-GB" dirty="0"/>
              <a:t> </a:t>
            </a:r>
            <a:r>
              <a:rPr lang="en-GB" dirty="0" err="1"/>
              <a:t>na</a:t>
            </a:r>
            <a:r>
              <a:rPr lang="en-GB" dirty="0"/>
              <a:t> </a:t>
            </a:r>
            <a:r>
              <a:rPr lang="en-GB" dirty="0" err="1"/>
              <a:t>wszystkie</a:t>
            </a:r>
            <a:r>
              <a:rPr lang="en-GB" dirty="0"/>
              <a:t> </a:t>
            </a:r>
            <a:r>
              <a:rPr lang="en-GB" dirty="0" err="1"/>
              <a:t>kursy</a:t>
            </a:r>
            <a:r>
              <a:rPr lang="en-GB" dirty="0"/>
              <a:t> </a:t>
            </a:r>
            <a:r>
              <a:rPr lang="en-GB" dirty="0" err="1"/>
              <a:t>wymagane</a:t>
            </a:r>
            <a:r>
              <a:rPr lang="en-GB" dirty="0"/>
              <a:t> </a:t>
            </a:r>
            <a:r>
              <a:rPr lang="en-GB" dirty="0" err="1"/>
              <a:t>programem</a:t>
            </a:r>
            <a:r>
              <a:rPr lang="en-GB" dirty="0"/>
              <a:t> </a:t>
            </a:r>
            <a:r>
              <a:rPr lang="en-GB" dirty="0" err="1"/>
              <a:t>studiów</a:t>
            </a:r>
            <a:r>
              <a:rPr lang="en-GB" dirty="0"/>
              <a:t> w </a:t>
            </a:r>
            <a:r>
              <a:rPr lang="en-GB" dirty="0" err="1"/>
              <a:t>pierwszym</a:t>
            </a:r>
            <a:r>
              <a:rPr lang="en-GB" dirty="0"/>
              <a:t> </a:t>
            </a:r>
            <a:r>
              <a:rPr lang="en-GB" dirty="0" err="1"/>
              <a:t>semestrze</a:t>
            </a:r>
            <a:r>
              <a:rPr lang="en-GB" dirty="0"/>
              <a:t>.</a:t>
            </a:r>
            <a:endParaRPr dirty="0"/>
          </a:p>
          <a:p>
            <a:pPr marL="0" lvl="0" indent="0" algn="l" rtl="0">
              <a:spcBef>
                <a:spcPts val="1600"/>
              </a:spcBef>
              <a:spcAft>
                <a:spcPts val="1600"/>
              </a:spcAft>
              <a:buNone/>
            </a:pPr>
            <a:r>
              <a:rPr lang="en-GB" dirty="0"/>
              <a:t>Program </a:t>
            </a:r>
            <a:r>
              <a:rPr lang="en-GB" dirty="0" err="1"/>
              <a:t>studiów</a:t>
            </a:r>
            <a:r>
              <a:rPr lang="en-GB" dirty="0"/>
              <a:t> </a:t>
            </a:r>
            <a:r>
              <a:rPr lang="en-GB" dirty="0" err="1"/>
              <a:t>oraz</a:t>
            </a:r>
            <a:r>
              <a:rPr lang="en-GB" dirty="0"/>
              <a:t> plan </a:t>
            </a:r>
            <a:r>
              <a:rPr lang="en-GB" dirty="0" err="1"/>
              <a:t>zajęć</a:t>
            </a:r>
            <a:r>
              <a:rPr lang="en-GB" dirty="0"/>
              <a:t> </a:t>
            </a:r>
            <a:r>
              <a:rPr lang="en-GB" dirty="0" err="1"/>
              <a:t>są</a:t>
            </a:r>
            <a:r>
              <a:rPr lang="en-GB" dirty="0"/>
              <a:t> </a:t>
            </a:r>
            <a:r>
              <a:rPr lang="en-GB" dirty="0" err="1"/>
              <a:t>dostępne</a:t>
            </a:r>
            <a:r>
              <a:rPr lang="en-GB" dirty="0"/>
              <a:t> </a:t>
            </a:r>
            <a:r>
              <a:rPr lang="en-GB" dirty="0" err="1"/>
              <a:t>na</a:t>
            </a:r>
            <a:r>
              <a:rPr lang="en-GB" dirty="0"/>
              <a:t> </a:t>
            </a:r>
            <a:r>
              <a:rPr lang="en-GB" dirty="0" err="1"/>
              <a:t>stronie</a:t>
            </a:r>
            <a:r>
              <a:rPr lang="en-GB" dirty="0"/>
              <a:t>.</a:t>
            </a:r>
          </a:p>
          <a:p>
            <a:pPr marL="0" lvl="0" indent="0">
              <a:spcBef>
                <a:spcPts val="1600"/>
              </a:spcBef>
              <a:spcAft>
                <a:spcPts val="1600"/>
              </a:spcAft>
              <a:buNone/>
            </a:pPr>
            <a:r>
              <a:rPr lang="en-GB" dirty="0"/>
              <a:t>The </a:t>
            </a:r>
            <a:r>
              <a:rPr lang="en-GB" dirty="0" err="1"/>
              <a:t>enrollment</a:t>
            </a:r>
            <a:r>
              <a:rPr lang="en-GB" dirty="0"/>
              <a:t> deadline for classes will be communicated by email.</a:t>
            </a:r>
            <a:br>
              <a:rPr lang="en-GB" dirty="0"/>
            </a:br>
            <a:r>
              <a:rPr lang="en-GB" dirty="0"/>
              <a:t>You must register for all courses required by the study program in the first semester.</a:t>
            </a:r>
            <a:br>
              <a:rPr lang="en-GB" dirty="0"/>
            </a:br>
            <a:r>
              <a:rPr lang="en-GB" dirty="0"/>
              <a:t>The study program and class schedule are available on the website.</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4"/>
          <p:cNvSpPr txBox="1">
            <a:spLocks noGrp="1"/>
          </p:cNvSpPr>
          <p:nvPr>
            <p:ph type="title"/>
          </p:nvPr>
        </p:nvSpPr>
        <p:spPr>
          <a:xfrm>
            <a:off x="387900" y="238950"/>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err="1"/>
              <a:t>Sylabusy</a:t>
            </a:r>
            <a:r>
              <a:rPr lang="en-GB" sz="3100" dirty="0"/>
              <a:t> (syllabi)</a:t>
            </a:r>
            <a:endParaRPr sz="3100" dirty="0"/>
          </a:p>
        </p:txBody>
      </p:sp>
      <p:sp>
        <p:nvSpPr>
          <p:cNvPr id="251" name="Google Shape;251;p44"/>
          <p:cNvSpPr txBox="1">
            <a:spLocks noGrp="1"/>
          </p:cNvSpPr>
          <p:nvPr>
            <p:ph type="body" idx="1"/>
          </p:nvPr>
        </p:nvSpPr>
        <p:spPr>
          <a:xfrm>
            <a:off x="387900" y="977125"/>
            <a:ext cx="8368200" cy="35391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000" dirty="0"/>
              <a:t>Na </a:t>
            </a:r>
            <a:r>
              <a:rPr lang="en-GB" sz="2000" dirty="0" err="1"/>
              <a:t>każdych</a:t>
            </a:r>
            <a:r>
              <a:rPr lang="en-GB" sz="2000" dirty="0"/>
              <a:t> </a:t>
            </a:r>
            <a:r>
              <a:rPr lang="en-GB" sz="2000" dirty="0" err="1"/>
              <a:t>zajęciach</a:t>
            </a:r>
            <a:r>
              <a:rPr lang="en-GB" sz="2000" dirty="0"/>
              <a:t> </a:t>
            </a:r>
            <a:r>
              <a:rPr lang="en-GB" sz="2000" dirty="0" err="1"/>
              <a:t>studenci</a:t>
            </a:r>
            <a:r>
              <a:rPr lang="en-GB" sz="2000" dirty="0"/>
              <a:t> </a:t>
            </a:r>
            <a:r>
              <a:rPr lang="en-GB" sz="2000" dirty="0" err="1"/>
              <a:t>zostaną</a:t>
            </a:r>
            <a:r>
              <a:rPr lang="en-GB" sz="2000" dirty="0"/>
              <a:t> </a:t>
            </a:r>
            <a:r>
              <a:rPr lang="en-GB" sz="2000" dirty="0" err="1"/>
              <a:t>zapoznani</a:t>
            </a:r>
            <a:r>
              <a:rPr lang="en-GB" sz="2000" dirty="0"/>
              <a:t> z </a:t>
            </a:r>
            <a:r>
              <a:rPr lang="en-GB" sz="2000" dirty="0" err="1"/>
              <a:t>sylabusami</a:t>
            </a:r>
            <a:r>
              <a:rPr lang="en-GB" sz="2000" dirty="0"/>
              <a:t>, </a:t>
            </a:r>
            <a:r>
              <a:rPr lang="en-GB" sz="2000" dirty="0" err="1"/>
              <a:t>sylabusy</a:t>
            </a:r>
            <a:r>
              <a:rPr lang="en-GB" sz="2000" dirty="0"/>
              <a:t> </a:t>
            </a:r>
            <a:r>
              <a:rPr lang="en-GB" sz="2000" dirty="0" err="1"/>
              <a:t>zostaną</a:t>
            </a:r>
            <a:r>
              <a:rPr lang="en-GB" sz="2000" dirty="0"/>
              <a:t> </a:t>
            </a:r>
            <a:r>
              <a:rPr lang="en-GB" sz="2000" dirty="0" err="1"/>
              <a:t>też</a:t>
            </a:r>
            <a:r>
              <a:rPr lang="en-GB" sz="2000" dirty="0"/>
              <a:t> </a:t>
            </a:r>
            <a:r>
              <a:rPr lang="en-GB" sz="2000" dirty="0" err="1"/>
              <a:t>umieszczone</a:t>
            </a:r>
            <a:r>
              <a:rPr lang="en-GB" sz="2000" dirty="0"/>
              <a:t> </a:t>
            </a:r>
            <a:r>
              <a:rPr lang="en-GB" sz="2000" dirty="0" err="1"/>
              <a:t>przez</a:t>
            </a:r>
            <a:r>
              <a:rPr lang="en-GB" sz="2000" dirty="0"/>
              <a:t> </a:t>
            </a:r>
            <a:r>
              <a:rPr lang="en-GB" sz="2000" dirty="0" err="1"/>
              <a:t>prowadzących</a:t>
            </a:r>
            <a:r>
              <a:rPr lang="en-GB" sz="2000" dirty="0"/>
              <a:t> w </a:t>
            </a:r>
            <a:r>
              <a:rPr lang="en-GB" sz="2000" dirty="0" err="1"/>
              <a:t>USOSie</a:t>
            </a:r>
            <a:r>
              <a:rPr lang="en-GB" sz="2000" dirty="0"/>
              <a:t>. </a:t>
            </a:r>
            <a:r>
              <a:rPr lang="en-GB" sz="2000" dirty="0" err="1"/>
              <a:t>Bardzo</a:t>
            </a:r>
            <a:r>
              <a:rPr lang="en-GB" sz="2000" dirty="0"/>
              <a:t> </a:t>
            </a:r>
            <a:r>
              <a:rPr lang="en-GB" sz="2000" dirty="0" err="1"/>
              <a:t>ważne</a:t>
            </a:r>
            <a:r>
              <a:rPr lang="en-GB" sz="2000" dirty="0"/>
              <a:t> jest, aby </a:t>
            </a:r>
            <a:r>
              <a:rPr lang="en-GB" sz="2000" dirty="0" err="1"/>
              <a:t>studenci</a:t>
            </a:r>
            <a:r>
              <a:rPr lang="en-GB" sz="2000" dirty="0"/>
              <a:t> </a:t>
            </a:r>
            <a:r>
              <a:rPr lang="en-GB" sz="2000" dirty="0" err="1"/>
              <a:t>zapoznali</a:t>
            </a:r>
            <a:r>
              <a:rPr lang="en-GB" sz="2000" dirty="0"/>
              <a:t> </a:t>
            </a:r>
            <a:r>
              <a:rPr lang="en-GB" sz="2000" dirty="0" err="1"/>
              <a:t>się</a:t>
            </a:r>
            <a:r>
              <a:rPr lang="en-GB" sz="2000" dirty="0"/>
              <a:t> z </a:t>
            </a:r>
            <a:r>
              <a:rPr lang="en-GB" sz="2000" dirty="0" err="1"/>
              <a:t>treścią</a:t>
            </a:r>
            <a:r>
              <a:rPr lang="en-GB" sz="2000" dirty="0"/>
              <a:t> </a:t>
            </a:r>
            <a:r>
              <a:rPr lang="en-GB" sz="2000" dirty="0" err="1"/>
              <a:t>sylabusów</a:t>
            </a:r>
            <a:r>
              <a:rPr lang="en-GB" sz="2000" dirty="0"/>
              <a:t>, </a:t>
            </a:r>
            <a:r>
              <a:rPr lang="en-GB" sz="2000" dirty="0" err="1"/>
              <a:t>znali</a:t>
            </a:r>
            <a:r>
              <a:rPr lang="en-GB" sz="2000" dirty="0"/>
              <a:t> </a:t>
            </a:r>
            <a:r>
              <a:rPr lang="en-GB" sz="2000" dirty="0" err="1"/>
              <a:t>zaplanowane</a:t>
            </a:r>
            <a:r>
              <a:rPr lang="en-GB" sz="2000" dirty="0"/>
              <a:t> </a:t>
            </a:r>
            <a:r>
              <a:rPr lang="en-GB" sz="2000" dirty="0" err="1"/>
              <a:t>efekty</a:t>
            </a:r>
            <a:r>
              <a:rPr lang="en-GB" sz="2000" dirty="0"/>
              <a:t> </a:t>
            </a:r>
            <a:r>
              <a:rPr lang="en-GB" sz="2000" dirty="0" err="1"/>
              <a:t>uczenia</a:t>
            </a:r>
            <a:r>
              <a:rPr lang="en-GB" sz="2000" dirty="0"/>
              <a:t> </a:t>
            </a:r>
            <a:r>
              <a:rPr lang="en-GB" sz="2000" dirty="0" err="1"/>
              <a:t>się</a:t>
            </a:r>
            <a:r>
              <a:rPr lang="en-GB" sz="2000" dirty="0"/>
              <a:t> </a:t>
            </a:r>
            <a:r>
              <a:rPr lang="en-GB" sz="2000" dirty="0" err="1"/>
              <a:t>i</a:t>
            </a:r>
            <a:r>
              <a:rPr lang="en-GB" sz="2000" dirty="0"/>
              <a:t> </a:t>
            </a:r>
            <a:r>
              <a:rPr lang="en-GB" sz="2000" dirty="0" err="1"/>
              <a:t>wartość</a:t>
            </a:r>
            <a:r>
              <a:rPr lang="en-GB" sz="2000" dirty="0"/>
              <a:t> </a:t>
            </a:r>
            <a:r>
              <a:rPr lang="en-GB" sz="2000" dirty="0" err="1"/>
              <a:t>punktów</a:t>
            </a:r>
            <a:r>
              <a:rPr lang="en-GB" sz="2000" dirty="0"/>
              <a:t> ECTS </a:t>
            </a:r>
            <a:r>
              <a:rPr lang="en-GB" sz="2000" dirty="0" err="1"/>
              <a:t>przyznaną</a:t>
            </a:r>
            <a:r>
              <a:rPr lang="en-GB" sz="2000" dirty="0"/>
              <a:t> </a:t>
            </a:r>
            <a:r>
              <a:rPr lang="en-GB" sz="2000" dirty="0" err="1"/>
              <a:t>danemu</a:t>
            </a:r>
            <a:r>
              <a:rPr lang="en-GB" sz="2000" dirty="0"/>
              <a:t> </a:t>
            </a:r>
            <a:r>
              <a:rPr lang="en-GB" sz="2000" dirty="0" err="1"/>
              <a:t>kursowi</a:t>
            </a:r>
            <a:r>
              <a:rPr lang="en-GB" sz="2000" dirty="0"/>
              <a:t>, </a:t>
            </a:r>
            <a:r>
              <a:rPr lang="en-GB" sz="2000" dirty="0" err="1"/>
              <a:t>gdyż</a:t>
            </a:r>
            <a:r>
              <a:rPr lang="en-GB" sz="2000" dirty="0"/>
              <a:t> po </a:t>
            </a:r>
            <a:r>
              <a:rPr lang="en-GB" sz="2000" dirty="0" err="1"/>
              <a:t>każdym</a:t>
            </a:r>
            <a:r>
              <a:rPr lang="en-GB" sz="2000" dirty="0"/>
              <a:t> </a:t>
            </a:r>
            <a:r>
              <a:rPr lang="en-GB" sz="2000" dirty="0" err="1"/>
              <a:t>semestrze</a:t>
            </a:r>
            <a:r>
              <a:rPr lang="en-GB" sz="2000" dirty="0"/>
              <a:t> </a:t>
            </a:r>
            <a:r>
              <a:rPr lang="en-GB" sz="2000" dirty="0" err="1"/>
              <a:t>będą</a:t>
            </a:r>
            <a:r>
              <a:rPr lang="en-GB" sz="2000" dirty="0"/>
              <a:t> </a:t>
            </a:r>
            <a:r>
              <a:rPr lang="en-GB" sz="2000" dirty="0" err="1"/>
              <a:t>proszeni</a:t>
            </a:r>
            <a:r>
              <a:rPr lang="en-GB" sz="2000" dirty="0"/>
              <a:t> o </a:t>
            </a:r>
            <a:r>
              <a:rPr lang="en-GB" sz="2000" dirty="0" err="1"/>
              <a:t>ocenę</a:t>
            </a:r>
            <a:r>
              <a:rPr lang="en-GB" sz="2000" dirty="0"/>
              <a:t> </a:t>
            </a:r>
            <a:r>
              <a:rPr lang="en-GB" sz="2000" dirty="0" err="1"/>
              <a:t>zajęć</a:t>
            </a:r>
            <a:r>
              <a:rPr lang="en-GB" sz="2000" dirty="0"/>
              <a:t> (w </a:t>
            </a:r>
            <a:r>
              <a:rPr lang="en-GB" sz="2000" dirty="0" err="1"/>
              <a:t>formie</a:t>
            </a:r>
            <a:r>
              <a:rPr lang="en-GB" sz="2000" dirty="0"/>
              <a:t> </a:t>
            </a:r>
            <a:r>
              <a:rPr lang="en-GB" sz="2000" dirty="0" err="1"/>
              <a:t>ankiety</a:t>
            </a:r>
            <a:r>
              <a:rPr lang="en-GB" sz="2000" dirty="0"/>
              <a:t> </a:t>
            </a:r>
            <a:r>
              <a:rPr lang="en-GB" sz="2000" dirty="0" err="1"/>
              <a:t>dostępnej</a:t>
            </a:r>
            <a:r>
              <a:rPr lang="en-GB" sz="2000" dirty="0"/>
              <a:t> w USOS – </a:t>
            </a:r>
            <a:r>
              <a:rPr lang="en-GB" sz="2000" dirty="0" err="1"/>
              <a:t>zachęcamy</a:t>
            </a:r>
            <a:r>
              <a:rPr lang="en-GB" sz="2000" dirty="0"/>
              <a:t> do </a:t>
            </a:r>
            <a:r>
              <a:rPr lang="en-GB" sz="2000" dirty="0" err="1"/>
              <a:t>podzielenia</a:t>
            </a:r>
            <a:r>
              <a:rPr lang="en-GB" sz="2000" dirty="0"/>
              <a:t> </a:t>
            </a:r>
            <a:r>
              <a:rPr lang="en-GB" sz="2000" dirty="0" err="1"/>
              <a:t>się</a:t>
            </a:r>
            <a:r>
              <a:rPr lang="en-GB" sz="2000" dirty="0"/>
              <a:t> </a:t>
            </a:r>
            <a:r>
              <a:rPr lang="en-GB" sz="2000" dirty="0" err="1"/>
              <a:t>swoją</a:t>
            </a:r>
            <a:r>
              <a:rPr lang="en-GB" sz="2000" dirty="0"/>
              <a:t> </a:t>
            </a:r>
            <a:r>
              <a:rPr lang="en-GB" sz="2000" dirty="0" err="1"/>
              <a:t>opinią</a:t>
            </a:r>
            <a:r>
              <a:rPr lang="en-GB" sz="2000" dirty="0"/>
              <a:t>!).</a:t>
            </a:r>
            <a:endParaRPr sz="2000" dirty="0"/>
          </a:p>
          <a:p>
            <a:pPr marL="0" indent="0">
              <a:spcBef>
                <a:spcPts val="1600"/>
              </a:spcBef>
              <a:buNone/>
            </a:pPr>
            <a:r>
              <a:rPr lang="en-GB" sz="2000" dirty="0"/>
              <a:t>The course syllabi can be found in the USOS and will also be distributed at the beginning  of the semester by your course instructors.  The syllabi contain important information, well worth a careful study, like the ECTS points or the learning outcomes, which will help the participants to evaluate the course at the end of the semester (via USOS). Filling in the USOS course evaluation surveys is not compulsory, but your opinion matters to us - please share it. </a:t>
            </a:r>
            <a:endParaRPr lang="en-GB" sz="2000" dirty="0">
              <a:ea typeface="Calibri"/>
              <a:cs typeface="Calibri"/>
              <a:sym typeface="Calibri"/>
            </a:endParaRPr>
          </a:p>
          <a:p>
            <a:pPr marL="0" lvl="0" indent="0" algn="l" rtl="0">
              <a:spcBef>
                <a:spcPts val="1600"/>
              </a:spcBef>
              <a:spcAft>
                <a:spcPts val="0"/>
              </a:spcAft>
              <a:buNone/>
            </a:pPr>
            <a:endParaRPr sz="2000" dirty="0"/>
          </a:p>
          <a:p>
            <a:pPr marL="0" lvl="0" indent="0" algn="l" rtl="0">
              <a:spcBef>
                <a:spcPts val="1600"/>
              </a:spcBef>
              <a:spcAft>
                <a:spcPts val="1600"/>
              </a:spcAft>
              <a:buNone/>
            </a:pPr>
            <a:endParaRPr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5"/>
          <p:cNvSpPr txBox="1">
            <a:spLocks noGrp="1"/>
          </p:cNvSpPr>
          <p:nvPr>
            <p:ph type="title"/>
          </p:nvPr>
        </p:nvSpPr>
        <p:spPr>
          <a:xfrm>
            <a:off x="387900" y="458025"/>
            <a:ext cx="8368200" cy="975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a:t>Obowiązkowe</a:t>
            </a:r>
            <a:r>
              <a:rPr lang="en-GB" dirty="0"/>
              <a:t> </a:t>
            </a:r>
            <a:r>
              <a:rPr lang="en-GB" dirty="0" err="1"/>
              <a:t>szkolenie</a:t>
            </a:r>
            <a:r>
              <a:rPr lang="en-GB" dirty="0"/>
              <a:t> BHP (on-line)</a:t>
            </a:r>
            <a:br>
              <a:rPr lang="en-GB" dirty="0"/>
            </a:br>
            <a:endParaRPr dirty="0"/>
          </a:p>
        </p:txBody>
      </p:sp>
      <p:sp>
        <p:nvSpPr>
          <p:cNvPr id="257" name="Google Shape;257;p45"/>
          <p:cNvSpPr txBox="1">
            <a:spLocks noGrp="1"/>
          </p:cNvSpPr>
          <p:nvPr>
            <p:ph type="body" idx="1"/>
          </p:nvPr>
        </p:nvSpPr>
        <p:spPr>
          <a:xfrm>
            <a:off x="387900" y="1028000"/>
            <a:ext cx="8368200" cy="3548652"/>
          </a:xfrm>
          <a:prstGeom prst="rect">
            <a:avLst/>
          </a:prstGeom>
        </p:spPr>
        <p:txBody>
          <a:bodyPr spcFirstLastPara="1" wrap="square" lIns="91425" tIns="91425" rIns="91425" bIns="91425" anchor="t" anchorCtr="0">
            <a:noAutofit/>
          </a:bodyPr>
          <a:lstStyle/>
          <a:p>
            <a:pPr marL="0" lvl="0" indent="0">
              <a:lnSpc>
                <a:spcPct val="100000"/>
              </a:lnSpc>
              <a:buNone/>
            </a:pPr>
            <a:r>
              <a:rPr lang="pl-PL" dirty="0">
                <a:latin typeface="+mj-lt"/>
                <a:cs typeface="Calibri" panose="020F0502020204030204" pitchFamily="34" charset="0"/>
                <a:sym typeface="Calibri"/>
              </a:rPr>
              <a:t>Obowiązkowe szkolenie BHP odbędzie się w formie e-learningu w terminie od 15 września do 31 października 2025. BRAK ZALICZENIA SZKOLENIA SKUTKUJE NIEZALICZENIEM PIERWSZEGO SEMESTRU STUDIÓW.</a:t>
            </a:r>
          </a:p>
          <a:p>
            <a:pPr marL="0" lvl="0" indent="0">
              <a:lnSpc>
                <a:spcPct val="100000"/>
              </a:lnSpc>
              <a:spcBef>
                <a:spcPts val="1600"/>
              </a:spcBef>
              <a:buNone/>
            </a:pPr>
            <a:r>
              <a:rPr lang="pl-PL" dirty="0">
                <a:latin typeface="+mj-lt"/>
                <a:cs typeface="Calibri" panose="020F0502020204030204" pitchFamily="34" charset="0"/>
                <a:sym typeface="Calibri"/>
              </a:rPr>
              <a:t>Szkolenie jest dostępne pod adresem:  </a:t>
            </a:r>
            <a:r>
              <a:rPr lang="pl-PL" dirty="0">
                <a:latin typeface="+mj-lt"/>
                <a:cs typeface="Calibri" panose="020F0502020204030204" pitchFamily="34" charset="0"/>
                <a:sym typeface="Calibri"/>
                <a:hlinkClick r:id="rId3">
                  <a:extLst>
                    <a:ext uri="{A12FA001-AC4F-418D-AE19-62706E023703}">
                      <ahyp:hlinkClr xmlns:ahyp="http://schemas.microsoft.com/office/drawing/2018/hyperlinkcolor" val="tx"/>
                    </a:ext>
                  </a:extLst>
                </a:hlinkClick>
              </a:rPr>
              <a:t>https://e-edu.cko.uni.wroc.pl</a:t>
            </a:r>
            <a:r>
              <a:rPr lang="pl-PL" dirty="0">
                <a:latin typeface="+mj-lt"/>
                <a:cs typeface="Calibri" panose="020F0502020204030204" pitchFamily="34" charset="0"/>
                <a:sym typeface="Calibri"/>
              </a:rPr>
              <a:t> </a:t>
            </a:r>
          </a:p>
          <a:p>
            <a:pPr marL="0" lvl="0" indent="0">
              <a:lnSpc>
                <a:spcPct val="100000"/>
              </a:lnSpc>
              <a:spcBef>
                <a:spcPts val="1600"/>
              </a:spcBef>
              <a:buNone/>
            </a:pPr>
            <a:r>
              <a:rPr lang="pl-PL" dirty="0">
                <a:latin typeface="+mj-lt"/>
                <a:cs typeface="Calibri" panose="020F0502020204030204" pitchFamily="34" charset="0"/>
                <a:sym typeface="Calibri"/>
              </a:rPr>
              <a:t>Klucz dostępu: </a:t>
            </a:r>
            <a:r>
              <a:rPr lang="pl-PL" dirty="0">
                <a:latin typeface="+mj-lt"/>
                <a:cs typeface="Calibri" panose="020F0502020204030204" pitchFamily="34" charset="0"/>
              </a:rPr>
              <a:t>BHP25/26-Z</a:t>
            </a:r>
            <a:endParaRPr lang="pl-PL" dirty="0">
              <a:latin typeface="+mj-lt"/>
              <a:cs typeface="Calibri" panose="020F0502020204030204" pitchFamily="34" charset="0"/>
              <a:sym typeface="Calibri"/>
            </a:endParaRPr>
          </a:p>
          <a:p>
            <a:pPr marL="0" lvl="0" indent="0">
              <a:lnSpc>
                <a:spcPct val="100000"/>
              </a:lnSpc>
              <a:spcBef>
                <a:spcPts val="1600"/>
              </a:spcBef>
              <a:buNone/>
            </a:pPr>
            <a:r>
              <a:rPr lang="pl-PL" dirty="0">
                <a:latin typeface="+mj-lt"/>
                <a:cs typeface="Calibri" panose="020F0502020204030204" pitchFamily="34" charset="0"/>
                <a:sym typeface="Calibri"/>
              </a:rPr>
              <a:t>Wszelkich informacji w sprawie szkolenia udziela Dział Bezpieczeństwa i Higieny Pracy oraz Ochrony Przeciwpożarowej – tel.: (71) 375-24-89.</a:t>
            </a:r>
          </a:p>
          <a:p>
            <a:pPr marL="0" lvl="0" indent="0">
              <a:lnSpc>
                <a:spcPct val="100000"/>
              </a:lnSpc>
              <a:spcBef>
                <a:spcPts val="1200"/>
              </a:spcBef>
              <a:buNone/>
            </a:pPr>
            <a:r>
              <a:rPr lang="pl-PL" dirty="0">
                <a:latin typeface="+mj-lt"/>
                <a:cs typeface="Calibri" panose="020F0502020204030204" pitchFamily="34" charset="0"/>
                <a:sym typeface="Calibri"/>
              </a:rPr>
              <a:t>Pomoc techniczna: </a:t>
            </a:r>
            <a:r>
              <a:rPr lang="pl-PL" dirty="0">
                <a:latin typeface="+mj-lt"/>
                <a:cs typeface="Calibri" panose="020F0502020204030204" pitchFamily="34" charset="0"/>
                <a:sym typeface="Calibri"/>
                <a:hlinkClick r:id="rId4">
                  <a:extLst>
                    <a:ext uri="{A12FA001-AC4F-418D-AE19-62706E023703}">
                      <ahyp:hlinkClr xmlns:ahyp="http://schemas.microsoft.com/office/drawing/2018/hyperlinkcolor" val="tx"/>
                    </a:ext>
                  </a:extLst>
                </a:hlinkClick>
              </a:rPr>
              <a:t>cko@uwr.edu.pl</a:t>
            </a:r>
            <a:r>
              <a:rPr lang="pl-PL" dirty="0">
                <a:latin typeface="+mj-lt"/>
                <a:cs typeface="Calibri" panose="020F0502020204030204" pitchFamily="34" charset="0"/>
                <a:sym typeface="Calibri"/>
              </a:rPr>
              <a:t> </a:t>
            </a:r>
          </a:p>
          <a:p>
            <a:pPr marL="0" lvl="0" indent="0">
              <a:lnSpc>
                <a:spcPct val="100000"/>
              </a:lnSpc>
              <a:spcBef>
                <a:spcPts val="1200"/>
              </a:spcBef>
              <a:buNone/>
            </a:pPr>
            <a:r>
              <a:rPr lang="pl-PL" dirty="0">
                <a:latin typeface="+mj-lt"/>
                <a:cs typeface="Calibri" panose="020F0502020204030204" pitchFamily="34" charset="0"/>
                <a:sym typeface="Calibri"/>
              </a:rPr>
              <a:t>Oceny ze szkolenia BHP nie można przepisać. </a:t>
            </a:r>
            <a:endParaRPr lang="pl-PL" dirty="0">
              <a:latin typeface="+mj-lt"/>
              <a:cs typeface="Calibri" panose="020F0502020204030204" pitchFamily="34" charset="0"/>
            </a:endParaRPr>
          </a:p>
          <a:p>
            <a:pPr marL="0" lvl="0" indent="0">
              <a:spcBef>
                <a:spcPts val="1200"/>
              </a:spcBef>
              <a:spcAft>
                <a:spcPts val="1600"/>
              </a:spcAft>
              <a:buNone/>
            </a:pPr>
            <a:endParaRPr lang="pl-PL" dirty="0">
              <a:latin typeface="+mj-lt"/>
              <a:cs typeface="Calibri" panose="020F0502020204030204" pitchFamily="34" charset="0"/>
            </a:endParaRPr>
          </a:p>
          <a:p>
            <a:pPr marL="0" lvl="0" indent="0" algn="l" rtl="0">
              <a:spcBef>
                <a:spcPts val="1200"/>
              </a:spcBef>
              <a:spcAft>
                <a:spcPts val="1600"/>
              </a:spcAft>
              <a:buNone/>
            </a:pPr>
            <a:endParaRPr dirty="0">
              <a:latin typeface="+mj-lt"/>
              <a:cs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258CE-4753-1D20-8BE5-E7AA616453C9}"/>
              </a:ext>
            </a:extLst>
          </p:cNvPr>
          <p:cNvSpPr>
            <a:spLocks noGrp="1"/>
          </p:cNvSpPr>
          <p:nvPr>
            <p:ph type="title"/>
          </p:nvPr>
        </p:nvSpPr>
        <p:spPr>
          <a:xfrm>
            <a:off x="387900" y="305625"/>
            <a:ext cx="8368200" cy="686100"/>
          </a:xfrm>
        </p:spPr>
        <p:txBody>
          <a:bodyPr/>
          <a:lstStyle/>
          <a:p>
            <a:r>
              <a:rPr lang="en-PL" dirty="0"/>
              <a:t>Compulsory health and safety training</a:t>
            </a:r>
          </a:p>
        </p:txBody>
      </p:sp>
      <p:sp>
        <p:nvSpPr>
          <p:cNvPr id="3" name="Text Placeholder 2">
            <a:extLst>
              <a:ext uri="{FF2B5EF4-FFF2-40B4-BE49-F238E27FC236}">
                <a16:creationId xmlns:a16="http://schemas.microsoft.com/office/drawing/2014/main" id="{D451933D-E347-368B-19CD-619FE14A3284}"/>
              </a:ext>
            </a:extLst>
          </p:cNvPr>
          <p:cNvSpPr>
            <a:spLocks noGrp="1"/>
          </p:cNvSpPr>
          <p:nvPr>
            <p:ph type="body" idx="1"/>
          </p:nvPr>
        </p:nvSpPr>
        <p:spPr>
          <a:xfrm>
            <a:off x="387900" y="1080248"/>
            <a:ext cx="8451300" cy="3472701"/>
          </a:xfrm>
        </p:spPr>
        <p:txBody>
          <a:bodyPr/>
          <a:lstStyle/>
          <a:p>
            <a:pPr marL="0" lvl="0" indent="0">
              <a:lnSpc>
                <a:spcPct val="100000"/>
              </a:lnSpc>
              <a:buNone/>
            </a:pPr>
            <a:r>
              <a:rPr lang="en-US" dirty="0"/>
              <a:t>An on-line health and safety training: 15th September – 31st October 2025</a:t>
            </a:r>
            <a:r>
              <a:rPr lang="pl-PL" dirty="0"/>
              <a:t>. </a:t>
            </a:r>
            <a:r>
              <a:rPr lang="en-US" dirty="0"/>
              <a:t>You cannot go to semester 2 without passing your health and safety training.</a:t>
            </a:r>
            <a:endParaRPr lang="pl-PL" dirty="0"/>
          </a:p>
          <a:p>
            <a:pPr marL="0" lvl="0" indent="0">
              <a:lnSpc>
                <a:spcPct val="100000"/>
              </a:lnSpc>
              <a:buNone/>
            </a:pPr>
            <a:r>
              <a:rPr lang="en-US" dirty="0"/>
              <a:t>The training is available at </a:t>
            </a:r>
            <a:r>
              <a:rPr lang="en-US" dirty="0">
                <a:sym typeface="Calibri"/>
                <a:hlinkClick r:id="rId2">
                  <a:extLst>
                    <a:ext uri="{A12FA001-AC4F-418D-AE19-62706E023703}">
                      <ahyp:hlinkClr xmlns:ahyp="http://schemas.microsoft.com/office/drawing/2018/hyperlinkcolor" val="tx"/>
                    </a:ext>
                  </a:extLst>
                </a:hlinkClick>
              </a:rPr>
              <a:t>https://e-edu.cko.uni.wroc.pl</a:t>
            </a:r>
            <a:endParaRPr lang="en-US" dirty="0">
              <a:sym typeface="Calibri"/>
            </a:endParaRPr>
          </a:p>
          <a:p>
            <a:pPr marL="0" indent="0">
              <a:lnSpc>
                <a:spcPct val="100000"/>
              </a:lnSpc>
              <a:spcBef>
                <a:spcPts val="1600"/>
              </a:spcBef>
              <a:buNone/>
            </a:pPr>
            <a:r>
              <a:rPr lang="en-US" dirty="0"/>
              <a:t>Access key: </a:t>
            </a:r>
            <a:r>
              <a:rPr lang="pl-PL" dirty="0">
                <a:cs typeface="Calibri" panose="020F0502020204030204" pitchFamily="34" charset="0"/>
              </a:rPr>
              <a:t>BHP25/26-Z</a:t>
            </a:r>
            <a:endParaRPr lang="en-US" dirty="0"/>
          </a:p>
          <a:p>
            <a:pPr marL="0" lvl="0" indent="0">
              <a:lnSpc>
                <a:spcPct val="100000"/>
              </a:lnSpc>
              <a:spcBef>
                <a:spcPts val="1600"/>
              </a:spcBef>
              <a:buNone/>
            </a:pPr>
            <a:r>
              <a:rPr lang="en-US" dirty="0"/>
              <a:t>The information on health and safety training is provided by the Department of Health and Safety and Fire Protection - (71) 375-24-89. </a:t>
            </a:r>
          </a:p>
          <a:p>
            <a:pPr marL="0" lvl="0" indent="0">
              <a:lnSpc>
                <a:spcPct val="100000"/>
              </a:lnSpc>
              <a:spcBef>
                <a:spcPts val="1600"/>
              </a:spcBef>
              <a:buNone/>
            </a:pPr>
            <a:r>
              <a:rPr lang="en-US" dirty="0"/>
              <a:t>Technical support: </a:t>
            </a:r>
            <a:r>
              <a:rPr lang="en-US" dirty="0" err="1"/>
              <a:t>cko@uwr.edu</a:t>
            </a:r>
            <a:r>
              <a:rPr lang="en-US" dirty="0"/>
              <a:t>.</a:t>
            </a:r>
            <a:endParaRPr lang="en-US" dirty="0">
              <a:sym typeface="Calibri"/>
            </a:endParaRPr>
          </a:p>
          <a:p>
            <a:endParaRPr lang="en-PL" dirty="0"/>
          </a:p>
        </p:txBody>
      </p:sp>
    </p:spTree>
    <p:extLst>
      <p:ext uri="{BB962C8B-B14F-4D97-AF65-F5344CB8AC3E}">
        <p14:creationId xmlns:p14="http://schemas.microsoft.com/office/powerpoint/2010/main" val="713400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a:t>Dziekanat</a:t>
            </a:r>
            <a:r>
              <a:rPr lang="en-GB" dirty="0"/>
              <a:t> / Dean’s office  </a:t>
            </a:r>
            <a:endParaRPr dirty="0"/>
          </a:p>
        </p:txBody>
      </p:sp>
      <p:sp>
        <p:nvSpPr>
          <p:cNvPr id="83" name="Google Shape;83;p16"/>
          <p:cNvSpPr txBox="1">
            <a:spLocks noGrp="1"/>
          </p:cNvSpPr>
          <p:nvPr>
            <p:ph type="body" idx="1"/>
          </p:nvPr>
        </p:nvSpPr>
        <p:spPr>
          <a:xfrm>
            <a:off x="387900" y="1428862"/>
            <a:ext cx="8368200" cy="3325200"/>
          </a:xfrm>
          <a:prstGeom prst="rect">
            <a:avLst/>
          </a:prstGeom>
        </p:spPr>
        <p:txBody>
          <a:bodyPr spcFirstLastPara="1" wrap="square" lIns="91425" tIns="91425" rIns="91425" bIns="91425" anchor="t" anchorCtr="0">
            <a:noAutofit/>
          </a:bodyPr>
          <a:lstStyle/>
          <a:p>
            <a:pPr marL="0" lvl="0" indent="0">
              <a:buNone/>
            </a:pPr>
            <a:r>
              <a:rPr lang="pl-PL" dirty="0"/>
              <a:t>ul. św. Jadwigi 3/4 / </a:t>
            </a:r>
            <a:r>
              <a:rPr lang="pl-PL" dirty="0" err="1"/>
              <a:t>Św</a:t>
            </a:r>
            <a:r>
              <a:rPr lang="pl-PL" dirty="0"/>
              <a:t> Jadwigi </a:t>
            </a:r>
            <a:r>
              <a:rPr lang="pl-PL" dirty="0" err="1"/>
              <a:t>street</a:t>
            </a:r>
            <a:br>
              <a:rPr lang="pl-PL" dirty="0"/>
            </a:br>
            <a:r>
              <a:rPr lang="pl-PL" dirty="0"/>
              <a:t>50-266 Wrocław </a:t>
            </a:r>
          </a:p>
          <a:p>
            <a:pPr marL="0" lvl="0" indent="0">
              <a:buNone/>
            </a:pPr>
            <a:endParaRPr lang="pl-PL" dirty="0"/>
          </a:p>
          <a:p>
            <a:pPr marL="0" lvl="0" indent="0">
              <a:lnSpc>
                <a:spcPct val="100000"/>
              </a:lnSpc>
              <a:buNone/>
            </a:pPr>
            <a:r>
              <a:rPr lang="pl-PL" dirty="0"/>
              <a:t>osoba do kontaktu/</a:t>
            </a:r>
            <a:r>
              <a:rPr lang="pl-PL" dirty="0" err="1"/>
              <a:t>contact</a:t>
            </a:r>
            <a:r>
              <a:rPr lang="pl-PL" dirty="0"/>
              <a:t> person: Ewelina Stachurska, MA</a:t>
            </a:r>
            <a:endParaRPr lang="en-GB" dirty="0"/>
          </a:p>
          <a:p>
            <a:pPr marL="0" lvl="0" indent="0">
              <a:buNone/>
            </a:pPr>
            <a:endParaRPr lang="en-GB" dirty="0">
              <a:ea typeface="Roboto" panose="02000000000000000000" pitchFamily="2" charset="0"/>
              <a:cs typeface="Roboto" panose="02000000000000000000" pitchFamily="2" charset="0"/>
            </a:endParaRPr>
          </a:p>
          <a:p>
            <a:pPr marL="0" lvl="0" indent="0">
              <a:buNone/>
            </a:pPr>
            <a:r>
              <a:rPr lang="en-GB" dirty="0">
                <a:ea typeface="Roboto" panose="02000000000000000000" pitchFamily="2" charset="0"/>
                <a:cs typeface="Roboto" panose="02000000000000000000" pitchFamily="2" charset="0"/>
              </a:rPr>
              <a:t>tel. +48 71 375 21 51 (</a:t>
            </a:r>
            <a:r>
              <a:rPr lang="en-GB" dirty="0" err="1">
                <a:ea typeface="Roboto" panose="02000000000000000000" pitchFamily="2" charset="0"/>
                <a:cs typeface="Roboto" panose="02000000000000000000" pitchFamily="2" charset="0"/>
              </a:rPr>
              <a:t>poniedziałek</a:t>
            </a:r>
            <a:r>
              <a:rPr lang="en-GB" dirty="0">
                <a:ea typeface="Roboto" panose="02000000000000000000" pitchFamily="2" charset="0"/>
                <a:cs typeface="Roboto" panose="02000000000000000000" pitchFamily="2" charset="0"/>
              </a:rPr>
              <a:t>/</a:t>
            </a:r>
            <a:r>
              <a:rPr lang="en-GB" dirty="0" err="1">
                <a:ea typeface="Roboto" panose="02000000000000000000" pitchFamily="2" charset="0"/>
                <a:cs typeface="Roboto" panose="02000000000000000000" pitchFamily="2" charset="0"/>
              </a:rPr>
              <a:t>Moday</a:t>
            </a:r>
            <a:r>
              <a:rPr lang="en-GB" dirty="0">
                <a:ea typeface="Roboto" panose="02000000000000000000" pitchFamily="2" charset="0"/>
                <a:cs typeface="Roboto" panose="02000000000000000000" pitchFamily="2" charset="0"/>
              </a:rPr>
              <a:t> – </a:t>
            </a:r>
            <a:r>
              <a:rPr lang="en-GB" dirty="0" err="1">
                <a:ea typeface="Roboto" panose="02000000000000000000" pitchFamily="2" charset="0"/>
                <a:cs typeface="Roboto" panose="02000000000000000000" pitchFamily="2" charset="0"/>
              </a:rPr>
              <a:t>piątek</a:t>
            </a:r>
            <a:r>
              <a:rPr lang="en-GB" dirty="0">
                <a:ea typeface="Roboto" panose="02000000000000000000" pitchFamily="2" charset="0"/>
                <a:cs typeface="Roboto" panose="02000000000000000000" pitchFamily="2" charset="0"/>
              </a:rPr>
              <a:t>/Friday) </a:t>
            </a:r>
            <a:br>
              <a:rPr lang="en-GB" dirty="0">
                <a:ea typeface="Roboto" panose="02000000000000000000" pitchFamily="2" charset="0"/>
                <a:cs typeface="Roboto" panose="02000000000000000000" pitchFamily="2" charset="0"/>
              </a:rPr>
            </a:br>
            <a:r>
              <a:rPr lang="en-GB" b="1" dirty="0">
                <a:ea typeface="Roboto" panose="02000000000000000000" pitchFamily="2" charset="0"/>
                <a:cs typeface="Roboto" panose="02000000000000000000" pitchFamily="2" charset="0"/>
              </a:rPr>
              <a:t>tel. +48 71 375 24 41 (</a:t>
            </a:r>
            <a:r>
              <a:rPr lang="en-GB" b="1" dirty="0" err="1">
                <a:ea typeface="Roboto" panose="02000000000000000000" pitchFamily="2" charset="0"/>
                <a:cs typeface="Roboto" panose="02000000000000000000" pitchFamily="2" charset="0"/>
              </a:rPr>
              <a:t>soboty</a:t>
            </a:r>
            <a:r>
              <a:rPr lang="en-GB" b="1" dirty="0">
                <a:ea typeface="Roboto" panose="02000000000000000000" pitchFamily="2" charset="0"/>
                <a:cs typeface="Roboto" panose="02000000000000000000" pitchFamily="2" charset="0"/>
              </a:rPr>
              <a:t> </a:t>
            </a:r>
            <a:r>
              <a:rPr lang="en-GB" b="1" dirty="0" err="1">
                <a:ea typeface="Roboto" panose="02000000000000000000" pitchFamily="2" charset="0"/>
                <a:cs typeface="Roboto" panose="02000000000000000000" pitchFamily="2" charset="0"/>
              </a:rPr>
              <a:t>zjazdowe</a:t>
            </a:r>
            <a:r>
              <a:rPr lang="en-GB" b="1" dirty="0">
                <a:ea typeface="Roboto" panose="02000000000000000000" pitchFamily="2" charset="0"/>
                <a:cs typeface="Roboto" panose="02000000000000000000" pitchFamily="2" charset="0"/>
              </a:rPr>
              <a:t>/meeting Saturdays)</a:t>
            </a:r>
            <a:br>
              <a:rPr lang="en-GB" dirty="0">
                <a:ea typeface="Roboto" panose="02000000000000000000" pitchFamily="2" charset="0"/>
                <a:cs typeface="Roboto" panose="02000000000000000000" pitchFamily="2" charset="0"/>
              </a:rPr>
            </a:br>
            <a:r>
              <a:rPr lang="en-GB" dirty="0">
                <a:ea typeface="Roboto" panose="02000000000000000000" pitchFamily="2" charset="0"/>
                <a:cs typeface="Roboto" panose="02000000000000000000" pitchFamily="2" charset="0"/>
              </a:rPr>
              <a:t>e-mail: </a:t>
            </a:r>
            <a:r>
              <a:rPr lang="en-GB" dirty="0" err="1">
                <a:ea typeface="Roboto" panose="02000000000000000000" pitchFamily="2" charset="0"/>
                <a:cs typeface="Roboto" panose="02000000000000000000" pitchFamily="2" charset="0"/>
              </a:rPr>
              <a:t>ewelina.stachurska</a:t>
            </a:r>
            <a:r>
              <a:rPr lang="en-GB" dirty="0" err="1">
                <a:ea typeface="Roboto" panose="02000000000000000000" pitchFamily="2" charset="0"/>
                <a:cs typeface="Roboto" panose="02000000000000000000" pitchFamily="2" charset="0"/>
                <a:hlinkClick r:id="rId3">
                  <a:extLst>
                    <a:ext uri="{A12FA001-AC4F-418D-AE19-62706E023703}">
                      <ahyp:hlinkClr xmlns:ahyp="http://schemas.microsoft.com/office/drawing/2018/hyperlinkcolor" val="tx"/>
                    </a:ext>
                  </a:extLst>
                </a:hlinkClick>
              </a:rPr>
              <a:t>@uwr.edu.pl</a:t>
            </a:r>
            <a:br>
              <a:rPr lang="en-GB" dirty="0">
                <a:ea typeface="Roboto" panose="02000000000000000000" pitchFamily="2" charset="0"/>
                <a:cs typeface="Roboto" panose="02000000000000000000" pitchFamily="2" charset="0"/>
              </a:rPr>
            </a:br>
            <a:r>
              <a:rPr lang="en-GB" dirty="0" err="1">
                <a:ea typeface="Roboto" panose="02000000000000000000" pitchFamily="2" charset="0"/>
                <a:cs typeface="Roboto" panose="02000000000000000000" pitchFamily="2" charset="0"/>
              </a:rPr>
              <a:t>pok</a:t>
            </a:r>
            <a:r>
              <a:rPr lang="en-GB" dirty="0">
                <a:ea typeface="Roboto" panose="02000000000000000000" pitchFamily="2" charset="0"/>
                <a:cs typeface="Roboto" panose="02000000000000000000" pitchFamily="2" charset="0"/>
              </a:rPr>
              <a:t>./room 201, II </a:t>
            </a:r>
            <a:r>
              <a:rPr lang="en-GB" dirty="0" err="1">
                <a:ea typeface="Roboto" panose="02000000000000000000" pitchFamily="2" charset="0"/>
                <a:cs typeface="Roboto" panose="02000000000000000000" pitchFamily="2" charset="0"/>
              </a:rPr>
              <a:t>piętro</a:t>
            </a:r>
            <a:r>
              <a:rPr lang="en-GB" dirty="0">
                <a:ea typeface="Roboto" panose="02000000000000000000" pitchFamily="2" charset="0"/>
                <a:cs typeface="Roboto" panose="02000000000000000000" pitchFamily="2" charset="0"/>
              </a:rPr>
              <a:t>/floor (ul. </a:t>
            </a:r>
            <a:r>
              <a:rPr lang="en-GB" dirty="0" err="1">
                <a:ea typeface="Roboto" panose="02000000000000000000" pitchFamily="2" charset="0"/>
                <a:cs typeface="Roboto" panose="02000000000000000000" pitchFamily="2" charset="0"/>
              </a:rPr>
              <a:t>św</a:t>
            </a:r>
            <a:r>
              <a:rPr lang="en-GB" dirty="0">
                <a:ea typeface="Roboto" panose="02000000000000000000" pitchFamily="2" charset="0"/>
                <a:cs typeface="Roboto" panose="02000000000000000000" pitchFamily="2" charset="0"/>
              </a:rPr>
              <a:t>. </a:t>
            </a:r>
            <a:r>
              <a:rPr lang="en-GB" dirty="0" err="1">
                <a:ea typeface="Roboto" panose="02000000000000000000" pitchFamily="2" charset="0"/>
                <a:cs typeface="Roboto" panose="02000000000000000000" pitchFamily="2" charset="0"/>
              </a:rPr>
              <a:t>Jadwigi</a:t>
            </a:r>
            <a:r>
              <a:rPr lang="en-GB" dirty="0">
                <a:ea typeface="Roboto" panose="02000000000000000000" pitchFamily="2" charset="0"/>
                <a:cs typeface="Roboto" panose="02000000000000000000" pitchFamily="2" charset="0"/>
              </a:rPr>
              <a:t> 3/4)</a:t>
            </a:r>
          </a:p>
          <a:p>
            <a:pPr marL="0" lvl="0" indent="0">
              <a:buNone/>
            </a:pPr>
            <a:endParaRPr lang="en-GB" dirty="0"/>
          </a:p>
          <a:p>
            <a:pPr marL="0" lvl="0" indent="0" algn="l" rtl="0">
              <a:spcBef>
                <a:spcPts val="0"/>
              </a:spcBef>
              <a:spcAft>
                <a:spcPts val="1600"/>
              </a:spcAft>
              <a:buNone/>
            </a:pP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47"/>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err="1"/>
              <a:t>Biblioteka</a:t>
            </a:r>
            <a:r>
              <a:rPr lang="en-GB" sz="3100" dirty="0"/>
              <a:t>/The library</a:t>
            </a:r>
            <a:endParaRPr sz="3100" dirty="0"/>
          </a:p>
        </p:txBody>
      </p:sp>
      <p:sp>
        <p:nvSpPr>
          <p:cNvPr id="269" name="Google Shape;269;p47"/>
          <p:cNvSpPr txBox="1">
            <a:spLocks noGrp="1"/>
          </p:cNvSpPr>
          <p:nvPr>
            <p:ph type="body" idx="1"/>
          </p:nvPr>
        </p:nvSpPr>
        <p:spPr>
          <a:xfrm>
            <a:off x="387900" y="1362075"/>
            <a:ext cx="8368200" cy="3219549"/>
          </a:xfrm>
          <a:prstGeom prst="rect">
            <a:avLst/>
          </a:prstGeom>
        </p:spPr>
        <p:txBody>
          <a:bodyPr spcFirstLastPara="1" wrap="square" lIns="91425" tIns="91425" rIns="91425" bIns="91425" anchor="t" anchorCtr="0">
            <a:noAutofit/>
          </a:bodyPr>
          <a:lstStyle/>
          <a:p>
            <a:pPr marL="0" lvl="0" indent="0" defTabSz="914400" eaLnBrk="0" fontAlgn="base" hangingPunct="0">
              <a:lnSpc>
                <a:spcPct val="100000"/>
              </a:lnSpc>
              <a:spcBef>
                <a:spcPct val="0"/>
              </a:spcBef>
              <a:spcAft>
                <a:spcPct val="0"/>
              </a:spcAft>
              <a:buSzTx/>
              <a:buNone/>
            </a:pPr>
            <a:r>
              <a:rPr lang="en-PL" altLang="en-PL" dirty="0">
                <a:solidFill>
                  <a:srgbClr val="000000"/>
                </a:solidFill>
              </a:rPr>
              <a:t>Szkolenie biblioteczne – Anglistyka 2025/2026</a:t>
            </a:r>
            <a:br>
              <a:rPr lang="en-PL" altLang="en-PL" dirty="0">
                <a:solidFill>
                  <a:srgbClr val="000000"/>
                </a:solidFill>
              </a:rPr>
            </a:br>
            <a:r>
              <a:rPr lang="en-PL" altLang="en-PL" u="sng" dirty="0">
                <a:solidFill>
                  <a:srgbClr val="467886"/>
                </a:solidFill>
                <a:hlinkClick r:id="rId3" tooltip="https://e-edu.uwr.edu.pl/course/view.php?id=49311"/>
              </a:rPr>
              <a:t>https://e-edu.uwr.edu.pl/course/view.php?id=49311</a:t>
            </a:r>
            <a:br>
              <a:rPr lang="en-PL" altLang="en-PL" dirty="0">
                <a:solidFill>
                  <a:srgbClr val="000000"/>
                </a:solidFill>
              </a:rPr>
            </a:br>
            <a:r>
              <a:rPr lang="en-PL" altLang="en-PL" dirty="0">
                <a:solidFill>
                  <a:srgbClr val="000000"/>
                </a:solidFill>
              </a:rPr>
              <a:t>klucz dostępu: </a:t>
            </a:r>
            <a:r>
              <a:rPr lang="en-PL" altLang="en-PL" b="1" dirty="0">
                <a:solidFill>
                  <a:srgbClr val="000000"/>
                </a:solidFill>
              </a:rPr>
              <a:t>SzB2025/26</a:t>
            </a:r>
            <a:br>
              <a:rPr lang="en-PL" altLang="en-PL" dirty="0">
                <a:solidFill>
                  <a:srgbClr val="000000"/>
                </a:solidFill>
              </a:rPr>
            </a:br>
            <a:r>
              <a:rPr lang="en-PL" altLang="en-PL" dirty="0">
                <a:solidFill>
                  <a:srgbClr val="000000"/>
                </a:solidFill>
              </a:rPr>
              <a:t>Link do kursu będzie aktywny od 6 października od 0;00 do 31 grudnia 2025 do 23:59.</a:t>
            </a:r>
          </a:p>
          <a:p>
            <a:pPr marL="0" lvl="0" indent="0" defTabSz="914400" eaLnBrk="0" fontAlgn="base" hangingPunct="0">
              <a:lnSpc>
                <a:spcPct val="100000"/>
              </a:lnSpc>
              <a:spcBef>
                <a:spcPct val="0"/>
              </a:spcBef>
              <a:spcAft>
                <a:spcPct val="0"/>
              </a:spcAft>
              <a:buSzTx/>
              <a:buNone/>
            </a:pPr>
            <a:endParaRPr lang="en-PL" altLang="en-PL" dirty="0">
              <a:solidFill>
                <a:srgbClr val="000000"/>
              </a:solidFill>
            </a:endParaRPr>
          </a:p>
          <a:p>
            <a:pPr marL="0" indent="0" defTabSz="914400" eaLnBrk="0" fontAlgn="base" hangingPunct="0">
              <a:lnSpc>
                <a:spcPct val="100000"/>
              </a:lnSpc>
              <a:spcBef>
                <a:spcPct val="0"/>
              </a:spcBef>
              <a:spcAft>
                <a:spcPct val="0"/>
              </a:spcAft>
              <a:buSzTx/>
              <a:buNone/>
            </a:pPr>
            <a:r>
              <a:rPr lang="en-US" dirty="0"/>
              <a:t>The online library training is available at : </a:t>
            </a:r>
            <a:r>
              <a:rPr lang="en-PL" altLang="en-PL" u="sng" dirty="0">
                <a:solidFill>
                  <a:srgbClr val="467886"/>
                </a:solidFill>
                <a:hlinkClick r:id="rId3" tooltip="https://e-edu.uwr.edu.pl/course/view.php?id=49311"/>
              </a:rPr>
              <a:t>https://e-edu.uwr.edu.pl/course/view.php?id=49311</a:t>
            </a:r>
            <a:br>
              <a:rPr lang="en-PL" altLang="en-PL" dirty="0">
                <a:solidFill>
                  <a:srgbClr val="000000"/>
                </a:solidFill>
              </a:rPr>
            </a:br>
            <a:r>
              <a:rPr lang="en-PL" altLang="en-PL" dirty="0">
                <a:solidFill>
                  <a:srgbClr val="000000"/>
                </a:solidFill>
              </a:rPr>
              <a:t>access key: </a:t>
            </a:r>
            <a:r>
              <a:rPr lang="en-PL" altLang="en-PL" b="1" dirty="0">
                <a:solidFill>
                  <a:srgbClr val="000000"/>
                </a:solidFill>
              </a:rPr>
              <a:t>SzB2025/26</a:t>
            </a:r>
            <a:endParaRPr lang="en-PL" altLang="en-PL" dirty="0"/>
          </a:p>
          <a:p>
            <a:pPr marL="0" indent="0" defTabSz="914400" eaLnBrk="0" fontAlgn="base" hangingPunct="0">
              <a:lnSpc>
                <a:spcPct val="100000"/>
              </a:lnSpc>
              <a:spcBef>
                <a:spcPct val="0"/>
              </a:spcBef>
              <a:spcAft>
                <a:spcPct val="0"/>
              </a:spcAft>
              <a:buSzTx/>
              <a:buNone/>
            </a:pPr>
            <a:r>
              <a:rPr lang="en-GB" dirty="0"/>
              <a:t>The course link will be active from October 6 at 00:00 until December 31, 2025 at 23:59.</a:t>
            </a:r>
            <a:endParaRPr lang="en-US" dirty="0"/>
          </a:p>
          <a:p>
            <a:pPr marL="0" lvl="0" indent="0" defTabSz="914400" eaLnBrk="0" fontAlgn="base" hangingPunct="0">
              <a:lnSpc>
                <a:spcPct val="100000"/>
              </a:lnSpc>
              <a:spcBef>
                <a:spcPct val="0"/>
              </a:spcBef>
              <a:spcAft>
                <a:spcPct val="0"/>
              </a:spcAft>
              <a:buSzTx/>
              <a:buNone/>
            </a:pPr>
            <a:endParaRPr lang="en-PL" altLang="en-PL" dirty="0"/>
          </a:p>
          <a:p>
            <a:pPr marL="0" lvl="0" indent="0" algn="l" rtl="0">
              <a:spcBef>
                <a:spcPts val="1600"/>
              </a:spcBef>
              <a:spcAft>
                <a:spcPts val="1600"/>
              </a:spcAft>
              <a:buNone/>
            </a:pP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9"/>
          <p:cNvSpPr txBox="1">
            <a:spLocks noGrp="1"/>
          </p:cNvSpPr>
          <p:nvPr>
            <p:ph type="title"/>
          </p:nvPr>
        </p:nvSpPr>
        <p:spPr>
          <a:xfrm>
            <a:off x="387900" y="458025"/>
            <a:ext cx="85449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a:t>About our Internet site: </a:t>
            </a:r>
            <a:r>
              <a:rPr lang="en-GB" sz="3100" dirty="0">
                <a:solidFill>
                  <a:srgbClr val="FFFF00"/>
                </a:solidFill>
                <a:latin typeface="Arial"/>
                <a:ea typeface="Arial"/>
                <a:cs typeface="Arial"/>
                <a:sym typeface="Arial"/>
              </a:rPr>
              <a:t>https://</a:t>
            </a:r>
            <a:r>
              <a:rPr lang="en-GB" sz="3100" dirty="0" err="1">
                <a:solidFill>
                  <a:srgbClr val="FFFF00"/>
                </a:solidFill>
                <a:latin typeface="Arial"/>
                <a:ea typeface="Arial"/>
                <a:cs typeface="Arial"/>
                <a:sym typeface="Arial"/>
              </a:rPr>
              <a:t>ifa.uwr.edu.pl</a:t>
            </a:r>
            <a:r>
              <a:rPr lang="en-GB" sz="3100" dirty="0">
                <a:solidFill>
                  <a:srgbClr val="FFFF00"/>
                </a:solidFill>
                <a:latin typeface="Arial"/>
                <a:ea typeface="Arial"/>
                <a:cs typeface="Arial"/>
                <a:sym typeface="Arial"/>
              </a:rPr>
              <a:t>/</a:t>
            </a:r>
            <a:endParaRPr sz="3100" dirty="0"/>
          </a:p>
        </p:txBody>
      </p:sp>
      <p:sp>
        <p:nvSpPr>
          <p:cNvPr id="281" name="Google Shape;281;p49"/>
          <p:cNvSpPr txBox="1">
            <a:spLocks noGrp="1"/>
          </p:cNvSpPr>
          <p:nvPr>
            <p:ph type="body" idx="1"/>
          </p:nvPr>
        </p:nvSpPr>
        <p:spPr>
          <a:xfrm>
            <a:off x="387900" y="1327898"/>
            <a:ext cx="8368200" cy="3644151"/>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dirty="0" err="1">
                <a:cs typeface="Calibri" panose="020F0502020204030204" pitchFamily="34" charset="0"/>
              </a:rPr>
              <a:t>Wszystkie</a:t>
            </a:r>
            <a:r>
              <a:rPr lang="en-GB" dirty="0">
                <a:cs typeface="Calibri" panose="020F0502020204030204" pitchFamily="34" charset="0"/>
              </a:rPr>
              <a:t> </a:t>
            </a:r>
            <a:r>
              <a:rPr lang="en-GB" dirty="0" err="1">
                <a:cs typeface="Calibri" panose="020F0502020204030204" pitchFamily="34" charset="0"/>
              </a:rPr>
              <a:t>najważniejsze</a:t>
            </a:r>
            <a:r>
              <a:rPr lang="en-GB" dirty="0">
                <a:cs typeface="Calibri" panose="020F0502020204030204" pitchFamily="34" charset="0"/>
              </a:rPr>
              <a:t> </a:t>
            </a:r>
            <a:r>
              <a:rPr lang="en-GB" dirty="0" err="1">
                <a:cs typeface="Calibri" panose="020F0502020204030204" pitchFamily="34" charset="0"/>
              </a:rPr>
              <a:t>informacje</a:t>
            </a:r>
            <a:r>
              <a:rPr lang="en-GB" dirty="0">
                <a:cs typeface="Calibri" panose="020F0502020204030204" pitchFamily="34" charset="0"/>
              </a:rPr>
              <a:t> </a:t>
            </a:r>
            <a:r>
              <a:rPr lang="en-GB" dirty="0" err="1">
                <a:cs typeface="Calibri" panose="020F0502020204030204" pitchFamily="34" charset="0"/>
              </a:rPr>
              <a:t>dydaktyczne</a:t>
            </a:r>
            <a:r>
              <a:rPr lang="en-GB" dirty="0">
                <a:cs typeface="Calibri" panose="020F0502020204030204" pitchFamily="34" charset="0"/>
              </a:rPr>
              <a:t> </a:t>
            </a:r>
            <a:r>
              <a:rPr lang="en-GB" dirty="0" err="1">
                <a:cs typeface="Calibri" panose="020F0502020204030204" pitchFamily="34" charset="0"/>
              </a:rPr>
              <a:t>zamieszczone</a:t>
            </a:r>
            <a:r>
              <a:rPr lang="en-GB" dirty="0">
                <a:cs typeface="Calibri" panose="020F0502020204030204" pitchFamily="34" charset="0"/>
              </a:rPr>
              <a:t> </a:t>
            </a:r>
            <a:r>
              <a:rPr lang="en-GB" dirty="0" err="1">
                <a:cs typeface="Calibri" panose="020F0502020204030204" pitchFamily="34" charset="0"/>
              </a:rPr>
              <a:t>są</a:t>
            </a:r>
            <a:r>
              <a:rPr lang="en-GB" dirty="0">
                <a:cs typeface="Calibri" panose="020F0502020204030204" pitchFamily="34" charset="0"/>
              </a:rPr>
              <a:t> </a:t>
            </a:r>
            <a:r>
              <a:rPr lang="en-GB" dirty="0" err="1">
                <a:cs typeface="Calibri" panose="020F0502020204030204" pitchFamily="34" charset="0"/>
              </a:rPr>
              <a:t>na</a:t>
            </a:r>
            <a:r>
              <a:rPr lang="en-GB" dirty="0">
                <a:cs typeface="Calibri" panose="020F0502020204030204" pitchFamily="34" charset="0"/>
              </a:rPr>
              <a:t> </a:t>
            </a:r>
            <a:r>
              <a:rPr lang="en-GB" dirty="0" err="1">
                <a:cs typeface="Calibri" panose="020F0502020204030204" pitchFamily="34" charset="0"/>
              </a:rPr>
              <a:t>stronie</a:t>
            </a:r>
            <a:r>
              <a:rPr lang="en-GB" dirty="0">
                <a:cs typeface="Calibri" panose="020F0502020204030204" pitchFamily="34" charset="0"/>
              </a:rPr>
              <a:t> </a:t>
            </a:r>
            <a:r>
              <a:rPr lang="en-GB" dirty="0" err="1">
                <a:cs typeface="Calibri" panose="020F0502020204030204" pitchFamily="34" charset="0"/>
              </a:rPr>
              <a:t>Instytutu</a:t>
            </a:r>
            <a:r>
              <a:rPr lang="en-GB" dirty="0">
                <a:cs typeface="Calibri" panose="020F0502020204030204" pitchFamily="34" charset="0"/>
              </a:rPr>
              <a:t> </a:t>
            </a:r>
            <a:r>
              <a:rPr lang="en-GB" dirty="0" err="1">
                <a:cs typeface="Calibri" panose="020F0502020204030204" pitchFamily="34" charset="0"/>
              </a:rPr>
              <a:t>Filologii</a:t>
            </a:r>
            <a:r>
              <a:rPr lang="en-GB" dirty="0">
                <a:cs typeface="Calibri" panose="020F0502020204030204" pitchFamily="34" charset="0"/>
              </a:rPr>
              <a:t> </a:t>
            </a:r>
            <a:r>
              <a:rPr lang="en-GB" dirty="0" err="1">
                <a:cs typeface="Calibri" panose="020F0502020204030204" pitchFamily="34" charset="0"/>
              </a:rPr>
              <a:t>Angielskiej</a:t>
            </a:r>
            <a:r>
              <a:rPr lang="en-GB" dirty="0">
                <a:cs typeface="Calibri" panose="020F0502020204030204" pitchFamily="34" charset="0"/>
              </a:rPr>
              <a:t> </a:t>
            </a:r>
            <a:r>
              <a:rPr lang="en-GB" dirty="0" err="1">
                <a:cs typeface="Calibri" panose="020F0502020204030204" pitchFamily="34" charset="0"/>
              </a:rPr>
              <a:t>oraz</a:t>
            </a:r>
            <a:r>
              <a:rPr lang="en-GB" dirty="0">
                <a:cs typeface="Calibri" panose="020F0502020204030204" pitchFamily="34" charset="0"/>
              </a:rPr>
              <a:t> </a:t>
            </a:r>
            <a:r>
              <a:rPr lang="en-GB" dirty="0" err="1">
                <a:cs typeface="Calibri" panose="020F0502020204030204" pitchFamily="34" charset="0"/>
              </a:rPr>
              <a:t>na</a:t>
            </a:r>
            <a:r>
              <a:rPr lang="en-GB" dirty="0">
                <a:cs typeface="Calibri" panose="020F0502020204030204" pitchFamily="34" charset="0"/>
              </a:rPr>
              <a:t> </a:t>
            </a:r>
            <a:r>
              <a:rPr lang="en-GB" dirty="0" err="1">
                <a:cs typeface="Calibri" panose="020F0502020204030204" pitchFamily="34" charset="0"/>
              </a:rPr>
              <a:t>stronie</a:t>
            </a:r>
            <a:r>
              <a:rPr lang="en-GB" dirty="0">
                <a:cs typeface="Calibri" panose="020F0502020204030204" pitchFamily="34" charset="0"/>
              </a:rPr>
              <a:t> </a:t>
            </a:r>
            <a:r>
              <a:rPr lang="en-GB" dirty="0" err="1">
                <a:cs typeface="Calibri" panose="020F0502020204030204" pitchFamily="34" charset="0"/>
              </a:rPr>
              <a:t>Wydziału</a:t>
            </a:r>
            <a:r>
              <a:rPr lang="en-GB" dirty="0">
                <a:cs typeface="Calibri" panose="020F0502020204030204" pitchFamily="34" charset="0"/>
              </a:rPr>
              <a:t> </a:t>
            </a:r>
            <a:r>
              <a:rPr lang="pl-PL" dirty="0">
                <a:cs typeface="Calibri" panose="020F0502020204030204" pitchFamily="34" charset="0"/>
              </a:rPr>
              <a:t>Neofilologii</a:t>
            </a:r>
            <a:r>
              <a:rPr lang="en-GB" dirty="0">
                <a:cs typeface="Calibri" panose="020F0502020204030204" pitchFamily="34" charset="0"/>
              </a:rPr>
              <a:t>: </a:t>
            </a:r>
            <a:r>
              <a:rPr lang="en-GB" u="sng" dirty="0">
                <a:solidFill>
                  <a:schemeClr val="hlink"/>
                </a:solidFill>
                <a:cs typeface="Calibri" panose="020F0502020204030204" pitchFamily="34" charset="0"/>
                <a:hlinkClick r:id="rId3"/>
              </a:rPr>
              <a:t>www.</a:t>
            </a:r>
            <a:r>
              <a:rPr lang="pl-PL" u="sng" dirty="0">
                <a:solidFill>
                  <a:schemeClr val="hlink"/>
                </a:solidFill>
                <a:cs typeface="Calibri" panose="020F0502020204030204" pitchFamily="34" charset="0"/>
                <a:hlinkClick r:id="rId3"/>
              </a:rPr>
              <a:t>neofilologia.uwr.edu</a:t>
            </a:r>
            <a:r>
              <a:rPr lang="en-GB" u="sng" dirty="0">
                <a:solidFill>
                  <a:schemeClr val="hlink"/>
                </a:solidFill>
                <a:cs typeface="Calibri" panose="020F0502020204030204" pitchFamily="34" charset="0"/>
                <a:hlinkClick r:id="rId3"/>
              </a:rPr>
              <a:t>.pl</a:t>
            </a:r>
            <a:r>
              <a:rPr lang="en-GB" dirty="0">
                <a:cs typeface="Calibri" panose="020F0502020204030204" pitchFamily="34" charset="0"/>
              </a:rPr>
              <a:t>. </a:t>
            </a:r>
            <a:r>
              <a:rPr lang="en-GB" dirty="0" err="1">
                <a:cs typeface="Calibri" panose="020F0502020204030204" pitchFamily="34" charset="0"/>
              </a:rPr>
              <a:t>Między</a:t>
            </a:r>
            <a:r>
              <a:rPr lang="en-GB" dirty="0">
                <a:cs typeface="Calibri" panose="020F0502020204030204" pitchFamily="34" charset="0"/>
              </a:rPr>
              <a:t> </a:t>
            </a:r>
            <a:r>
              <a:rPr lang="en-GB" dirty="0" err="1">
                <a:cs typeface="Calibri" panose="020F0502020204030204" pitchFamily="34" charset="0"/>
              </a:rPr>
              <a:t>innymi</a:t>
            </a:r>
            <a:r>
              <a:rPr lang="en-GB" dirty="0">
                <a:cs typeface="Calibri" panose="020F0502020204030204" pitchFamily="34" charset="0"/>
              </a:rPr>
              <a:t>: </a:t>
            </a:r>
            <a:r>
              <a:rPr lang="en-GB" dirty="0" err="1">
                <a:cs typeface="Calibri" panose="020F0502020204030204" pitchFamily="34" charset="0"/>
              </a:rPr>
              <a:t>Regulamin</a:t>
            </a:r>
            <a:r>
              <a:rPr lang="en-GB" dirty="0">
                <a:cs typeface="Calibri" panose="020F0502020204030204" pitchFamily="34" charset="0"/>
              </a:rPr>
              <a:t> </a:t>
            </a:r>
            <a:r>
              <a:rPr lang="en-GB" dirty="0" err="1">
                <a:cs typeface="Calibri" panose="020F0502020204030204" pitchFamily="34" charset="0"/>
              </a:rPr>
              <a:t>studiów</a:t>
            </a:r>
            <a:r>
              <a:rPr lang="en-GB" dirty="0">
                <a:cs typeface="Calibri" panose="020F0502020204030204" pitchFamily="34" charset="0"/>
              </a:rPr>
              <a:t>, </a:t>
            </a:r>
            <a:r>
              <a:rPr lang="en-GB" dirty="0" err="1">
                <a:cs typeface="Calibri" panose="020F0502020204030204" pitchFamily="34" charset="0"/>
              </a:rPr>
              <a:t>przepisywanie</a:t>
            </a:r>
            <a:r>
              <a:rPr lang="en-GB" dirty="0">
                <a:cs typeface="Calibri" panose="020F0502020204030204" pitchFamily="34" charset="0"/>
              </a:rPr>
              <a:t> </a:t>
            </a:r>
            <a:r>
              <a:rPr lang="en-GB" dirty="0" err="1">
                <a:cs typeface="Calibri" panose="020F0502020204030204" pitchFamily="34" charset="0"/>
              </a:rPr>
              <a:t>i</a:t>
            </a:r>
            <a:r>
              <a:rPr lang="en-GB" dirty="0">
                <a:cs typeface="Calibri" panose="020F0502020204030204" pitchFamily="34" charset="0"/>
              </a:rPr>
              <a:t> </a:t>
            </a:r>
            <a:r>
              <a:rPr lang="en-GB" dirty="0" err="1">
                <a:cs typeface="Calibri" panose="020F0502020204030204" pitchFamily="34" charset="0"/>
              </a:rPr>
              <a:t>uznawanie</a:t>
            </a:r>
            <a:r>
              <a:rPr lang="en-GB" dirty="0">
                <a:cs typeface="Calibri" panose="020F0502020204030204" pitchFamily="34" charset="0"/>
              </a:rPr>
              <a:t> </a:t>
            </a:r>
            <a:r>
              <a:rPr lang="en-GB" dirty="0" err="1">
                <a:cs typeface="Calibri" panose="020F0502020204030204" pitchFamily="34" charset="0"/>
              </a:rPr>
              <a:t>ocen</a:t>
            </a:r>
            <a:r>
              <a:rPr lang="en-GB" dirty="0">
                <a:cs typeface="Calibri" panose="020F0502020204030204" pitchFamily="34" charset="0"/>
              </a:rPr>
              <a:t>, </a:t>
            </a:r>
            <a:r>
              <a:rPr lang="en-GB" dirty="0" err="1">
                <a:cs typeface="Calibri" panose="020F0502020204030204" pitchFamily="34" charset="0"/>
              </a:rPr>
              <a:t>zaliczenie</a:t>
            </a:r>
            <a:r>
              <a:rPr lang="en-GB" dirty="0">
                <a:cs typeface="Calibri" panose="020F0502020204030204" pitchFamily="34" charset="0"/>
              </a:rPr>
              <a:t> z </a:t>
            </a:r>
            <a:r>
              <a:rPr lang="en-GB" dirty="0" err="1">
                <a:cs typeface="Calibri" panose="020F0502020204030204" pitchFamily="34" charset="0"/>
              </a:rPr>
              <a:t>deficytem</a:t>
            </a:r>
            <a:r>
              <a:rPr lang="en-GB" dirty="0">
                <a:cs typeface="Calibri" panose="020F0502020204030204" pitchFamily="34" charset="0"/>
              </a:rPr>
              <a:t> </a:t>
            </a:r>
            <a:r>
              <a:rPr lang="en-GB" dirty="0" err="1">
                <a:cs typeface="Calibri" panose="020F0502020204030204" pitchFamily="34" charset="0"/>
              </a:rPr>
              <a:t>punktowym</a:t>
            </a:r>
            <a:r>
              <a:rPr lang="en-GB" dirty="0">
                <a:cs typeface="Calibri" panose="020F0502020204030204" pitchFamily="34" charset="0"/>
              </a:rPr>
              <a:t>, </a:t>
            </a:r>
            <a:r>
              <a:rPr lang="en-GB" dirty="0" err="1">
                <a:cs typeface="Calibri" panose="020F0502020204030204" pitchFamily="34" charset="0"/>
              </a:rPr>
              <a:t>reaktywacja</a:t>
            </a:r>
            <a:r>
              <a:rPr lang="en-GB" dirty="0">
                <a:cs typeface="Calibri" panose="020F0502020204030204" pitchFamily="34" charset="0"/>
              </a:rPr>
              <a:t> </a:t>
            </a:r>
            <a:r>
              <a:rPr lang="en-GB" dirty="0" err="1">
                <a:cs typeface="Calibri" panose="020F0502020204030204" pitchFamily="34" charset="0"/>
              </a:rPr>
              <a:t>na</a:t>
            </a:r>
            <a:r>
              <a:rPr lang="en-GB" dirty="0">
                <a:cs typeface="Calibri" panose="020F0502020204030204" pitchFamily="34" charset="0"/>
              </a:rPr>
              <a:t> </a:t>
            </a:r>
            <a:r>
              <a:rPr lang="en-GB" dirty="0" err="1">
                <a:cs typeface="Calibri" panose="020F0502020204030204" pitchFamily="34" charset="0"/>
              </a:rPr>
              <a:t>studia</a:t>
            </a:r>
            <a:r>
              <a:rPr lang="en-GB" dirty="0">
                <a:cs typeface="Calibri" panose="020F0502020204030204" pitchFamily="34" charset="0"/>
              </a:rPr>
              <a:t>, </a:t>
            </a:r>
            <a:r>
              <a:rPr lang="en-GB" dirty="0" err="1">
                <a:cs typeface="Calibri" panose="020F0502020204030204" pitchFamily="34" charset="0"/>
              </a:rPr>
              <a:t>dyplomowanie</a:t>
            </a:r>
            <a:r>
              <a:rPr lang="en-GB" dirty="0">
                <a:cs typeface="Calibri" panose="020F0502020204030204" pitchFamily="34" charset="0"/>
              </a:rPr>
              <a:t>, </a:t>
            </a:r>
            <a:r>
              <a:rPr lang="en-GB" dirty="0" err="1">
                <a:cs typeface="Calibri" panose="020F0502020204030204" pitchFamily="34" charset="0"/>
              </a:rPr>
              <a:t>organizacja</a:t>
            </a:r>
            <a:r>
              <a:rPr lang="en-GB" dirty="0">
                <a:cs typeface="Calibri" panose="020F0502020204030204" pitchFamily="34" charset="0"/>
              </a:rPr>
              <a:t> </a:t>
            </a:r>
            <a:r>
              <a:rPr lang="en-GB" dirty="0" err="1">
                <a:cs typeface="Calibri" panose="020F0502020204030204" pitchFamily="34" charset="0"/>
              </a:rPr>
              <a:t>roku</a:t>
            </a:r>
            <a:r>
              <a:rPr lang="en-GB" dirty="0">
                <a:cs typeface="Calibri" panose="020F0502020204030204" pitchFamily="34" charset="0"/>
              </a:rPr>
              <a:t> </a:t>
            </a:r>
            <a:r>
              <a:rPr lang="en-GB" dirty="0" err="1">
                <a:cs typeface="Calibri" panose="020F0502020204030204" pitchFamily="34" charset="0"/>
              </a:rPr>
              <a:t>akademickiego</a:t>
            </a:r>
            <a:r>
              <a:rPr lang="en-GB" dirty="0">
                <a:cs typeface="Calibri" panose="020F0502020204030204" pitchFamily="34" charset="0"/>
              </a:rPr>
              <a:t>. Na </a:t>
            </a:r>
            <a:r>
              <a:rPr lang="en-GB" dirty="0" err="1">
                <a:cs typeface="Calibri" panose="020F0502020204030204" pitchFamily="34" charset="0"/>
              </a:rPr>
              <a:t>stronie</a:t>
            </a:r>
            <a:r>
              <a:rPr lang="en-GB" dirty="0">
                <a:cs typeface="Calibri" panose="020F0502020204030204" pitchFamily="34" charset="0"/>
              </a:rPr>
              <a:t> IFA </a:t>
            </a:r>
            <a:r>
              <a:rPr lang="en-GB" dirty="0" err="1">
                <a:cs typeface="Calibri" panose="020F0502020204030204" pitchFamily="34" charset="0"/>
              </a:rPr>
              <a:t>oraz</a:t>
            </a:r>
            <a:r>
              <a:rPr lang="en-GB" dirty="0">
                <a:cs typeface="Calibri" panose="020F0502020204030204" pitchFamily="34" charset="0"/>
              </a:rPr>
              <a:t> </a:t>
            </a:r>
            <a:r>
              <a:rPr lang="en-GB" dirty="0" err="1">
                <a:cs typeface="Calibri" panose="020F0502020204030204" pitchFamily="34" charset="0"/>
              </a:rPr>
              <a:t>na</a:t>
            </a:r>
            <a:r>
              <a:rPr lang="en-GB" dirty="0">
                <a:cs typeface="Calibri" panose="020F0502020204030204" pitchFamily="34" charset="0"/>
              </a:rPr>
              <a:t> </a:t>
            </a:r>
            <a:r>
              <a:rPr lang="en-GB" dirty="0" err="1">
                <a:cs typeface="Calibri" panose="020F0502020204030204" pitchFamily="34" charset="0"/>
              </a:rPr>
              <a:t>stronie</a:t>
            </a:r>
            <a:r>
              <a:rPr lang="en-GB" dirty="0">
                <a:cs typeface="Calibri" panose="020F0502020204030204" pitchFamily="34" charset="0"/>
              </a:rPr>
              <a:t> </a:t>
            </a:r>
            <a:r>
              <a:rPr lang="en-GB" dirty="0" err="1">
                <a:cs typeface="Calibri" panose="020F0502020204030204" pitchFamily="34" charset="0"/>
              </a:rPr>
              <a:t>Wydziału</a:t>
            </a:r>
            <a:r>
              <a:rPr lang="en-GB" dirty="0">
                <a:cs typeface="Calibri" panose="020F0502020204030204" pitchFamily="34" charset="0"/>
              </a:rPr>
              <a:t> </a:t>
            </a:r>
            <a:r>
              <a:rPr lang="en-GB" dirty="0" err="1">
                <a:cs typeface="Calibri" panose="020F0502020204030204" pitchFamily="34" charset="0"/>
              </a:rPr>
              <a:t>znajdują</a:t>
            </a:r>
            <a:r>
              <a:rPr lang="en-GB" dirty="0">
                <a:cs typeface="Calibri" panose="020F0502020204030204" pitchFamily="34" charset="0"/>
              </a:rPr>
              <a:t> </a:t>
            </a:r>
            <a:r>
              <a:rPr lang="en-GB" dirty="0" err="1">
                <a:cs typeface="Calibri" panose="020F0502020204030204" pitchFamily="34" charset="0"/>
              </a:rPr>
              <a:t>się</a:t>
            </a:r>
            <a:r>
              <a:rPr lang="en-GB" dirty="0">
                <a:cs typeface="Calibri" panose="020F0502020204030204" pitchFamily="34" charset="0"/>
              </a:rPr>
              <a:t> </a:t>
            </a:r>
            <a:r>
              <a:rPr lang="en-GB" dirty="0" err="1">
                <a:cs typeface="Calibri" panose="020F0502020204030204" pitchFamily="34" charset="0"/>
              </a:rPr>
              <a:t>też</a:t>
            </a:r>
            <a:r>
              <a:rPr lang="en-GB" dirty="0">
                <a:cs typeface="Calibri" panose="020F0502020204030204" pitchFamily="34" charset="0"/>
              </a:rPr>
              <a:t> </a:t>
            </a:r>
            <a:r>
              <a:rPr lang="en-GB" dirty="0" err="1">
                <a:cs typeface="Calibri" panose="020F0502020204030204" pitchFamily="34" charset="0"/>
              </a:rPr>
              <a:t>wzory</a:t>
            </a:r>
            <a:r>
              <a:rPr lang="en-GB" dirty="0">
                <a:cs typeface="Calibri" panose="020F0502020204030204" pitchFamily="34" charset="0"/>
              </a:rPr>
              <a:t> </a:t>
            </a:r>
            <a:r>
              <a:rPr lang="en-GB" dirty="0" err="1">
                <a:cs typeface="Calibri" panose="020F0502020204030204" pitchFamily="34" charset="0"/>
              </a:rPr>
              <a:t>podań</a:t>
            </a:r>
            <a:r>
              <a:rPr lang="en-GB" dirty="0">
                <a:cs typeface="Calibri" panose="020F0502020204030204" pitchFamily="34" charset="0"/>
              </a:rPr>
              <a:t> do </a:t>
            </a:r>
            <a:r>
              <a:rPr lang="en-GB" dirty="0" err="1">
                <a:cs typeface="Calibri" panose="020F0502020204030204" pitchFamily="34" charset="0"/>
              </a:rPr>
              <a:t>Dziekana</a:t>
            </a:r>
            <a:r>
              <a:rPr lang="en-GB" dirty="0">
                <a:cs typeface="Calibri" panose="020F0502020204030204" pitchFamily="34" charset="0"/>
              </a:rPr>
              <a:t>.</a:t>
            </a:r>
          </a:p>
          <a:p>
            <a:pPr marL="0" indent="0" algn="just">
              <a:buNone/>
            </a:pPr>
            <a:r>
              <a:rPr lang="en-GB" dirty="0"/>
              <a:t>Our Internet site contains information concerning all the formal and practical aspects of the studies, including: The regulations of studies, credit transfer, passing a semester with credit deficit, reapplying for studies (after a gap period), obtaining a diploma procedure, organization of the academic year, and application forms.</a:t>
            </a:r>
          </a:p>
          <a:p>
            <a:pPr marL="0" lvl="0" indent="0" algn="just" rtl="0">
              <a:spcBef>
                <a:spcPts val="0"/>
              </a:spcBef>
              <a:spcAft>
                <a:spcPts val="0"/>
              </a:spcAft>
              <a:buNone/>
            </a:pPr>
            <a:endParaRPr dirty="0">
              <a:cs typeface="Calibri" panose="020F0502020204030204" pitchFamily="34" charset="0"/>
            </a:endParaRPr>
          </a:p>
          <a:p>
            <a:pPr marL="0" lvl="0" indent="0" algn="just" rtl="0">
              <a:spcBef>
                <a:spcPts val="0"/>
              </a:spcBef>
              <a:spcAft>
                <a:spcPts val="0"/>
              </a:spcAft>
              <a:buNone/>
            </a:pPr>
            <a:endParaRPr dirty="0">
              <a:cs typeface="Calibri" panose="020F0502020204030204" pitchFamily="34" charset="0"/>
            </a:endParaRPr>
          </a:p>
          <a:p>
            <a:pPr marL="0" lvl="0" indent="0" algn="l" rtl="0">
              <a:spcBef>
                <a:spcPts val="1600"/>
              </a:spcBef>
              <a:spcAft>
                <a:spcPts val="1600"/>
              </a:spcAft>
              <a:buNone/>
            </a:pPr>
            <a:endParaRPr dirty="0">
              <a:cs typeface="Calibri" panose="020F050202020403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51"/>
          <p:cNvSpPr txBox="1">
            <a:spLocks noGrp="1"/>
          </p:cNvSpPr>
          <p:nvPr>
            <p:ph type="title"/>
          </p:nvPr>
        </p:nvSpPr>
        <p:spPr>
          <a:xfrm>
            <a:off x="387900" y="359425"/>
            <a:ext cx="8368200" cy="768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a:t>Log in to your university e-mail account</a:t>
            </a:r>
            <a:endParaRPr dirty="0"/>
          </a:p>
        </p:txBody>
      </p:sp>
      <p:sp>
        <p:nvSpPr>
          <p:cNvPr id="293" name="Google Shape;293;p51"/>
          <p:cNvSpPr txBox="1">
            <a:spLocks noGrp="1"/>
          </p:cNvSpPr>
          <p:nvPr>
            <p:ph type="body" idx="1"/>
          </p:nvPr>
        </p:nvSpPr>
        <p:spPr>
          <a:xfrm>
            <a:off x="387900" y="1435525"/>
            <a:ext cx="8368200" cy="2799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dirty="0" err="1"/>
              <a:t>Każdy</a:t>
            </a:r>
            <a:r>
              <a:rPr lang="en-GB" dirty="0"/>
              <a:t> student </a:t>
            </a:r>
            <a:r>
              <a:rPr lang="en-GB" dirty="0" err="1"/>
              <a:t>otrzymuje</a:t>
            </a:r>
            <a:r>
              <a:rPr lang="en-GB" dirty="0"/>
              <a:t> </a:t>
            </a:r>
            <a:r>
              <a:rPr lang="en-GB" dirty="0" err="1"/>
              <a:t>dostęp</a:t>
            </a:r>
            <a:r>
              <a:rPr lang="en-GB" dirty="0"/>
              <a:t> do </a:t>
            </a:r>
            <a:r>
              <a:rPr lang="en-GB" dirty="0" err="1"/>
              <a:t>konta</a:t>
            </a:r>
            <a:r>
              <a:rPr lang="en-GB" dirty="0"/>
              <a:t> </a:t>
            </a:r>
            <a:r>
              <a:rPr lang="en-GB" dirty="0" err="1"/>
              <a:t>pocztowego</a:t>
            </a:r>
            <a:r>
              <a:rPr lang="en-GB" dirty="0"/>
              <a:t> w </a:t>
            </a:r>
            <a:r>
              <a:rPr lang="en-GB" dirty="0" err="1"/>
              <a:t>domenie</a:t>
            </a:r>
            <a:r>
              <a:rPr lang="en-GB" dirty="0"/>
              <a:t> uwr.edu </a:t>
            </a:r>
            <a:r>
              <a:rPr lang="en-GB" dirty="0" err="1"/>
              <a:t>pl</a:t>
            </a:r>
            <a:r>
              <a:rPr lang="en-GB" dirty="0"/>
              <a:t> </a:t>
            </a:r>
            <a:r>
              <a:rPr lang="en-GB" dirty="0" err="1"/>
              <a:t>oraz</a:t>
            </a:r>
            <a:r>
              <a:rPr lang="en-GB" dirty="0"/>
              <a:t> </a:t>
            </a:r>
            <a:r>
              <a:rPr lang="en-GB" dirty="0" err="1"/>
              <a:t>usług</a:t>
            </a:r>
            <a:r>
              <a:rPr lang="en-GB" dirty="0"/>
              <a:t> office 365. </a:t>
            </a:r>
            <a:r>
              <a:rPr lang="en-GB" dirty="0" err="1"/>
              <a:t>Logowanie</a:t>
            </a:r>
            <a:r>
              <a:rPr lang="en-GB" dirty="0"/>
              <a:t> do </a:t>
            </a:r>
            <a:r>
              <a:rPr lang="en-GB" dirty="0" err="1"/>
              <a:t>usług</a:t>
            </a:r>
            <a:r>
              <a:rPr lang="en-GB" dirty="0"/>
              <a:t> </a:t>
            </a:r>
            <a:r>
              <a:rPr lang="en-GB" dirty="0" err="1"/>
              <a:t>odbywa</a:t>
            </a:r>
            <a:r>
              <a:rPr lang="en-GB" dirty="0"/>
              <a:t> </a:t>
            </a:r>
            <a:r>
              <a:rPr lang="en-GB" dirty="0" err="1"/>
              <a:t>się</a:t>
            </a:r>
            <a:r>
              <a:rPr lang="en-GB" dirty="0"/>
              <a:t> </a:t>
            </a:r>
            <a:r>
              <a:rPr lang="en-GB" dirty="0" err="1"/>
              <a:t>za</a:t>
            </a:r>
            <a:r>
              <a:rPr lang="en-GB" dirty="0"/>
              <a:t> </a:t>
            </a:r>
            <a:r>
              <a:rPr lang="en-GB" dirty="0" err="1"/>
              <a:t>pomocą</a:t>
            </a:r>
            <a:r>
              <a:rPr lang="en-GB" dirty="0"/>
              <a:t> </a:t>
            </a:r>
            <a:r>
              <a:rPr lang="en-GB" dirty="0" err="1"/>
              <a:t>loginu</a:t>
            </a:r>
            <a:r>
              <a:rPr lang="en-GB" dirty="0"/>
              <a:t> </a:t>
            </a:r>
            <a:r>
              <a:rPr lang="en-GB" u="sng" dirty="0">
                <a:solidFill>
                  <a:schemeClr val="hlink"/>
                </a:solidFill>
                <a:hlinkClick r:id="rId3"/>
              </a:rPr>
              <a:t>nr_albumu@uwr.edu.pl</a:t>
            </a:r>
            <a:r>
              <a:rPr lang="en-GB" dirty="0"/>
              <a:t> </a:t>
            </a:r>
            <a:r>
              <a:rPr lang="en-GB" dirty="0" err="1"/>
              <a:t>Instrukcja</a:t>
            </a:r>
            <a:r>
              <a:rPr lang="en-GB" dirty="0"/>
              <a:t> </a:t>
            </a:r>
            <a:r>
              <a:rPr lang="en-GB" dirty="0" err="1"/>
              <a:t>logowania</a:t>
            </a:r>
            <a:r>
              <a:rPr lang="en-GB" dirty="0"/>
              <a:t> </a:t>
            </a:r>
            <a:r>
              <a:rPr lang="en-GB" dirty="0" err="1"/>
              <a:t>oraz</a:t>
            </a:r>
            <a:r>
              <a:rPr lang="en-GB" dirty="0"/>
              <a:t> </a:t>
            </a:r>
            <a:r>
              <a:rPr lang="en-GB" dirty="0" err="1"/>
              <a:t>resetowania</a:t>
            </a:r>
            <a:r>
              <a:rPr lang="en-GB" dirty="0"/>
              <a:t> </a:t>
            </a:r>
            <a:r>
              <a:rPr lang="en-GB" dirty="0" err="1"/>
              <a:t>czy</a:t>
            </a:r>
            <a:r>
              <a:rPr lang="en-GB" dirty="0"/>
              <a:t> </a:t>
            </a:r>
            <a:r>
              <a:rPr lang="en-GB" dirty="0" err="1"/>
              <a:t>zmiany</a:t>
            </a:r>
            <a:r>
              <a:rPr lang="en-GB" dirty="0"/>
              <a:t> </a:t>
            </a:r>
            <a:r>
              <a:rPr lang="en-GB" dirty="0" err="1"/>
              <a:t>hasła</a:t>
            </a:r>
            <a:r>
              <a:rPr lang="en-GB" dirty="0"/>
              <a:t> </a:t>
            </a:r>
            <a:r>
              <a:rPr lang="en-GB" dirty="0" err="1"/>
              <a:t>znajduje</a:t>
            </a:r>
            <a:r>
              <a:rPr lang="en-GB" dirty="0"/>
              <a:t> </a:t>
            </a:r>
            <a:r>
              <a:rPr lang="en-GB" dirty="0" err="1"/>
              <a:t>się</a:t>
            </a:r>
            <a:r>
              <a:rPr lang="en-GB" dirty="0"/>
              <a:t> </a:t>
            </a:r>
            <a:r>
              <a:rPr lang="en-GB" dirty="0" err="1"/>
              <a:t>na</a:t>
            </a:r>
            <a:r>
              <a:rPr lang="en-GB" dirty="0"/>
              <a:t> </a:t>
            </a:r>
            <a:r>
              <a:rPr lang="en-GB" u="sng" dirty="0">
                <a:solidFill>
                  <a:schemeClr val="accent5"/>
                </a:solidFill>
                <a:hlinkClick r:id="rId4">
                  <a:extLst>
                    <a:ext uri="{A12FA001-AC4F-418D-AE19-62706E023703}">
                      <ahyp:hlinkClr xmlns:ahyp="http://schemas.microsoft.com/office/drawing/2018/hyperlinkcolor" val="tx"/>
                    </a:ext>
                  </a:extLst>
                </a:hlinkClick>
              </a:rPr>
              <a:t>https://portal.uwr.edu.pl</a:t>
            </a:r>
            <a:r>
              <a:rPr lang="en-GB" dirty="0"/>
              <a:t>. </a:t>
            </a:r>
            <a:r>
              <a:rPr lang="en-GB" dirty="0" err="1"/>
              <a:t>Prosimy</a:t>
            </a:r>
            <a:r>
              <a:rPr lang="en-GB" dirty="0"/>
              <a:t> o </a:t>
            </a:r>
            <a:r>
              <a:rPr lang="en-GB" dirty="0" err="1"/>
              <a:t>regularne</a:t>
            </a:r>
            <a:r>
              <a:rPr lang="en-GB" dirty="0"/>
              <a:t> </a:t>
            </a:r>
            <a:r>
              <a:rPr lang="en-GB" dirty="0" err="1"/>
              <a:t>sprawdzanie</a:t>
            </a:r>
            <a:r>
              <a:rPr lang="en-GB" dirty="0"/>
              <a:t> </a:t>
            </a:r>
            <a:r>
              <a:rPr lang="en-GB" dirty="0" err="1"/>
              <a:t>swoich</a:t>
            </a:r>
            <a:r>
              <a:rPr lang="en-GB" dirty="0"/>
              <a:t> </a:t>
            </a:r>
            <a:r>
              <a:rPr lang="en-GB" dirty="0" err="1"/>
              <a:t>kont</a:t>
            </a:r>
            <a:r>
              <a:rPr lang="en-GB" dirty="0"/>
              <a:t>, </a:t>
            </a:r>
            <a:r>
              <a:rPr lang="en-GB" dirty="0" err="1"/>
              <a:t>gdyż</a:t>
            </a:r>
            <a:r>
              <a:rPr lang="en-GB" dirty="0"/>
              <a:t> </a:t>
            </a:r>
            <a:r>
              <a:rPr lang="en-GB" dirty="0" err="1"/>
              <a:t>prowadzący</a:t>
            </a:r>
            <a:r>
              <a:rPr lang="en-GB" dirty="0"/>
              <a:t> </a:t>
            </a:r>
            <a:r>
              <a:rPr lang="en-GB" dirty="0" err="1"/>
              <a:t>zajęcia</a:t>
            </a:r>
            <a:r>
              <a:rPr lang="en-GB" dirty="0"/>
              <a:t> </a:t>
            </a:r>
            <a:r>
              <a:rPr lang="en-GB" dirty="0" err="1"/>
              <a:t>mogą</a:t>
            </a:r>
            <a:r>
              <a:rPr lang="en-GB" dirty="0"/>
              <a:t> </a:t>
            </a:r>
            <a:r>
              <a:rPr lang="en-GB" dirty="0" err="1"/>
              <a:t>wysyłać</a:t>
            </a:r>
            <a:r>
              <a:rPr lang="en-GB" dirty="0"/>
              <a:t> </a:t>
            </a:r>
            <a:r>
              <a:rPr lang="en-GB" dirty="0" err="1"/>
              <a:t>Państwu</a:t>
            </a:r>
            <a:r>
              <a:rPr lang="en-GB" dirty="0"/>
              <a:t> </a:t>
            </a:r>
            <a:r>
              <a:rPr lang="en-GB" dirty="0" err="1"/>
              <a:t>wiadomości</a:t>
            </a:r>
            <a:r>
              <a:rPr lang="en-GB" dirty="0"/>
              <a:t> </a:t>
            </a:r>
            <a:r>
              <a:rPr lang="en-GB" dirty="0" err="1"/>
              <a:t>tylko</a:t>
            </a:r>
            <a:r>
              <a:rPr lang="en-GB" dirty="0"/>
              <a:t> </a:t>
            </a:r>
            <a:r>
              <a:rPr lang="en-GB" dirty="0" err="1"/>
              <a:t>na</a:t>
            </a:r>
            <a:r>
              <a:rPr lang="en-GB" dirty="0"/>
              <a:t> </a:t>
            </a:r>
            <a:r>
              <a:rPr lang="en-GB" dirty="0" err="1"/>
              <a:t>te</a:t>
            </a:r>
            <a:r>
              <a:rPr lang="en-GB" dirty="0"/>
              <a:t> </a:t>
            </a:r>
            <a:r>
              <a:rPr lang="en-GB" dirty="0" err="1"/>
              <a:t>konta</a:t>
            </a:r>
            <a:r>
              <a:rPr lang="en-GB" dirty="0"/>
              <a:t>. </a:t>
            </a:r>
            <a:endParaRPr dirty="0"/>
          </a:p>
          <a:p>
            <a:pPr marL="0" lvl="0" indent="0" rtl="0">
              <a:spcBef>
                <a:spcPts val="1600"/>
              </a:spcBef>
              <a:spcAft>
                <a:spcPts val="0"/>
              </a:spcAft>
              <a:buNone/>
            </a:pPr>
            <a:r>
              <a:rPr lang="en-GB" dirty="0"/>
              <a:t>It is vital that you log into your individual email account </a:t>
            </a:r>
            <a:r>
              <a:rPr lang="en-GB" u="sng" dirty="0">
                <a:solidFill>
                  <a:schemeClr val="hlink"/>
                </a:solidFill>
                <a:hlinkClick r:id="rId5"/>
              </a:rPr>
              <a:t>your_album_number@uwr.edu.pl</a:t>
            </a:r>
            <a:r>
              <a:rPr lang="en-GB" dirty="0"/>
              <a:t>. Please check this email on a regular basis as it is the only way your course instructors can contact you.  The instructions on how to log in to your account are available at </a:t>
            </a:r>
            <a:r>
              <a:rPr lang="en-GB" u="sng" dirty="0">
                <a:solidFill>
                  <a:schemeClr val="hlink"/>
                </a:solidFill>
                <a:hlinkClick r:id="rId4"/>
              </a:rPr>
              <a:t>https://portal.uwr.edu.pl</a:t>
            </a:r>
            <a:r>
              <a:rPr lang="en-GB" dirty="0"/>
              <a:t> .</a:t>
            </a:r>
            <a:endParaRPr dirty="0"/>
          </a:p>
          <a:p>
            <a:pPr marL="0" lvl="0" indent="0" rtl="0">
              <a:spcBef>
                <a:spcPts val="1600"/>
              </a:spcBef>
              <a:spcAft>
                <a:spcPts val="0"/>
              </a:spcAft>
              <a:buNone/>
            </a:pP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52"/>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err="1"/>
              <a:t>Dziękuję</a:t>
            </a:r>
            <a:r>
              <a:rPr lang="en-GB" dirty="0"/>
              <a:t> za </a:t>
            </a:r>
            <a:r>
              <a:rPr lang="en-GB" dirty="0" err="1"/>
              <a:t>uwagę</a:t>
            </a:r>
            <a:r>
              <a:rPr lang="en-GB" dirty="0"/>
              <a:t>!</a:t>
            </a:r>
            <a:br>
              <a:rPr lang="en-GB" dirty="0"/>
            </a:br>
            <a:r>
              <a:rPr lang="en-GB" dirty="0"/>
              <a:t>Thank you for your attention!</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a:latin typeface="Calibri" panose="020F0502020204030204" pitchFamily="34" charset="0"/>
                <a:cs typeface="Calibri" panose="020F0502020204030204" pitchFamily="34" charset="0"/>
              </a:rPr>
              <a:t>Dziekanat</a:t>
            </a:r>
            <a:r>
              <a:rPr lang="en-GB" dirty="0">
                <a:latin typeface="Calibri" panose="020F0502020204030204" pitchFamily="34" charset="0"/>
                <a:cs typeface="Calibri" panose="020F0502020204030204" pitchFamily="34" charset="0"/>
              </a:rPr>
              <a:t> / The Dean’s Office</a:t>
            </a:r>
            <a:endParaRPr dirty="0">
              <a:latin typeface="Calibri" panose="020F0502020204030204" pitchFamily="34" charset="0"/>
              <a:cs typeface="Calibri" panose="020F0502020204030204" pitchFamily="34" charset="0"/>
            </a:endParaRPr>
          </a:p>
        </p:txBody>
      </p:sp>
      <p:sp>
        <p:nvSpPr>
          <p:cNvPr id="89" name="Google Shape;89;p17"/>
          <p:cNvSpPr txBox="1">
            <a:spLocks noGrp="1"/>
          </p:cNvSpPr>
          <p:nvPr>
            <p:ph type="body" idx="1"/>
          </p:nvPr>
        </p:nvSpPr>
        <p:spPr>
          <a:xfrm>
            <a:off x="387900" y="1375524"/>
            <a:ext cx="8368200" cy="3078900"/>
          </a:xfrm>
          <a:prstGeom prst="rect">
            <a:avLst/>
          </a:prstGeom>
        </p:spPr>
        <p:txBody>
          <a:bodyPr spcFirstLastPara="1" wrap="square" lIns="91425" tIns="91425" rIns="91425" bIns="91425" anchor="t" anchorCtr="0">
            <a:noAutofit/>
          </a:bodyPr>
          <a:lstStyle/>
          <a:p>
            <a:pPr marL="0" lvl="0" indent="0">
              <a:spcBef>
                <a:spcPts val="600"/>
              </a:spcBef>
              <a:spcAft>
                <a:spcPts val="600"/>
              </a:spcAft>
              <a:buNone/>
            </a:pPr>
            <a:r>
              <a:rPr lang="en-GB" dirty="0" err="1">
                <a:cs typeface="Calibri" panose="020F0502020204030204" pitchFamily="34" charset="0"/>
              </a:rPr>
              <a:t>Poniedziałek</a:t>
            </a:r>
            <a:r>
              <a:rPr lang="en-GB" dirty="0">
                <a:cs typeface="Calibri" panose="020F0502020204030204" pitchFamily="34" charset="0"/>
              </a:rPr>
              <a:t>/</a:t>
            </a:r>
            <a:r>
              <a:rPr lang="en-GB" dirty="0" err="1">
                <a:cs typeface="Calibri" panose="020F0502020204030204" pitchFamily="34" charset="0"/>
              </a:rPr>
              <a:t>Moday</a:t>
            </a:r>
            <a:r>
              <a:rPr lang="en-GB" dirty="0">
                <a:cs typeface="Calibri" panose="020F0502020204030204" pitchFamily="34" charset="0"/>
              </a:rPr>
              <a:t> 10:00-14:00</a:t>
            </a:r>
          </a:p>
          <a:p>
            <a:pPr marL="0" lvl="0" indent="0">
              <a:spcBef>
                <a:spcPts val="600"/>
              </a:spcBef>
              <a:spcAft>
                <a:spcPts val="600"/>
              </a:spcAft>
              <a:buNone/>
            </a:pPr>
            <a:r>
              <a:rPr lang="en-GB" dirty="0" err="1">
                <a:cs typeface="Calibri" panose="020F0502020204030204" pitchFamily="34" charset="0"/>
              </a:rPr>
              <a:t>Wtorek</a:t>
            </a:r>
            <a:r>
              <a:rPr lang="en-GB" dirty="0">
                <a:cs typeface="Calibri" panose="020F0502020204030204" pitchFamily="34" charset="0"/>
              </a:rPr>
              <a:t>/Tuesday 10:00-14:00</a:t>
            </a:r>
          </a:p>
          <a:p>
            <a:pPr marL="0" lvl="0" indent="0">
              <a:spcBef>
                <a:spcPts val="600"/>
              </a:spcBef>
              <a:spcAft>
                <a:spcPts val="600"/>
              </a:spcAft>
              <a:buNone/>
            </a:pPr>
            <a:r>
              <a:rPr lang="en-GB" dirty="0" err="1">
                <a:cs typeface="Calibri" panose="020F0502020204030204" pitchFamily="34" charset="0"/>
              </a:rPr>
              <a:t>Środa</a:t>
            </a:r>
            <a:r>
              <a:rPr lang="en-GB" dirty="0">
                <a:cs typeface="Calibri" panose="020F0502020204030204" pitchFamily="34" charset="0"/>
              </a:rPr>
              <a:t>/Wednesday </a:t>
            </a:r>
            <a:r>
              <a:rPr lang="en-GB" dirty="0" err="1">
                <a:cs typeface="Calibri" panose="020F0502020204030204" pitchFamily="34" charset="0"/>
              </a:rPr>
              <a:t>zamkniete</a:t>
            </a:r>
            <a:endParaRPr lang="en-GB" dirty="0">
              <a:solidFill>
                <a:srgbClr val="FFFF00"/>
              </a:solidFill>
              <a:cs typeface="Calibri" panose="020F0502020204030204" pitchFamily="34" charset="0"/>
            </a:endParaRPr>
          </a:p>
          <a:p>
            <a:pPr marL="0" lvl="0" indent="0">
              <a:spcBef>
                <a:spcPts val="600"/>
              </a:spcBef>
              <a:spcAft>
                <a:spcPts val="600"/>
              </a:spcAft>
              <a:buNone/>
            </a:pPr>
            <a:r>
              <a:rPr lang="en-GB" dirty="0" err="1">
                <a:cs typeface="Calibri" panose="020F0502020204030204" pitchFamily="34" charset="0"/>
              </a:rPr>
              <a:t>Czwartek</a:t>
            </a:r>
            <a:r>
              <a:rPr lang="en-GB" dirty="0">
                <a:cs typeface="Calibri" panose="020F0502020204030204" pitchFamily="34" charset="0"/>
              </a:rPr>
              <a:t>/</a:t>
            </a:r>
            <a:r>
              <a:rPr lang="en-GB" dirty="0" err="1">
                <a:cs typeface="Calibri" panose="020F0502020204030204" pitchFamily="34" charset="0"/>
              </a:rPr>
              <a:t>Thusrday</a:t>
            </a:r>
            <a:r>
              <a:rPr lang="en-GB" dirty="0">
                <a:cs typeface="Calibri" panose="020F0502020204030204" pitchFamily="34" charset="0"/>
              </a:rPr>
              <a:t> 12:00-15:00</a:t>
            </a:r>
          </a:p>
          <a:p>
            <a:pPr marL="0" lvl="0" indent="0">
              <a:spcBef>
                <a:spcPts val="600"/>
              </a:spcBef>
              <a:spcAft>
                <a:spcPts val="600"/>
              </a:spcAft>
              <a:buNone/>
            </a:pPr>
            <a:r>
              <a:rPr lang="en-GB" dirty="0">
                <a:cs typeface="Calibri" panose="020F0502020204030204" pitchFamily="34" charset="0"/>
              </a:rPr>
              <a:t>Piatek/Friday 10:00-14:00</a:t>
            </a:r>
          </a:p>
          <a:p>
            <a:pPr marL="0" indent="0">
              <a:spcBef>
                <a:spcPts val="600"/>
              </a:spcBef>
              <a:spcAft>
                <a:spcPts val="600"/>
              </a:spcAft>
              <a:buNone/>
            </a:pPr>
            <a:r>
              <a:rPr lang="en-GB" b="1" dirty="0" err="1">
                <a:ea typeface="Roboto" panose="02000000000000000000" pitchFamily="2" charset="0"/>
                <a:cs typeface="Calibri" panose="020F0502020204030204" pitchFamily="34" charset="0"/>
              </a:rPr>
              <a:t>Soboty</a:t>
            </a:r>
            <a:r>
              <a:rPr lang="en-GB" b="1" dirty="0">
                <a:ea typeface="Roboto" panose="02000000000000000000" pitchFamily="2" charset="0"/>
                <a:cs typeface="Calibri" panose="020F0502020204030204" pitchFamily="34" charset="0"/>
              </a:rPr>
              <a:t> </a:t>
            </a:r>
            <a:r>
              <a:rPr lang="en-GB" b="1" dirty="0" err="1">
                <a:ea typeface="Roboto" panose="02000000000000000000" pitchFamily="2" charset="0"/>
                <a:cs typeface="Calibri" panose="020F0502020204030204" pitchFamily="34" charset="0"/>
              </a:rPr>
              <a:t>zjazdowe</a:t>
            </a:r>
            <a:r>
              <a:rPr lang="en-GB" b="1" dirty="0">
                <a:ea typeface="Roboto" panose="02000000000000000000" pitchFamily="2" charset="0"/>
                <a:cs typeface="Calibri" panose="020F0502020204030204" pitchFamily="34" charset="0"/>
              </a:rPr>
              <a:t> 10:00–14:00 (w </a:t>
            </a:r>
            <a:r>
              <a:rPr lang="en-GB" b="1" dirty="0" err="1">
                <a:ea typeface="Roboto" panose="02000000000000000000" pitchFamily="2" charset="0"/>
                <a:cs typeface="Calibri" panose="020F0502020204030204" pitchFamily="34" charset="0"/>
              </a:rPr>
              <a:t>Instytucie</a:t>
            </a:r>
            <a:r>
              <a:rPr lang="en-GB" b="1" dirty="0">
                <a:ea typeface="Roboto" panose="02000000000000000000" pitchFamily="2" charset="0"/>
                <a:cs typeface="Calibri" panose="020F0502020204030204" pitchFamily="34" charset="0"/>
              </a:rPr>
              <a:t> </a:t>
            </a:r>
            <a:r>
              <a:rPr lang="en-GB" b="1" dirty="0" err="1">
                <a:ea typeface="Roboto" panose="02000000000000000000" pitchFamily="2" charset="0"/>
                <a:cs typeface="Calibri" panose="020F0502020204030204" pitchFamily="34" charset="0"/>
              </a:rPr>
              <a:t>Filologii</a:t>
            </a:r>
            <a:r>
              <a:rPr lang="en-GB" b="1" dirty="0">
                <a:ea typeface="Roboto" panose="02000000000000000000" pitchFamily="2" charset="0"/>
                <a:cs typeface="Calibri" panose="020F0502020204030204" pitchFamily="34" charset="0"/>
              </a:rPr>
              <a:t> </a:t>
            </a:r>
            <a:r>
              <a:rPr lang="en-GB" b="1" dirty="0" err="1">
                <a:ea typeface="Roboto" panose="02000000000000000000" pitchFamily="2" charset="0"/>
                <a:cs typeface="Calibri" panose="020F0502020204030204" pitchFamily="34" charset="0"/>
              </a:rPr>
              <a:t>Angielskiej</a:t>
            </a:r>
            <a:r>
              <a:rPr lang="en-GB" b="1" dirty="0">
                <a:ea typeface="Roboto" panose="02000000000000000000" pitchFamily="2" charset="0"/>
                <a:cs typeface="Calibri" panose="020F0502020204030204" pitchFamily="34" charset="0"/>
              </a:rPr>
              <a:t> </a:t>
            </a:r>
            <a:r>
              <a:rPr lang="en-GB" b="1" dirty="0" err="1">
                <a:ea typeface="Roboto" panose="02000000000000000000" pitchFamily="2" charset="0"/>
                <a:cs typeface="Calibri" panose="020F0502020204030204" pitchFamily="34" charset="0"/>
              </a:rPr>
              <a:t>pokój</a:t>
            </a:r>
            <a:r>
              <a:rPr lang="en-GB" b="1" dirty="0">
                <a:ea typeface="Roboto" panose="02000000000000000000" pitchFamily="2" charset="0"/>
                <a:cs typeface="Calibri" panose="020F0502020204030204" pitchFamily="34" charset="0"/>
              </a:rPr>
              <a:t> nr 4)</a:t>
            </a:r>
          </a:p>
          <a:p>
            <a:pPr marL="0" indent="0">
              <a:spcBef>
                <a:spcPts val="600"/>
              </a:spcBef>
              <a:spcAft>
                <a:spcPts val="600"/>
              </a:spcAft>
              <a:buNone/>
            </a:pPr>
            <a:r>
              <a:rPr lang="en-GB" dirty="0"/>
              <a:t>Meeting Saturdays 10:00–14:00 (Institute of English Studies, Room 4)</a:t>
            </a:r>
            <a:endParaRPr lang="en-PL" dirty="0"/>
          </a:p>
          <a:p>
            <a:pPr marL="0" indent="0">
              <a:spcBef>
                <a:spcPts val="600"/>
              </a:spcBef>
              <a:spcAft>
                <a:spcPts val="600"/>
              </a:spcAft>
              <a:buNone/>
            </a:pPr>
            <a:endParaRPr lang="en-GB" b="1" dirty="0">
              <a:ea typeface="Roboto" panose="02000000000000000000" pitchFamily="2" charset="0"/>
              <a:cs typeface="Calibri" panose="020F0502020204030204" pitchFamily="34" charset="0"/>
            </a:endParaRPr>
          </a:p>
          <a:p>
            <a:pPr marL="0" lvl="0" indent="0" algn="l" rtl="0">
              <a:spcBef>
                <a:spcPts val="1600"/>
              </a:spcBef>
              <a:spcAft>
                <a:spcPts val="1600"/>
              </a:spcAft>
              <a:buNone/>
            </a:pPr>
            <a:endParaRPr dirty="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87900" y="218534"/>
            <a:ext cx="8368200" cy="686100"/>
          </a:xfrm>
          <a:prstGeom prst="rect">
            <a:avLst/>
          </a:prstGeom>
        </p:spPr>
        <p:txBody>
          <a:bodyPr spcFirstLastPara="1" wrap="square" lIns="91425" tIns="91425" rIns="91425" bIns="91425" anchor="b" anchorCtr="0">
            <a:noAutofit/>
          </a:bodyPr>
          <a:lstStyle/>
          <a:p>
            <a:pPr lvl="0"/>
            <a:r>
              <a:rPr lang="en-GB" dirty="0" err="1"/>
              <a:t>Instytut</a:t>
            </a:r>
            <a:r>
              <a:rPr lang="en-GB" dirty="0"/>
              <a:t> </a:t>
            </a:r>
            <a:r>
              <a:rPr lang="en-GB" dirty="0" err="1"/>
              <a:t>Filologii</a:t>
            </a:r>
            <a:r>
              <a:rPr lang="en-GB" dirty="0"/>
              <a:t> </a:t>
            </a:r>
            <a:r>
              <a:rPr lang="en-GB" dirty="0" err="1"/>
              <a:t>Angielskiej</a:t>
            </a:r>
            <a:endParaRPr dirty="0"/>
          </a:p>
        </p:txBody>
      </p:sp>
      <p:sp>
        <p:nvSpPr>
          <p:cNvPr id="95" name="Google Shape;95;p18"/>
          <p:cNvSpPr txBox="1">
            <a:spLocks noGrp="1"/>
          </p:cNvSpPr>
          <p:nvPr>
            <p:ph type="body" idx="1"/>
          </p:nvPr>
        </p:nvSpPr>
        <p:spPr>
          <a:xfrm>
            <a:off x="387900" y="1126778"/>
            <a:ext cx="8368200" cy="3287100"/>
          </a:xfrm>
          <a:prstGeom prst="rect">
            <a:avLst/>
          </a:prstGeom>
        </p:spPr>
        <p:txBody>
          <a:bodyPr spcFirstLastPara="1" wrap="square" lIns="91425" tIns="91425" rIns="91425" bIns="91425" anchor="t" anchorCtr="0">
            <a:noAutofit/>
          </a:bodyPr>
          <a:lstStyle/>
          <a:p>
            <a:pPr marL="0" lvl="0" indent="0">
              <a:buNone/>
            </a:pPr>
            <a:r>
              <a:rPr lang="pl-PL" dirty="0"/>
              <a:t>prof. dr hab. Marek Kuźniak</a:t>
            </a:r>
          </a:p>
          <a:p>
            <a:pPr marL="0" lvl="0" indent="0">
              <a:buNone/>
            </a:pPr>
            <a:r>
              <a:rPr lang="pl-PL" dirty="0"/>
              <a:t>Dyrektor Instytutu Filologii Angielskiej</a:t>
            </a:r>
          </a:p>
          <a:p>
            <a:pPr marL="0" lvl="0" indent="0">
              <a:buNone/>
            </a:pPr>
            <a:endParaRPr lang="pl-PL" dirty="0"/>
          </a:p>
          <a:p>
            <a:pPr marL="0" lvl="0" indent="0">
              <a:buNone/>
            </a:pPr>
            <a:r>
              <a:rPr lang="pl-PL" dirty="0"/>
              <a:t>dr Katarzyna Sówka-Pietraszewska</a:t>
            </a:r>
          </a:p>
          <a:p>
            <a:pPr marL="0" lvl="0" indent="0">
              <a:buNone/>
            </a:pPr>
            <a:r>
              <a:rPr lang="pl-PL" dirty="0"/>
              <a:t>z-ca Dyrektora ds. studiów niestacjonarnych</a:t>
            </a:r>
          </a:p>
          <a:p>
            <a:pPr marL="0" lvl="0" indent="0">
              <a:buNone/>
            </a:pPr>
            <a:endParaRPr lang="pl-PL" dirty="0"/>
          </a:p>
          <a:p>
            <a:pPr marL="0" indent="0">
              <a:spcAft>
                <a:spcPts val="1600"/>
              </a:spcAft>
              <a:buNone/>
            </a:pPr>
            <a:r>
              <a:rPr lang="pl-PL" dirty="0"/>
              <a:t>Sekretariat- pokój nr 4 w Instytucie Filologii Angielskiej </a:t>
            </a:r>
            <a:r>
              <a:rPr lang="pl-PL" dirty="0">
                <a:ea typeface="Roboto" panose="02000000000000000000" pitchFamily="2" charset="0"/>
                <a:cs typeface="Roboto" panose="02000000000000000000" pitchFamily="2" charset="0"/>
              </a:rPr>
              <a:t>- mgr Joanna Andrzejewska </a:t>
            </a:r>
            <a:r>
              <a:rPr lang="pl-PL" dirty="0">
                <a:ea typeface="Roboto" panose="02000000000000000000" pitchFamily="2" charset="0"/>
                <a:cs typeface="Roboto" panose="02000000000000000000" pitchFamily="2" charset="0"/>
                <a:hlinkClick r:id="rId3"/>
              </a:rPr>
              <a:t>joanna.andrzejewska@uwr.edu.pl</a:t>
            </a:r>
            <a:r>
              <a:rPr lang="pl-PL" dirty="0">
                <a:ea typeface="Roboto" panose="02000000000000000000" pitchFamily="2" charset="0"/>
                <a:cs typeface="Roboto" panose="02000000000000000000" pitchFamily="2" charset="0"/>
              </a:rPr>
              <a:t> (pytania </a:t>
            </a:r>
            <a:r>
              <a:rPr lang="pl-PL" dirty="0" err="1">
                <a:ea typeface="Roboto" panose="02000000000000000000" pitchFamily="2" charset="0"/>
                <a:cs typeface="Roboto" panose="02000000000000000000" pitchFamily="2" charset="0"/>
              </a:rPr>
              <a:t>dotczące</a:t>
            </a:r>
            <a:r>
              <a:rPr lang="pl-PL" dirty="0">
                <a:ea typeface="Roboto" panose="02000000000000000000" pitchFamily="2" charset="0"/>
                <a:cs typeface="Roboto" panose="02000000000000000000" pitchFamily="2" charset="0"/>
              </a:rPr>
              <a:t> planu zajęć, przynależności do grup zajęciowych, zapisy do USOS, sprawy USOS.</a:t>
            </a:r>
          </a:p>
          <a:p>
            <a:pPr marL="0" indent="0">
              <a:spcAft>
                <a:spcPts val="1600"/>
              </a:spcAft>
              <a:buNone/>
            </a:pPr>
            <a:r>
              <a:rPr lang="pl-PL" u="sng" dirty="0">
                <a:ea typeface="Roboto" panose="02000000000000000000" pitchFamily="2" charset="0"/>
                <a:cs typeface="Roboto" panose="02000000000000000000" pitchFamily="2" charset="0"/>
              </a:rPr>
              <a:t>telefon: </a:t>
            </a:r>
            <a:r>
              <a:rPr lang="pl-PL" u="sng" dirty="0">
                <a:solidFill>
                  <a:srgbClr val="000000"/>
                </a:solidFill>
                <a:ea typeface="Roboto" panose="02000000000000000000" pitchFamily="2" charset="0"/>
                <a:cs typeface="Roboto" panose="02000000000000000000" pitchFamily="2" charset="0"/>
              </a:rPr>
              <a:t> </a:t>
            </a:r>
            <a:r>
              <a:rPr lang="pl-PL" u="sng" dirty="0">
                <a:ea typeface="Roboto" panose="02000000000000000000" pitchFamily="2" charset="0"/>
                <a:cs typeface="Roboto" panose="02000000000000000000" pitchFamily="2" charset="0"/>
              </a:rPr>
              <a:t>71 375 24 41</a:t>
            </a:r>
            <a:endParaRPr lang="pl-PL" dirty="0">
              <a:ea typeface="Roboto" panose="02000000000000000000" pitchFamily="2" charset="0"/>
              <a:cs typeface="Roboto" panose="02000000000000000000" pitchFamily="2" charset="0"/>
            </a:endParaRPr>
          </a:p>
          <a:p>
            <a:pPr marL="0" lvl="0" indent="0">
              <a:spcAft>
                <a:spcPts val="1600"/>
              </a:spcAft>
              <a:buNone/>
            </a:pPr>
            <a:endParaRPr lang="pl-PL" dirty="0"/>
          </a:p>
          <a:p>
            <a:pPr marL="0" lvl="0" indent="0" algn="l" rtl="0">
              <a:spcBef>
                <a:spcPts val="0"/>
              </a:spcBef>
              <a:spcAft>
                <a:spcPts val="1600"/>
              </a:spcAft>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AADA9-CF0C-6D5B-1A30-25F5F95FD471}"/>
              </a:ext>
            </a:extLst>
          </p:cNvPr>
          <p:cNvSpPr>
            <a:spLocks noGrp="1"/>
          </p:cNvSpPr>
          <p:nvPr>
            <p:ph type="title"/>
          </p:nvPr>
        </p:nvSpPr>
        <p:spPr/>
        <p:txBody>
          <a:bodyPr/>
          <a:lstStyle/>
          <a:p>
            <a:r>
              <a:rPr lang="en-PL" dirty="0"/>
              <a:t>Institute of English Studies</a:t>
            </a:r>
          </a:p>
        </p:txBody>
      </p:sp>
      <p:sp>
        <p:nvSpPr>
          <p:cNvPr id="3" name="Text Placeholder 2">
            <a:extLst>
              <a:ext uri="{FF2B5EF4-FFF2-40B4-BE49-F238E27FC236}">
                <a16:creationId xmlns:a16="http://schemas.microsoft.com/office/drawing/2014/main" id="{4EC486D1-050E-9C14-33A3-9C914E399F62}"/>
              </a:ext>
            </a:extLst>
          </p:cNvPr>
          <p:cNvSpPr>
            <a:spLocks noGrp="1"/>
          </p:cNvSpPr>
          <p:nvPr>
            <p:ph type="body" idx="1"/>
          </p:nvPr>
        </p:nvSpPr>
        <p:spPr/>
        <p:txBody>
          <a:bodyPr/>
          <a:lstStyle/>
          <a:p>
            <a:pPr marL="114300" indent="0">
              <a:buNone/>
            </a:pPr>
            <a:r>
              <a:rPr lang="en-GB" dirty="0"/>
              <a:t>Prof. Marek </a:t>
            </a:r>
            <a:r>
              <a:rPr lang="en-GB" dirty="0" err="1"/>
              <a:t>Kuźniak</a:t>
            </a:r>
            <a:r>
              <a:rPr lang="en-GB" dirty="0"/>
              <a:t>, PhD, DLitt</a:t>
            </a:r>
            <a:br>
              <a:rPr lang="en-GB" dirty="0"/>
            </a:br>
            <a:r>
              <a:rPr lang="en-GB" dirty="0"/>
              <a:t>Director of the Institute of English Studies</a:t>
            </a:r>
            <a:endParaRPr lang="en-PL" dirty="0"/>
          </a:p>
          <a:p>
            <a:pPr marL="114300" indent="0">
              <a:buNone/>
            </a:pPr>
            <a:endParaRPr lang="en-GB" dirty="0"/>
          </a:p>
          <a:p>
            <a:pPr marL="114300" indent="0">
              <a:buNone/>
            </a:pPr>
            <a:r>
              <a:rPr lang="en-GB" dirty="0"/>
              <a:t>Dr. Katarzyna Sówka-Pietraszewska</a:t>
            </a:r>
            <a:br>
              <a:rPr lang="en-GB" dirty="0"/>
            </a:br>
            <a:r>
              <a:rPr lang="en-GB" dirty="0"/>
              <a:t>Deputy Director for Part-Time Studies</a:t>
            </a:r>
            <a:endParaRPr lang="en-PL" dirty="0"/>
          </a:p>
          <a:p>
            <a:pPr marL="114300" indent="0">
              <a:buNone/>
            </a:pPr>
            <a:endParaRPr lang="en-GB" dirty="0"/>
          </a:p>
          <a:p>
            <a:pPr marL="114300" indent="0">
              <a:buNone/>
            </a:pPr>
            <a:r>
              <a:rPr lang="en-GB" dirty="0"/>
              <a:t>Office – Room 4, Institute of English Studies – Joanna Andrzejewska, MA</a:t>
            </a:r>
            <a:br>
              <a:rPr lang="en-GB" dirty="0"/>
            </a:br>
            <a:r>
              <a:rPr lang="en-GB" dirty="0" err="1"/>
              <a:t>joanna.andrzejewska@uwr.edu.pl</a:t>
            </a:r>
            <a:r>
              <a:rPr lang="en-GB" dirty="0"/>
              <a:t> (questions concerning class schedules, group assignments, USOS registration, USOS matters)</a:t>
            </a:r>
            <a:br>
              <a:rPr lang="en-GB" dirty="0"/>
            </a:br>
            <a:r>
              <a:rPr lang="en-GB" dirty="0"/>
              <a:t>Phone: +48 71 375 24 41</a:t>
            </a:r>
            <a:endParaRPr lang="en-PL" dirty="0"/>
          </a:p>
          <a:p>
            <a:pPr marL="114300" indent="0">
              <a:buNone/>
            </a:pPr>
            <a:r>
              <a:rPr lang="en-PL" dirty="0"/>
              <a:t> </a:t>
            </a:r>
          </a:p>
          <a:p>
            <a:pPr marL="114300" indent="0">
              <a:buNone/>
            </a:pPr>
            <a:endParaRPr lang="en-PL" dirty="0"/>
          </a:p>
        </p:txBody>
      </p:sp>
    </p:spTree>
    <p:extLst>
      <p:ext uri="{BB962C8B-B14F-4D97-AF65-F5344CB8AC3E}">
        <p14:creationId xmlns:p14="http://schemas.microsoft.com/office/powerpoint/2010/main" val="2146763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9"/>
          <p:cNvSpPr txBox="1">
            <a:spLocks noGrp="1"/>
          </p:cNvSpPr>
          <p:nvPr>
            <p:ph type="title"/>
          </p:nvPr>
        </p:nvSpPr>
        <p:spPr>
          <a:prstGeom prst="rect">
            <a:avLst/>
          </a:prstGeom>
        </p:spPr>
        <p:txBody>
          <a:bodyPr spcFirstLastPara="1" wrap="square" lIns="91425" tIns="91425" rIns="91425" bIns="91425" anchor="b" anchorCtr="0">
            <a:noAutofit/>
          </a:bodyPr>
          <a:lstStyle/>
          <a:p>
            <a:pPr marL="38100" lvl="0" algn="l" rtl="0">
              <a:spcBef>
                <a:spcPts val="0"/>
              </a:spcBef>
              <a:spcAft>
                <a:spcPts val="0"/>
              </a:spcAft>
              <a:buSzPts val="3000"/>
            </a:pPr>
            <a:r>
              <a:rPr lang="en-GB" dirty="0" err="1"/>
              <a:t>Informacje</a:t>
            </a:r>
            <a:r>
              <a:rPr lang="en-GB" dirty="0"/>
              <a:t> </a:t>
            </a:r>
            <a:r>
              <a:rPr lang="en-GB" dirty="0" err="1"/>
              <a:t>na</a:t>
            </a:r>
            <a:r>
              <a:rPr lang="en-GB" dirty="0"/>
              <a:t> </a:t>
            </a:r>
            <a:r>
              <a:rPr lang="en-GB" dirty="0" err="1"/>
              <a:t>początek</a:t>
            </a:r>
            <a:r>
              <a:rPr lang="en-GB" dirty="0"/>
              <a:t> </a:t>
            </a:r>
            <a:r>
              <a:rPr lang="en-GB" dirty="0" err="1"/>
              <a:t>zajęć</a:t>
            </a:r>
            <a:endParaRPr lang="en-GB" dirty="0"/>
          </a:p>
        </p:txBody>
      </p:sp>
      <p:sp>
        <p:nvSpPr>
          <p:cNvPr id="101" name="Google Shape;101;p19"/>
          <p:cNvSpPr txBox="1">
            <a:spLocks noGrp="1"/>
          </p:cNvSpPr>
          <p:nvPr>
            <p:ph type="body" idx="1"/>
          </p:nvPr>
        </p:nvSpPr>
        <p:spPr>
          <a:xfrm>
            <a:off x="387900" y="1146925"/>
            <a:ext cx="8368200" cy="3402900"/>
          </a:xfrm>
          <a:prstGeom prst="rect">
            <a:avLst/>
          </a:prstGeom>
        </p:spPr>
        <p:txBody>
          <a:bodyPr spcFirstLastPara="1" wrap="square" lIns="91425" tIns="91425" rIns="91425" bIns="91425" anchor="t" anchorCtr="0">
            <a:noAutofit/>
          </a:bodyPr>
          <a:lstStyle/>
          <a:p>
            <a:pPr>
              <a:lnSpc>
                <a:spcPct val="100000"/>
              </a:lnSpc>
            </a:pPr>
            <a:r>
              <a:rPr lang="en-GB" dirty="0" err="1"/>
              <a:t>Należy</a:t>
            </a:r>
            <a:r>
              <a:rPr lang="en-GB" dirty="0"/>
              <a:t> </a:t>
            </a:r>
            <a:r>
              <a:rPr lang="en-GB" dirty="0" err="1"/>
              <a:t>obowiązkowo</a:t>
            </a:r>
            <a:r>
              <a:rPr lang="en-GB" dirty="0"/>
              <a:t> </a:t>
            </a:r>
            <a:r>
              <a:rPr lang="en-GB" dirty="0" err="1"/>
              <a:t>zalogować</a:t>
            </a:r>
            <a:r>
              <a:rPr lang="en-GB" dirty="0"/>
              <a:t> </a:t>
            </a:r>
            <a:r>
              <a:rPr lang="en-GB" dirty="0" err="1"/>
              <a:t>się</a:t>
            </a:r>
            <a:r>
              <a:rPr lang="en-GB" dirty="0"/>
              <a:t> do USOS </a:t>
            </a:r>
            <a:r>
              <a:rPr lang="en-GB" dirty="0" err="1"/>
              <a:t>i</a:t>
            </a:r>
            <a:r>
              <a:rPr lang="en-GB" dirty="0"/>
              <a:t> </a:t>
            </a:r>
            <a:r>
              <a:rPr lang="en-GB" dirty="0" err="1"/>
              <a:t>zapoznać</a:t>
            </a:r>
            <a:r>
              <a:rPr lang="en-GB" dirty="0"/>
              <a:t> z </a:t>
            </a:r>
            <a:r>
              <a:rPr lang="en-GB" dirty="0" err="1"/>
              <a:t>systemem</a:t>
            </a:r>
            <a:r>
              <a:rPr lang="en-GB" dirty="0"/>
              <a:t>:</a:t>
            </a:r>
            <a:r>
              <a:rPr lang="pl-PL" dirty="0"/>
              <a:t> </a:t>
            </a:r>
            <a:r>
              <a:rPr lang="pl-PL" dirty="0">
                <a:hlinkClick r:id="rId3"/>
              </a:rPr>
              <a:t>https://usosweb.uwr.edu.pl/</a:t>
            </a:r>
            <a:endParaRPr lang="en-GB" dirty="0"/>
          </a:p>
          <a:p>
            <a:pPr>
              <a:lnSpc>
                <a:spcPct val="100000"/>
              </a:lnSpc>
            </a:pPr>
            <a:r>
              <a:rPr lang="en-GB" dirty="0" err="1"/>
              <a:t>Instrukcja</a:t>
            </a:r>
            <a:r>
              <a:rPr lang="en-GB" dirty="0"/>
              <a:t> </a:t>
            </a:r>
            <a:r>
              <a:rPr lang="en-GB" dirty="0" err="1"/>
              <a:t>logowania</a:t>
            </a:r>
            <a:r>
              <a:rPr lang="en-GB" dirty="0"/>
              <a:t> </a:t>
            </a:r>
            <a:r>
              <a:rPr lang="en-GB" dirty="0" err="1"/>
              <a:t>znajduje</a:t>
            </a:r>
            <a:r>
              <a:rPr lang="en-GB" dirty="0"/>
              <a:t> </a:t>
            </a:r>
            <a:r>
              <a:rPr lang="en-GB" dirty="0" err="1"/>
              <a:t>się</a:t>
            </a:r>
            <a:r>
              <a:rPr lang="en-GB" dirty="0"/>
              <a:t> </a:t>
            </a:r>
            <a:r>
              <a:rPr lang="en-GB" dirty="0" err="1"/>
              <a:t>na</a:t>
            </a:r>
            <a:r>
              <a:rPr lang="en-GB" dirty="0"/>
              <a:t> </a:t>
            </a:r>
            <a:r>
              <a:rPr lang="en-GB" dirty="0" err="1"/>
              <a:t>stronie</a:t>
            </a:r>
            <a:r>
              <a:rPr lang="en-GB" dirty="0"/>
              <a:t> </a:t>
            </a:r>
            <a:r>
              <a:rPr lang="en-GB" dirty="0" err="1"/>
              <a:t>głównej</a:t>
            </a:r>
            <a:r>
              <a:rPr lang="en-GB" dirty="0"/>
              <a:t> USOS.</a:t>
            </a:r>
            <a:endParaRPr dirty="0"/>
          </a:p>
          <a:p>
            <a:pPr>
              <a:lnSpc>
                <a:spcPct val="100000"/>
              </a:lnSpc>
            </a:pPr>
            <a:r>
              <a:rPr lang="pl-PL" dirty="0"/>
              <a:t>W każdym semestrze n</a:t>
            </a:r>
            <a:r>
              <a:rPr lang="en-GB" dirty="0"/>
              <a:t>a </a:t>
            </a:r>
            <a:r>
              <a:rPr lang="en-GB" dirty="0" err="1"/>
              <a:t>wszystkie</a:t>
            </a:r>
            <a:r>
              <a:rPr lang="en-GB" dirty="0"/>
              <a:t> </a:t>
            </a:r>
            <a:r>
              <a:rPr lang="en-GB" dirty="0" err="1"/>
              <a:t>zajęcia</a:t>
            </a:r>
            <a:r>
              <a:rPr lang="en-GB" dirty="0"/>
              <a:t> </a:t>
            </a:r>
            <a:r>
              <a:rPr lang="en-GB" dirty="0" err="1"/>
              <a:t>należy</a:t>
            </a:r>
            <a:r>
              <a:rPr lang="en-GB" dirty="0"/>
              <a:t> </a:t>
            </a:r>
            <a:r>
              <a:rPr lang="en-GB" dirty="0" err="1"/>
              <a:t>zapisać</a:t>
            </a:r>
            <a:r>
              <a:rPr lang="en-GB" dirty="0"/>
              <a:t> </a:t>
            </a:r>
            <a:r>
              <a:rPr lang="en-GB" dirty="0" err="1"/>
              <a:t>się</a:t>
            </a:r>
            <a:r>
              <a:rPr lang="en-GB" dirty="0"/>
              <a:t> w USOS. </a:t>
            </a:r>
          </a:p>
          <a:p>
            <a:pPr marL="114300" indent="0">
              <a:lnSpc>
                <a:spcPct val="100000"/>
              </a:lnSpc>
              <a:buNone/>
            </a:pPr>
            <a:endParaRPr lang="en-GB" dirty="0"/>
          </a:p>
          <a:p>
            <a:r>
              <a:rPr lang="en-PL" dirty="0"/>
              <a:t>You are required to log in to USOS and familiarize yourself with the system: </a:t>
            </a:r>
            <a:r>
              <a:rPr lang="en-PL" u="sng" dirty="0">
                <a:hlinkClick r:id="rId3"/>
              </a:rPr>
              <a:t>https://usosweb.uwr.edu.pl/</a:t>
            </a:r>
            <a:endParaRPr lang="en-PL" dirty="0"/>
          </a:p>
          <a:p>
            <a:r>
              <a:rPr lang="en-PL" dirty="0"/>
              <a:t>The login instructions are available on the USOS homepage.</a:t>
            </a:r>
          </a:p>
          <a:p>
            <a:r>
              <a:rPr lang="en-PL" dirty="0"/>
              <a:t>Each semester, you must register for all courses in USOS.</a:t>
            </a:r>
          </a:p>
          <a:p>
            <a:pPr>
              <a:lnSpc>
                <a:spcPct val="100000"/>
              </a:lnSpc>
            </a:pPr>
            <a:endParaRPr lang="en-GB" dirty="0"/>
          </a:p>
          <a:p>
            <a:pPr>
              <a:lnSpc>
                <a:spcPct val="100000"/>
              </a:lnSpc>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1"/>
          <p:cNvSpPr txBox="1">
            <a:spLocks noGrp="1"/>
          </p:cNvSpPr>
          <p:nvPr>
            <p:ph type="title"/>
          </p:nvPr>
        </p:nvSpPr>
        <p:spPr>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3100" dirty="0" err="1"/>
              <a:t>Informacje</a:t>
            </a:r>
            <a:r>
              <a:rPr lang="en-GB" sz="3100" dirty="0"/>
              <a:t> </a:t>
            </a:r>
            <a:r>
              <a:rPr lang="en-GB" sz="3100" dirty="0" err="1"/>
              <a:t>na</a:t>
            </a:r>
            <a:r>
              <a:rPr lang="en-GB" sz="3100" dirty="0"/>
              <a:t> </a:t>
            </a:r>
            <a:r>
              <a:rPr lang="en-GB" sz="3100" dirty="0" err="1"/>
              <a:t>początek</a:t>
            </a:r>
            <a:r>
              <a:rPr lang="en-GB" sz="3100" dirty="0"/>
              <a:t> </a:t>
            </a:r>
            <a:r>
              <a:rPr lang="en-GB" sz="3100" dirty="0" err="1"/>
              <a:t>zajęć</a:t>
            </a:r>
            <a:endParaRPr lang="en-GB" sz="3100" dirty="0"/>
          </a:p>
        </p:txBody>
      </p:sp>
      <p:sp>
        <p:nvSpPr>
          <p:cNvPr id="113" name="Google Shape;113;p21"/>
          <p:cNvSpPr txBox="1">
            <a:spLocks noGrp="1"/>
          </p:cNvSpPr>
          <p:nvPr>
            <p:ph type="body" idx="1"/>
          </p:nvPr>
        </p:nvSpPr>
        <p:spPr>
          <a:xfrm>
            <a:off x="387900" y="1301375"/>
            <a:ext cx="8368200" cy="3503400"/>
          </a:xfrm>
          <a:prstGeom prst="rect">
            <a:avLst/>
          </a:prstGeom>
        </p:spPr>
        <p:txBody>
          <a:bodyPr spcFirstLastPara="1" wrap="square" lIns="91425" tIns="91425" rIns="91425" bIns="91425" anchor="t" anchorCtr="0">
            <a:noAutofit/>
          </a:bodyPr>
          <a:lstStyle/>
          <a:p>
            <a:pPr marL="342900"/>
            <a:r>
              <a:rPr lang="en-GB" sz="2400" dirty="0" err="1"/>
              <a:t>Większość</a:t>
            </a:r>
            <a:r>
              <a:rPr lang="en-GB" sz="2400" dirty="0"/>
              <a:t> </a:t>
            </a:r>
            <a:r>
              <a:rPr lang="en-GB" sz="2400" dirty="0" err="1"/>
              <a:t>zajęć</a:t>
            </a:r>
            <a:r>
              <a:rPr lang="en-GB" sz="2400" dirty="0"/>
              <a:t> </a:t>
            </a:r>
            <a:r>
              <a:rPr lang="en-GB" sz="2400" dirty="0" err="1"/>
              <a:t>odbywa</a:t>
            </a:r>
            <a:r>
              <a:rPr lang="en-GB" sz="2400" dirty="0"/>
              <a:t> </a:t>
            </a:r>
            <a:r>
              <a:rPr lang="en-GB" sz="2400" dirty="0" err="1"/>
              <a:t>się</a:t>
            </a:r>
            <a:r>
              <a:rPr lang="en-GB" sz="2400" dirty="0"/>
              <a:t> </a:t>
            </a:r>
            <a:r>
              <a:rPr lang="en-GB" sz="2400" dirty="0" err="1"/>
              <a:t>stacjonarnie</a:t>
            </a:r>
            <a:r>
              <a:rPr lang="en-GB" sz="2400" dirty="0"/>
              <a:t>. </a:t>
            </a:r>
            <a:r>
              <a:rPr lang="en-GB" sz="2400" dirty="0" err="1"/>
              <a:t>Tylko</a:t>
            </a:r>
            <a:r>
              <a:rPr lang="en-GB" sz="2400" dirty="0"/>
              <a:t> </a:t>
            </a:r>
            <a:r>
              <a:rPr lang="en-GB" sz="2400" dirty="0" err="1"/>
              <a:t>wybrane</a:t>
            </a:r>
            <a:r>
              <a:rPr lang="en-GB" sz="2400" dirty="0"/>
              <a:t> </a:t>
            </a:r>
            <a:r>
              <a:rPr lang="en-GB" sz="2400" dirty="0" err="1"/>
              <a:t>zajęcia</a:t>
            </a:r>
            <a:r>
              <a:rPr lang="en-GB" sz="2400" dirty="0"/>
              <a:t> </a:t>
            </a:r>
            <a:r>
              <a:rPr lang="en-GB" sz="2400" dirty="0" err="1"/>
              <a:t>organizowane</a:t>
            </a:r>
            <a:r>
              <a:rPr lang="en-GB" sz="2400" dirty="0"/>
              <a:t> </a:t>
            </a:r>
            <a:r>
              <a:rPr lang="en-GB" sz="2400" dirty="0" err="1"/>
              <a:t>są</a:t>
            </a:r>
            <a:r>
              <a:rPr lang="en-GB" sz="2400" dirty="0"/>
              <a:t> </a:t>
            </a:r>
            <a:r>
              <a:rPr lang="en-GB" sz="2400" dirty="0" err="1"/>
              <a:t>na</a:t>
            </a:r>
            <a:r>
              <a:rPr lang="en-GB" sz="2400" dirty="0"/>
              <a:t> </a:t>
            </a:r>
            <a:r>
              <a:rPr lang="en-GB" sz="2400" dirty="0" err="1"/>
              <a:t>platformie</a:t>
            </a:r>
            <a:r>
              <a:rPr lang="en-GB" sz="2400" dirty="0"/>
              <a:t> Teams w </a:t>
            </a:r>
            <a:r>
              <a:rPr lang="en-GB" sz="2400" dirty="0" err="1"/>
              <a:t>piątki</a:t>
            </a:r>
            <a:r>
              <a:rPr lang="en-GB" sz="2400" dirty="0"/>
              <a:t> (</a:t>
            </a:r>
            <a:r>
              <a:rPr lang="en-GB" sz="2400" dirty="0" err="1"/>
              <a:t>zgodnie</a:t>
            </a:r>
            <a:r>
              <a:rPr lang="en-GB" sz="2400" dirty="0"/>
              <a:t> z </a:t>
            </a:r>
            <a:r>
              <a:rPr lang="en-GB" sz="2400" dirty="0" err="1"/>
              <a:t>harmonogramem</a:t>
            </a:r>
            <a:r>
              <a:rPr lang="en-GB" sz="2400" dirty="0"/>
              <a:t> </a:t>
            </a:r>
            <a:r>
              <a:rPr lang="en-GB" sz="2400" dirty="0" err="1"/>
              <a:t>zjazdów</a:t>
            </a:r>
            <a:r>
              <a:rPr lang="en-GB" sz="2400" dirty="0"/>
              <a:t>). W </a:t>
            </a:r>
            <a:r>
              <a:rPr lang="en-GB" sz="2400" dirty="0" err="1"/>
              <a:t>semestrze</a:t>
            </a:r>
            <a:r>
              <a:rPr lang="en-GB" sz="2400" dirty="0"/>
              <a:t> </a:t>
            </a:r>
            <a:r>
              <a:rPr lang="en-GB" sz="2400" dirty="0" err="1"/>
              <a:t>zimowym</a:t>
            </a:r>
            <a:r>
              <a:rPr lang="en-GB" sz="2400" dirty="0"/>
              <a:t> </a:t>
            </a:r>
            <a:r>
              <a:rPr lang="en-GB" sz="2400" dirty="0" err="1"/>
              <a:t>są</a:t>
            </a:r>
            <a:r>
              <a:rPr lang="en-GB" sz="2400" dirty="0"/>
              <a:t> to </a:t>
            </a:r>
            <a:r>
              <a:rPr lang="en-GB" sz="2400" dirty="0" err="1"/>
              <a:t>zajęcia</a:t>
            </a:r>
            <a:r>
              <a:rPr lang="en-GB" sz="2400" dirty="0"/>
              <a:t> </a:t>
            </a:r>
            <a:r>
              <a:rPr lang="en-GB" sz="2400" dirty="0" err="1"/>
              <a:t>fakultatywne</a:t>
            </a:r>
            <a:r>
              <a:rPr lang="en-GB" sz="2400" dirty="0"/>
              <a:t> z </a:t>
            </a:r>
            <a:r>
              <a:rPr lang="en-GB" sz="2400" dirty="0" err="1"/>
              <a:t>literatury</a:t>
            </a:r>
            <a:r>
              <a:rPr lang="en-GB" sz="2400" dirty="0"/>
              <a:t>. </a:t>
            </a:r>
          </a:p>
          <a:p>
            <a:pPr marL="0" lvl="0" indent="0" algn="l" rtl="0">
              <a:spcBef>
                <a:spcPts val="0"/>
              </a:spcBef>
              <a:spcAft>
                <a:spcPts val="0"/>
              </a:spcAft>
              <a:buNone/>
            </a:pPr>
            <a:endParaRPr lang="en-GB" sz="2400" dirty="0"/>
          </a:p>
          <a:p>
            <a:pPr marL="342900"/>
            <a:r>
              <a:rPr lang="pl-PL" sz="2400" dirty="0"/>
              <a:t>Do MS TEAMS należy się zalogować tak jak do poczty w domenie </a:t>
            </a:r>
            <a:r>
              <a:rPr lang="pl-PL" sz="2400" dirty="0" err="1"/>
              <a:t>uwr.edu.pl</a:t>
            </a:r>
            <a:r>
              <a:rPr lang="pl-PL" sz="2400" dirty="0"/>
              <a:t> (przy użyciu tego samego loginu (</a:t>
            </a:r>
            <a:r>
              <a:rPr lang="pl-PL" sz="2400" dirty="0" err="1"/>
              <a:t>nr_albumu@uwr.edu.pl</a:t>
            </a:r>
            <a:r>
              <a:rPr lang="pl-PL" sz="2400" dirty="0"/>
              <a:t>) i hasła). </a:t>
            </a:r>
          </a:p>
          <a:p>
            <a:pPr marL="0" lvl="0" indent="0" algn="l" rtl="0">
              <a:spcBef>
                <a:spcPts val="1600"/>
              </a:spcBef>
              <a:spcAft>
                <a:spcPts val="160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801FA-4530-9B19-9A77-5A39422EAE36}"/>
              </a:ext>
            </a:extLst>
          </p:cNvPr>
          <p:cNvSpPr>
            <a:spLocks noGrp="1"/>
          </p:cNvSpPr>
          <p:nvPr>
            <p:ph type="title"/>
          </p:nvPr>
        </p:nvSpPr>
        <p:spPr/>
        <p:txBody>
          <a:bodyPr/>
          <a:lstStyle/>
          <a:p>
            <a:r>
              <a:rPr lang="en-GB" sz="3100" dirty="0"/>
              <a:t>Information for the Start of Classes</a:t>
            </a:r>
            <a:endParaRPr lang="en-PL" sz="3100" dirty="0"/>
          </a:p>
        </p:txBody>
      </p:sp>
      <p:sp>
        <p:nvSpPr>
          <p:cNvPr id="3" name="Text Placeholder 2">
            <a:extLst>
              <a:ext uri="{FF2B5EF4-FFF2-40B4-BE49-F238E27FC236}">
                <a16:creationId xmlns:a16="http://schemas.microsoft.com/office/drawing/2014/main" id="{73212605-A19B-B77E-D113-A953236E8B55}"/>
              </a:ext>
            </a:extLst>
          </p:cNvPr>
          <p:cNvSpPr>
            <a:spLocks noGrp="1"/>
          </p:cNvSpPr>
          <p:nvPr>
            <p:ph type="body" idx="1"/>
          </p:nvPr>
        </p:nvSpPr>
        <p:spPr/>
        <p:txBody>
          <a:bodyPr/>
          <a:lstStyle/>
          <a:p>
            <a:r>
              <a:rPr lang="en-GB" dirty="0"/>
              <a:t>Most classes are held in the Institute. Only selected classes are conducted on the Teams platform on Fridays (according to the meeting schedule). In the winter semester, these are elective literature courses.</a:t>
            </a:r>
            <a:endParaRPr lang="en-PL" dirty="0"/>
          </a:p>
          <a:p>
            <a:r>
              <a:rPr lang="en-GB" dirty="0"/>
              <a:t>To access MS Teams, you must log in the same way as to your university email account in the </a:t>
            </a:r>
            <a:r>
              <a:rPr lang="en-GB" dirty="0" err="1"/>
              <a:t>uwr.edu.pl</a:t>
            </a:r>
            <a:r>
              <a:rPr lang="en-GB" dirty="0"/>
              <a:t> domain (using the same login, i.e., </a:t>
            </a:r>
            <a:r>
              <a:rPr lang="en-GB" dirty="0" err="1"/>
              <a:t>student_ID@uwr.edu.pl</a:t>
            </a:r>
            <a:r>
              <a:rPr lang="en-GB" dirty="0"/>
              <a:t> – and password).</a:t>
            </a:r>
            <a:endParaRPr lang="en-PL" dirty="0"/>
          </a:p>
          <a:p>
            <a:pPr marL="114300" indent="0">
              <a:buNone/>
            </a:pPr>
            <a:endParaRPr lang="en-PL" dirty="0"/>
          </a:p>
        </p:txBody>
      </p:sp>
    </p:spTree>
    <p:extLst>
      <p:ext uri="{BB962C8B-B14F-4D97-AF65-F5344CB8AC3E}">
        <p14:creationId xmlns:p14="http://schemas.microsoft.com/office/powerpoint/2010/main" val="841903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539</TotalTime>
  <Words>2951</Words>
  <Application>Microsoft Macintosh PowerPoint</Application>
  <PresentationFormat>On-screen Show (16:9)</PresentationFormat>
  <Paragraphs>152</Paragraphs>
  <Slides>33</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Roboto</vt:lpstr>
      <vt:lpstr>Calibri</vt:lpstr>
      <vt:lpstr>Aptos Display</vt:lpstr>
      <vt:lpstr>Aptos</vt:lpstr>
      <vt:lpstr>Office Theme</vt:lpstr>
      <vt:lpstr>Witamy w Instytucie Filologii Angielskiej</vt:lpstr>
      <vt:lpstr>Wydział Neofilologii / Faculty of Languages, Literatures and Cultures</vt:lpstr>
      <vt:lpstr>Dziekanat / Dean’s office  </vt:lpstr>
      <vt:lpstr>Dziekanat / The Dean’s Office</vt:lpstr>
      <vt:lpstr>Instytut Filologii Angielskiej</vt:lpstr>
      <vt:lpstr>Institute of English Studies</vt:lpstr>
      <vt:lpstr>Informacje na początek zajęć</vt:lpstr>
      <vt:lpstr>Informacje na początek zajęć</vt:lpstr>
      <vt:lpstr>Information for the Start of Classes</vt:lpstr>
      <vt:lpstr>Wybory starosty pierwszego roku  (The election of year 1 head person)</vt:lpstr>
      <vt:lpstr>Regulamin Studiów w Uniwersytecie Wrocławskim</vt:lpstr>
      <vt:lpstr>Study regulations/University regulations</vt:lpstr>
      <vt:lpstr>Regulamin studiów – ważne informacje</vt:lpstr>
      <vt:lpstr>Study regulations/University regulations</vt:lpstr>
      <vt:lpstr>Podania</vt:lpstr>
      <vt:lpstr>Students’ applications/requests</vt:lpstr>
      <vt:lpstr>Lektorat </vt:lpstr>
      <vt:lpstr>Foreign language</vt:lpstr>
      <vt:lpstr>Opcyjne moduły w programie studiów</vt:lpstr>
      <vt:lpstr>Optional Modules in the Study Program</vt:lpstr>
      <vt:lpstr>Przedsiębiorczość: praca, biznes, kariera</vt:lpstr>
      <vt:lpstr> Entrepreneurship: Work, Business, Career </vt:lpstr>
      <vt:lpstr>Przedmioty o treściach z nauk społecznych</vt:lpstr>
      <vt:lpstr>Courses in Social Sciences</vt:lpstr>
      <vt:lpstr>      USOS - zapisy na zajęcia/ USOS – course registration      </vt:lpstr>
      <vt:lpstr>Zapisy w semestrze zimowym 2025/26/ Winter semester 2025/26 enrollment</vt:lpstr>
      <vt:lpstr>Sylabusy (syllabi)</vt:lpstr>
      <vt:lpstr>Obowiązkowe szkolenie BHP (on-line) </vt:lpstr>
      <vt:lpstr>Compulsory health and safety training</vt:lpstr>
      <vt:lpstr>Biblioteka/The library</vt:lpstr>
      <vt:lpstr>About our Internet site: https://ifa.uwr.edu.pl/</vt:lpstr>
      <vt:lpstr>Log in to your university e-mail account</vt:lpstr>
      <vt:lpstr>Dziękuję za uwagę! 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Witamy w IFA Welcome to our Institute </dc:title>
  <cp:lastModifiedBy>Katarzyna Sówka-Pietraszewska</cp:lastModifiedBy>
  <cp:revision>54</cp:revision>
  <dcterms:modified xsi:type="dcterms:W3CDTF">2025-10-03T11:29:03Z</dcterms:modified>
</cp:coreProperties>
</file>