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5"/>
  </p:notesMasterIdLst>
  <p:sldIdLst>
    <p:sldId id="256" r:id="rId2"/>
    <p:sldId id="258" r:id="rId3"/>
    <p:sldId id="259" r:id="rId4"/>
    <p:sldId id="260" r:id="rId5"/>
    <p:sldId id="294"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2" r:id="rId26"/>
    <p:sldId id="283" r:id="rId27"/>
    <p:sldId id="284" r:id="rId28"/>
    <p:sldId id="285" r:id="rId29"/>
    <p:sldId id="288" r:id="rId30"/>
    <p:sldId id="289" r:id="rId31"/>
    <p:sldId id="290" r:id="rId32"/>
    <p:sldId id="291" r:id="rId33"/>
    <p:sldId id="292" r:id="rId3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136c6cb6c3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136c6cb6c3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136c6cb6c3_0_1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136c6cb6c3_0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41db8ddd5f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41db8ddd5f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136c6cb6c3_0_1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136c6cb6c3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136c6cb6c3_0_1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136c6cb6c3_0_1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2592e1a10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2592e1a10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60007facf5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60007facf5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136c6cb6c3_0_1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136c6cb6c3_0_1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60007facf5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60007facf5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60007facf5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60007facf5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15795f4eea0_6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5795f4eea0_6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136c6cb6c3_0_1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136c6cb6c3_0_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136c6cb6c3_0_1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136c6cb6c3_0_1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27b876e521e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27b876e521e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60007facf5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60007facf5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27b876e521e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 name="Google Shape;206;g27b876e521e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136c6cb6c3_0_1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136c6cb6c3_0_1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136c6cb6c3_0_1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 name="Google Shape;224;g136c6cb6c3_0_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60007facf5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60007facf5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9dd4f91adc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 name="Google Shape;236;g9dd4f91ad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36c6cb6c3_0_1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136c6cb6c3_0_1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15795f4eea0_6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15795f4eea0_6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136c6cb6c3_0_2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136c6cb6c3_0_2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9ae86b1a99_1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9ae86b1a99_1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f2ff6b874e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2" name="Google Shape;272;gf2ff6b874e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g15691543bf9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8" name="Google Shape;278;g15691543bf9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15e8a9dfb1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15e8a9dfb1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157d6eb811b_1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157d6eb811b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529016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136c6cb6c3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136c6cb6c3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136c6cb6c3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136c6cb6c3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15e8a9dfb1a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15e8a9dfb1a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15e8a9dfb1a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15e8a9dfb1a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1524800" y="672606"/>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sp>
        <p:nvSpPr>
          <p:cNvPr id="11" name="Google Shape;11;p2"/>
          <p:cNvSpPr/>
          <p:nvPr/>
        </p:nvSpPr>
        <p:spPr>
          <a:xfrm rot="10800000">
            <a:off x="6537563" y="33429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cxnSp>
        <p:nvCxnSpPr>
          <p:cNvPr id="12" name="Google Shape;12;p2"/>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3" name="Google Shape;13;p2"/>
          <p:cNvSpPr txBox="1">
            <a:spLocks noGrp="1"/>
          </p:cNvSpPr>
          <p:nvPr>
            <p:ph type="ctrTitle"/>
          </p:nvPr>
        </p:nvSpPr>
        <p:spPr>
          <a:xfrm>
            <a:off x="1680302" y="1188925"/>
            <a:ext cx="5783400" cy="1457400"/>
          </a:xfrm>
          <a:prstGeom prst="rect">
            <a:avLst/>
          </a:prstGeom>
        </p:spPr>
        <p:txBody>
          <a:bodyPr spcFirstLastPara="1" wrap="square" lIns="91425" tIns="91425" rIns="91425" bIns="91425" anchor="b" anchorCtr="0">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4" name="Google Shape;14;p2"/>
          <p:cNvSpPr txBox="1">
            <a:spLocks noGrp="1"/>
          </p:cNvSpPr>
          <p:nvPr>
            <p:ph type="subTitle" idx="1"/>
          </p:nvPr>
        </p:nvSpPr>
        <p:spPr>
          <a:xfrm>
            <a:off x="1680302" y="3049450"/>
            <a:ext cx="5783400" cy="9090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a:endParaRPr/>
          </a:p>
        </p:txBody>
      </p:sp>
      <p:sp>
        <p:nvSpPr>
          <p:cNvPr id="15" name="Google Shape;15;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2"/>
        <p:cNvGrpSpPr/>
        <p:nvPr/>
      </p:nvGrpSpPr>
      <p:grpSpPr>
        <a:xfrm>
          <a:off x="0" y="0"/>
          <a:ext cx="0" cy="0"/>
          <a:chOff x="0" y="0"/>
          <a:chExt cx="0" cy="0"/>
        </a:xfrm>
      </p:grpSpPr>
      <p:sp>
        <p:nvSpPr>
          <p:cNvPr id="53" name="Google Shape;53;p11"/>
          <p:cNvSpPr/>
          <p:nvPr/>
        </p:nvSpPr>
        <p:spPr>
          <a:xfrm>
            <a:off x="150" y="5076825"/>
            <a:ext cx="9143700" cy="666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1"/>
          <p:cNvSpPr txBox="1">
            <a:spLocks noGrp="1"/>
          </p:cNvSpPr>
          <p:nvPr>
            <p:ph type="title" hasCustomPrompt="1"/>
          </p:nvPr>
        </p:nvSpPr>
        <p:spPr>
          <a:xfrm>
            <a:off x="387900" y="1152450"/>
            <a:ext cx="8368200" cy="15384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p11"/>
          <p:cNvSpPr txBox="1">
            <a:spLocks noGrp="1"/>
          </p:cNvSpPr>
          <p:nvPr>
            <p:ph type="body" idx="1"/>
          </p:nvPr>
        </p:nvSpPr>
        <p:spPr>
          <a:xfrm>
            <a:off x="387900" y="2919450"/>
            <a:ext cx="8368200" cy="10716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6" name="Google Shape;56;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sp>
        <p:nvSpPr>
          <p:cNvPr id="58" name="Google Shape;58;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
        <p:cNvGrpSpPr/>
        <p:nvPr/>
      </p:nvGrpSpPr>
      <p:grpSpPr>
        <a:xfrm>
          <a:off x="0" y="0"/>
          <a:ext cx="0" cy="0"/>
          <a:chOff x="0" y="0"/>
          <a:chExt cx="0" cy="0"/>
        </a:xfrm>
      </p:grpSpPr>
      <p:cxnSp>
        <p:nvCxnSpPr>
          <p:cNvPr id="17" name="Google Shape;17;p3"/>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8" name="Google Shape;18;p3"/>
          <p:cNvSpPr txBox="1">
            <a:spLocks noGrp="1"/>
          </p:cNvSpPr>
          <p:nvPr>
            <p:ph type="title"/>
          </p:nvPr>
        </p:nvSpPr>
        <p:spPr>
          <a:xfrm>
            <a:off x="480750" y="1764950"/>
            <a:ext cx="8222100" cy="907500"/>
          </a:xfrm>
          <a:prstGeom prst="rect">
            <a:avLst/>
          </a:prstGeom>
        </p:spPr>
        <p:txBody>
          <a:bodyPr spcFirstLastPara="1" wrap="square" lIns="91425" tIns="91425" rIns="91425" bIns="91425" anchor="b"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9" name="Google Shape;19;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cxnSp>
        <p:nvCxnSpPr>
          <p:cNvPr id="21" name="Google Shape;21;p4"/>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2" name="Google Shape;22;p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Google Shape;23;p4"/>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4" name="Google Shape;24;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cxnSp>
        <p:nvCxnSpPr>
          <p:cNvPr id="26" name="Google Shape;26;p5"/>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7" name="Google Shape;27;p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8" name="Google Shape;28;p5"/>
          <p:cNvSpPr txBox="1">
            <a:spLocks noGrp="1"/>
          </p:cNvSpPr>
          <p:nvPr>
            <p:ph type="body" idx="1"/>
          </p:nvPr>
        </p:nvSpPr>
        <p:spPr>
          <a:xfrm>
            <a:off x="387900" y="1489825"/>
            <a:ext cx="3999900" cy="3078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Google Shape;29;p5"/>
          <p:cNvSpPr txBox="1">
            <a:spLocks noGrp="1"/>
          </p:cNvSpPr>
          <p:nvPr>
            <p:ph type="body" idx="2"/>
          </p:nvPr>
        </p:nvSpPr>
        <p:spPr>
          <a:xfrm>
            <a:off x="4756200" y="1489825"/>
            <a:ext cx="3999900" cy="3078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0" name="Google Shape;30;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3" name="Google Shape;33;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4"/>
        <p:cNvGrpSpPr/>
        <p:nvPr/>
      </p:nvGrpSpPr>
      <p:grpSpPr>
        <a:xfrm>
          <a:off x="0" y="0"/>
          <a:ext cx="0" cy="0"/>
          <a:chOff x="0" y="0"/>
          <a:chExt cx="0" cy="0"/>
        </a:xfrm>
      </p:grpSpPr>
      <p:cxnSp>
        <p:nvCxnSpPr>
          <p:cNvPr id="35" name="Google Shape;35;p7"/>
          <p:cNvCxnSpPr/>
          <p:nvPr/>
        </p:nvCxnSpPr>
        <p:spPr>
          <a:xfrm>
            <a:off x="489218" y="1412277"/>
            <a:ext cx="331500" cy="0"/>
          </a:xfrm>
          <a:prstGeom prst="straightConnector1">
            <a:avLst/>
          </a:prstGeom>
          <a:noFill/>
          <a:ln w="38100" cap="flat" cmpd="sng">
            <a:solidFill>
              <a:schemeClr val="accent4"/>
            </a:solidFill>
            <a:prstDash val="solid"/>
            <a:round/>
            <a:headEnd type="none" w="sm" len="sm"/>
            <a:tailEnd type="none" w="sm" len="sm"/>
          </a:ln>
        </p:spPr>
      </p:cxnSp>
      <p:sp>
        <p:nvSpPr>
          <p:cNvPr id="36" name="Google Shape;36;p7"/>
          <p:cNvSpPr txBox="1">
            <a:spLocks noGrp="1"/>
          </p:cNvSpPr>
          <p:nvPr>
            <p:ph type="title"/>
          </p:nvPr>
        </p:nvSpPr>
        <p:spPr>
          <a:xfrm>
            <a:off x="3879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7" name="Google Shape;37;p7"/>
          <p:cNvSpPr txBox="1">
            <a:spLocks noGrp="1"/>
          </p:cNvSpPr>
          <p:nvPr>
            <p:ph type="body" idx="1"/>
          </p:nvPr>
        </p:nvSpPr>
        <p:spPr>
          <a:xfrm>
            <a:off x="387900" y="1594025"/>
            <a:ext cx="2808000" cy="26811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8" name="Google Shape;3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1" name="Google Shape;41;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2"/>
        <p:cNvGrpSpPr/>
        <p:nvPr/>
      </p:nvGrpSpPr>
      <p:grpSpPr>
        <a:xfrm>
          <a:off x="0" y="0"/>
          <a:ext cx="0" cy="0"/>
          <a:chOff x="0" y="0"/>
          <a:chExt cx="0" cy="0"/>
        </a:xfrm>
      </p:grpSpPr>
      <p:sp>
        <p:nvSpPr>
          <p:cNvPr id="43" name="Google Shape;43;p9"/>
          <p:cNvSpPr/>
          <p:nvPr/>
        </p:nvSpPr>
        <p:spPr>
          <a:xfrm>
            <a:off x="4572000" y="-7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4" name="Google Shape;44;p9"/>
          <p:cNvCxnSpPr/>
          <p:nvPr/>
        </p:nvCxnSpPr>
        <p:spPr>
          <a:xfrm>
            <a:off x="5029675" y="4495503"/>
            <a:ext cx="540900" cy="0"/>
          </a:xfrm>
          <a:prstGeom prst="straightConnector1">
            <a:avLst/>
          </a:prstGeom>
          <a:noFill/>
          <a:ln w="38100" cap="flat" cmpd="sng">
            <a:solidFill>
              <a:schemeClr val="accent5"/>
            </a:solidFill>
            <a:prstDash val="solid"/>
            <a:round/>
            <a:headEnd type="none" w="sm" len="sm"/>
            <a:tailEnd type="none" w="sm" len="sm"/>
          </a:ln>
        </p:spPr>
      </p:cxnSp>
      <p:sp>
        <p:nvSpPr>
          <p:cNvPr id="45" name="Google Shape;45;p9"/>
          <p:cNvSpPr txBox="1">
            <a:spLocks noGrp="1"/>
          </p:cNvSpPr>
          <p:nvPr>
            <p:ph type="title"/>
          </p:nvPr>
        </p:nvSpPr>
        <p:spPr>
          <a:xfrm>
            <a:off x="265500" y="1209075"/>
            <a:ext cx="4045200" cy="1506300"/>
          </a:xfrm>
          <a:prstGeom prst="rect">
            <a:avLst/>
          </a:prstGeom>
        </p:spPr>
        <p:txBody>
          <a:bodyPr spcFirstLastPara="1" wrap="square" lIns="91425" tIns="91425" rIns="91425" bIns="91425" anchor="b" anchorCtr="0">
            <a:no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6" name="Google Shape;46;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a:endParaRPr/>
          </a:p>
        </p:txBody>
      </p:sp>
      <p:sp>
        <p:nvSpPr>
          <p:cNvPr id="47" name="Google Shape;47;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8" name="Google Shape;48;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9"/>
        <p:cNvGrpSpPr/>
        <p:nvPr/>
      </p:nvGrpSpPr>
      <p:grpSpPr>
        <a:xfrm>
          <a:off x="0" y="0"/>
          <a:ext cx="0" cy="0"/>
          <a:chOff x="0" y="0"/>
          <a:chExt cx="0" cy="0"/>
        </a:xfrm>
      </p:grpSpPr>
      <p:sp>
        <p:nvSpPr>
          <p:cNvPr id="50" name="Google Shape;50;p10"/>
          <p:cNvSpPr txBox="1">
            <a:spLocks noGrp="1"/>
          </p:cNvSpPr>
          <p:nvPr>
            <p:ph type="body" idx="1"/>
          </p:nvPr>
        </p:nvSpPr>
        <p:spPr>
          <a:xfrm>
            <a:off x="319500" y="4233725"/>
            <a:ext cx="5998800" cy="5988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a:endParaRPr/>
          </a:p>
        </p:txBody>
      </p:sp>
      <p:sp>
        <p:nvSpPr>
          <p:cNvPr id="51" name="Google Shape;51;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rina">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87900" y="458025"/>
            <a:ext cx="8368200" cy="6861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387900" y="1489824"/>
            <a:ext cx="8368200" cy="30789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15000"/>
              </a:lnSpc>
              <a:spcBef>
                <a:spcPts val="1600"/>
              </a:spcBef>
              <a:spcAft>
                <a:spcPts val="1600"/>
              </a:spcAft>
              <a:buClr>
                <a:schemeClr val="dk1"/>
              </a:buClr>
              <a:buSzPts val="1400"/>
              <a:buFont typeface="Roboto"/>
              <a:buChar char="■"/>
              <a:defRPr>
                <a:solidFill>
                  <a:schemeClr val="dk1"/>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1"/>
                </a:solidFill>
                <a:latin typeface="Roboto"/>
                <a:ea typeface="Roboto"/>
                <a:cs typeface="Roboto"/>
                <a:sym typeface="Roboto"/>
              </a:defRPr>
            </a:lvl1pPr>
            <a:lvl2pPr lvl="1" algn="r">
              <a:buNone/>
              <a:defRPr sz="1000">
                <a:solidFill>
                  <a:schemeClr val="dk1"/>
                </a:solidFill>
                <a:latin typeface="Roboto"/>
                <a:ea typeface="Roboto"/>
                <a:cs typeface="Roboto"/>
                <a:sym typeface="Roboto"/>
              </a:defRPr>
            </a:lvl2pPr>
            <a:lvl3pPr lvl="2" algn="r">
              <a:buNone/>
              <a:defRPr sz="1000">
                <a:solidFill>
                  <a:schemeClr val="dk1"/>
                </a:solidFill>
                <a:latin typeface="Roboto"/>
                <a:ea typeface="Roboto"/>
                <a:cs typeface="Roboto"/>
                <a:sym typeface="Roboto"/>
              </a:defRPr>
            </a:lvl3pPr>
            <a:lvl4pPr lvl="3" algn="r">
              <a:buNone/>
              <a:defRPr sz="1000">
                <a:solidFill>
                  <a:schemeClr val="dk1"/>
                </a:solidFill>
                <a:latin typeface="Roboto"/>
                <a:ea typeface="Roboto"/>
                <a:cs typeface="Roboto"/>
                <a:sym typeface="Roboto"/>
              </a:defRPr>
            </a:lvl4pPr>
            <a:lvl5pPr lvl="4" algn="r">
              <a:buNone/>
              <a:defRPr sz="1000">
                <a:solidFill>
                  <a:schemeClr val="dk1"/>
                </a:solidFill>
                <a:latin typeface="Roboto"/>
                <a:ea typeface="Roboto"/>
                <a:cs typeface="Roboto"/>
                <a:sym typeface="Roboto"/>
              </a:defRPr>
            </a:lvl5pPr>
            <a:lvl6pPr lvl="5" algn="r">
              <a:buNone/>
              <a:defRPr sz="1000">
                <a:solidFill>
                  <a:schemeClr val="dk1"/>
                </a:solidFill>
                <a:latin typeface="Roboto"/>
                <a:ea typeface="Roboto"/>
                <a:cs typeface="Roboto"/>
                <a:sym typeface="Roboto"/>
              </a:defRPr>
            </a:lvl6pPr>
            <a:lvl7pPr lvl="6" algn="r">
              <a:buNone/>
              <a:defRPr sz="1000">
                <a:solidFill>
                  <a:schemeClr val="dk1"/>
                </a:solidFill>
                <a:latin typeface="Roboto"/>
                <a:ea typeface="Roboto"/>
                <a:cs typeface="Roboto"/>
                <a:sym typeface="Roboto"/>
              </a:defRPr>
            </a:lvl7pPr>
            <a:lvl8pPr lvl="7" algn="r">
              <a:buNone/>
              <a:defRPr sz="1000">
                <a:solidFill>
                  <a:schemeClr val="dk1"/>
                </a:solidFill>
                <a:latin typeface="Roboto"/>
                <a:ea typeface="Roboto"/>
                <a:cs typeface="Roboto"/>
                <a:sym typeface="Roboto"/>
              </a:defRPr>
            </a:lvl8pPr>
            <a:lvl9pPr lvl="8" algn="r">
              <a:buNone/>
              <a:defRPr sz="1000">
                <a:solidFill>
                  <a:schemeClr val="dk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ifa.uwr.edu.pl/"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https://usosweb.uni.wroc.pl/kontroler.php?_action=news/rejestracje/index"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hyperlink" Target="https://e-edu.cko.uni.wroc.pl/" TargetMode="External"/><Relationship Id="rId2" Type="http://schemas.openxmlformats.org/officeDocument/2006/relationships/notesSlide" Target="../notesSlides/notesSlide26.xml"/><Relationship Id="rId1" Type="http://schemas.openxmlformats.org/officeDocument/2006/relationships/slideLayout" Target="../slideLayouts/slideLayout3.xml"/><Relationship Id="rId4" Type="http://schemas.openxmlformats.org/officeDocument/2006/relationships/hyperlink" Target="mailto:cko@uwr.edu.pl"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e-edu.cko.uni.wroc.pl" TargetMode="External"/><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hyperlink" Target="https://ifa.uwr.edu.pl/biblioteka/" TargetMode="External"/><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hyperlink" Target="https://ifa.uwr.edu.pl/" TargetMode="External"/><Relationship Id="rId2" Type="http://schemas.openxmlformats.org/officeDocument/2006/relationships/notesSlide" Target="../notesSlides/notesSlide29.xml"/><Relationship Id="rId1" Type="http://schemas.openxmlformats.org/officeDocument/2006/relationships/slideLayout" Target="../slideLayouts/slideLayout3.xml"/><Relationship Id="rId4" Type="http://schemas.openxmlformats.org/officeDocument/2006/relationships/hyperlink" Target="http://www.wfil.uni.wroc.pl/informacje-dydaktyczne"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mailto:karolina.mak@uwr.edu.pl"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hyperlink" Target="mailto:nr_albumu@uwr.edu.pl" TargetMode="External"/><Relationship Id="rId2" Type="http://schemas.openxmlformats.org/officeDocument/2006/relationships/notesSlide" Target="../notesSlides/notesSlide30.xml"/><Relationship Id="rId1" Type="http://schemas.openxmlformats.org/officeDocument/2006/relationships/slideLayout" Target="../slideLayouts/slideLayout3.xml"/><Relationship Id="rId5" Type="http://schemas.openxmlformats.org/officeDocument/2006/relationships/hyperlink" Target="mailto:your_album_number@uwr.edu.pl" TargetMode="External"/><Relationship Id="rId4" Type="http://schemas.openxmlformats.org/officeDocument/2006/relationships/hyperlink" Target="https://portal.uwr.edu.pl"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www.microsoft.com/pl-pl/microsoft-365/microsoft-teams/download-app" TargetMode="External"/><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uwr.edu.pl/"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hyperlink" Target="http://www.ifa.uni.wroc.pl" TargetMode="External"/><Relationship Id="rId4" Type="http://schemas.openxmlformats.org/officeDocument/2006/relationships/hyperlink" Target="https://ifa.uwr.edu.pl/"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neofilologia.uwr.edu.pl/studenci/wzory-wnioskow/"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neofilologia.uwr.edu.pl/studenci/wzory-wnioskow/"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3"/>
          <p:cNvSpPr txBox="1">
            <a:spLocks noGrp="1"/>
          </p:cNvSpPr>
          <p:nvPr>
            <p:ph type="ctrTitle"/>
          </p:nvPr>
        </p:nvSpPr>
        <p:spPr>
          <a:xfrm>
            <a:off x="584791" y="1743739"/>
            <a:ext cx="8282762" cy="902585"/>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sz="2800" dirty="0" err="1"/>
              <a:t>Witamy</a:t>
            </a:r>
            <a:r>
              <a:rPr lang="en-GB" sz="2800" dirty="0"/>
              <a:t> w </a:t>
            </a:r>
            <a:r>
              <a:rPr lang="en-GB" sz="2800" dirty="0" smtClean="0"/>
              <a:t>I</a:t>
            </a:r>
            <a:r>
              <a:rPr lang="pl-PL" sz="2800" dirty="0" err="1" smtClean="0"/>
              <a:t>nstytucie</a:t>
            </a:r>
            <a:r>
              <a:rPr lang="pl-PL" sz="2800" dirty="0" smtClean="0"/>
              <a:t> Filologii Angielskiej</a:t>
            </a:r>
            <a:endParaRPr sz="2800" dirty="0"/>
          </a:p>
          <a:p>
            <a:pPr marL="0" lvl="0" indent="0" algn="ctr" rtl="0">
              <a:spcBef>
                <a:spcPts val="0"/>
              </a:spcBef>
              <a:spcAft>
                <a:spcPts val="0"/>
              </a:spcAft>
              <a:buNone/>
            </a:pPr>
            <a:r>
              <a:rPr lang="en-GB" sz="2800" dirty="0"/>
              <a:t>Welcome to </a:t>
            </a:r>
            <a:r>
              <a:rPr lang="pl-PL" sz="2800" dirty="0" smtClean="0"/>
              <a:t>the </a:t>
            </a:r>
            <a:r>
              <a:rPr lang="pl-PL" sz="2800" dirty="0" err="1" smtClean="0"/>
              <a:t>Institute</a:t>
            </a:r>
            <a:r>
              <a:rPr lang="pl-PL" sz="2800" dirty="0" smtClean="0"/>
              <a:t> of English </a:t>
            </a:r>
            <a:r>
              <a:rPr lang="pl-PL" sz="2800" dirty="0" err="1" smtClean="0"/>
              <a:t>Studies</a:t>
            </a:r>
            <a:r>
              <a:rPr lang="en-GB" sz="2800" dirty="0" smtClean="0"/>
              <a:t> </a:t>
            </a:r>
            <a:endParaRPr sz="2800" dirty="0"/>
          </a:p>
        </p:txBody>
      </p:sp>
      <p:sp>
        <p:nvSpPr>
          <p:cNvPr id="64" name="Google Shape;64;p13"/>
          <p:cNvSpPr txBox="1">
            <a:spLocks noGrp="1"/>
          </p:cNvSpPr>
          <p:nvPr>
            <p:ph type="subTitle" idx="1"/>
          </p:nvPr>
        </p:nvSpPr>
        <p:spPr>
          <a:xfrm>
            <a:off x="1546575" y="3163875"/>
            <a:ext cx="5921100" cy="1299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sz="2800" dirty="0"/>
              <a:t>Introduction for 1st year students, </a:t>
            </a:r>
            <a:r>
              <a:rPr lang="en-GB" sz="2800" dirty="0" smtClean="0"/>
              <a:t>202</a:t>
            </a:r>
            <a:r>
              <a:rPr lang="pl-PL" sz="2800" dirty="0"/>
              <a:t>5</a:t>
            </a:r>
            <a:endParaRPr sz="2800" dirty="0"/>
          </a:p>
        </p:txBody>
      </p:sp>
      <p:pic>
        <p:nvPicPr>
          <p:cNvPr id="65" name="Google Shape;65;p13"/>
          <p:cNvPicPr preferRelativeResize="0"/>
          <p:nvPr/>
        </p:nvPicPr>
        <p:blipFill>
          <a:blip r:embed="rId3">
            <a:alphaModFix/>
          </a:blip>
          <a:stretch>
            <a:fillRect/>
          </a:stretch>
        </p:blipFill>
        <p:spPr>
          <a:xfrm>
            <a:off x="1680300" y="826975"/>
            <a:ext cx="5610225" cy="7239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3"/>
          <p:cNvSpPr txBox="1">
            <a:spLocks noGrp="1"/>
          </p:cNvSpPr>
          <p:nvPr>
            <p:ph type="title"/>
          </p:nvPr>
        </p:nvSpPr>
        <p:spPr>
          <a:xfrm>
            <a:off x="744278" y="425302"/>
            <a:ext cx="7623921" cy="780998"/>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2400" dirty="0" smtClean="0">
                <a:solidFill>
                  <a:srgbClr val="FF0000"/>
                </a:solidFill>
              </a:rPr>
              <a:t>The </a:t>
            </a:r>
            <a:r>
              <a:rPr lang="en-GB" sz="2400" dirty="0">
                <a:solidFill>
                  <a:srgbClr val="FF0000"/>
                </a:solidFill>
              </a:rPr>
              <a:t>Regulations of </a:t>
            </a:r>
            <a:r>
              <a:rPr lang="en-GB" sz="2400" dirty="0" smtClean="0">
                <a:solidFill>
                  <a:srgbClr val="FF0000"/>
                </a:solidFill>
              </a:rPr>
              <a:t>Studies</a:t>
            </a:r>
            <a:r>
              <a:rPr lang="pl-PL" sz="2400" dirty="0">
                <a:solidFill>
                  <a:srgbClr val="FF0000"/>
                </a:solidFill>
              </a:rPr>
              <a:t> </a:t>
            </a:r>
            <a:r>
              <a:rPr lang="pl-PL" sz="2400" dirty="0" smtClean="0">
                <a:solidFill>
                  <a:srgbClr val="FF0000"/>
                </a:solidFill>
              </a:rPr>
              <a:t>– </a:t>
            </a:r>
            <a:r>
              <a:rPr lang="pl-PL" sz="2400" dirty="0" err="1" smtClean="0">
                <a:solidFill>
                  <a:srgbClr val="FF0000"/>
                </a:solidFill>
              </a:rPr>
              <a:t>important</a:t>
            </a:r>
            <a:r>
              <a:rPr lang="pl-PL" sz="2400" dirty="0" smtClean="0">
                <a:solidFill>
                  <a:srgbClr val="FF0000"/>
                </a:solidFill>
              </a:rPr>
              <a:t> </a:t>
            </a:r>
            <a:r>
              <a:rPr lang="pl-PL" sz="2400" dirty="0" err="1" smtClean="0">
                <a:solidFill>
                  <a:srgbClr val="FF0000"/>
                </a:solidFill>
              </a:rPr>
              <a:t>issues</a:t>
            </a:r>
            <a:endParaRPr sz="2400" dirty="0">
              <a:solidFill>
                <a:srgbClr val="FF0000"/>
              </a:solidFill>
            </a:endParaRPr>
          </a:p>
        </p:txBody>
      </p:sp>
      <p:sp>
        <p:nvSpPr>
          <p:cNvPr id="125" name="Google Shape;125;p23"/>
          <p:cNvSpPr txBox="1">
            <a:spLocks noGrp="1"/>
          </p:cNvSpPr>
          <p:nvPr>
            <p:ph type="body" idx="1"/>
          </p:nvPr>
        </p:nvSpPr>
        <p:spPr>
          <a:xfrm>
            <a:off x="387900" y="1375725"/>
            <a:ext cx="8368200" cy="3532200"/>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spcAft>
                <a:spcPts val="0"/>
              </a:spcAft>
              <a:buNone/>
            </a:pPr>
            <a:r>
              <a:rPr lang="en-GB" sz="1400" b="1" dirty="0" err="1">
                <a:solidFill>
                  <a:srgbClr val="FFFF00"/>
                </a:solidFill>
              </a:rPr>
              <a:t>Wg</a:t>
            </a:r>
            <a:r>
              <a:rPr lang="en-GB" sz="1400" b="1" dirty="0">
                <a:solidFill>
                  <a:srgbClr val="FFFF00"/>
                </a:solidFill>
              </a:rPr>
              <a:t> </a:t>
            </a:r>
            <a:r>
              <a:rPr lang="en-GB" sz="1400" b="1" dirty="0" err="1">
                <a:solidFill>
                  <a:srgbClr val="FFFF00"/>
                </a:solidFill>
              </a:rPr>
              <a:t>regulaminu</a:t>
            </a:r>
            <a:r>
              <a:rPr lang="en-GB" sz="1400" b="1" dirty="0">
                <a:solidFill>
                  <a:srgbClr val="FFFF00"/>
                </a:solidFill>
              </a:rPr>
              <a:t> </a:t>
            </a:r>
            <a:r>
              <a:rPr lang="en-GB" sz="1400" b="1" dirty="0" err="1">
                <a:solidFill>
                  <a:srgbClr val="FFFF00"/>
                </a:solidFill>
              </a:rPr>
              <a:t>studenci</a:t>
            </a:r>
            <a:r>
              <a:rPr lang="en-GB" sz="1400" b="1" dirty="0">
                <a:solidFill>
                  <a:srgbClr val="FFFF00"/>
                </a:solidFill>
              </a:rPr>
              <a:t> </a:t>
            </a:r>
            <a:r>
              <a:rPr lang="en-GB" sz="1400" b="1" dirty="0" err="1">
                <a:solidFill>
                  <a:srgbClr val="FFFF00"/>
                </a:solidFill>
              </a:rPr>
              <a:t>mają</a:t>
            </a:r>
            <a:r>
              <a:rPr lang="en-GB" sz="1400" b="1" dirty="0">
                <a:solidFill>
                  <a:srgbClr val="FFFF00"/>
                </a:solidFill>
              </a:rPr>
              <a:t> </a:t>
            </a:r>
            <a:r>
              <a:rPr lang="en-GB" sz="1400" b="1" dirty="0" err="1">
                <a:solidFill>
                  <a:srgbClr val="FFFF00"/>
                </a:solidFill>
              </a:rPr>
              <a:t>obowiązek</a:t>
            </a:r>
            <a:r>
              <a:rPr lang="en-GB" sz="1400" b="1" dirty="0">
                <a:solidFill>
                  <a:srgbClr val="FFFF00"/>
                </a:solidFill>
              </a:rPr>
              <a:t> </a:t>
            </a:r>
            <a:r>
              <a:rPr lang="en-GB" sz="1400" b="1" dirty="0" err="1">
                <a:solidFill>
                  <a:srgbClr val="FFFF00"/>
                </a:solidFill>
              </a:rPr>
              <a:t>zaliczyć</a:t>
            </a:r>
            <a:r>
              <a:rPr lang="en-GB" sz="1400" b="1" dirty="0">
                <a:solidFill>
                  <a:srgbClr val="FFFF00"/>
                </a:solidFill>
              </a:rPr>
              <a:t> </a:t>
            </a:r>
            <a:r>
              <a:rPr lang="en-GB" sz="1400" b="1" dirty="0" err="1" smtClean="0">
                <a:solidFill>
                  <a:srgbClr val="FFFF00"/>
                </a:solidFill>
              </a:rPr>
              <a:t>ćwiczenia</a:t>
            </a:r>
            <a:r>
              <a:rPr lang="pl-PL" sz="1400" b="1" dirty="0" smtClean="0">
                <a:solidFill>
                  <a:srgbClr val="FFFF00"/>
                </a:solidFill>
              </a:rPr>
              <a:t> </a:t>
            </a:r>
            <a:r>
              <a:rPr lang="en-GB" sz="1400" b="1" dirty="0" smtClean="0">
                <a:solidFill>
                  <a:srgbClr val="FFFF00"/>
                </a:solidFill>
              </a:rPr>
              <a:t>/</a:t>
            </a:r>
            <a:r>
              <a:rPr lang="pl-PL" sz="1400" b="1" dirty="0" smtClean="0">
                <a:solidFill>
                  <a:srgbClr val="FFFF00"/>
                </a:solidFill>
              </a:rPr>
              <a:t> </a:t>
            </a:r>
            <a:r>
              <a:rPr lang="en-GB" sz="1400" b="1" dirty="0" err="1" smtClean="0">
                <a:solidFill>
                  <a:srgbClr val="FFFF00"/>
                </a:solidFill>
              </a:rPr>
              <a:t>konwersatoria</a:t>
            </a:r>
            <a:r>
              <a:rPr lang="en-GB" sz="1400" b="1" dirty="0" smtClean="0">
                <a:solidFill>
                  <a:srgbClr val="FFFF00"/>
                </a:solidFill>
              </a:rPr>
              <a:t> /</a:t>
            </a:r>
            <a:r>
              <a:rPr lang="pl-PL" sz="1400" b="1" dirty="0" smtClean="0">
                <a:solidFill>
                  <a:srgbClr val="FFFF00"/>
                </a:solidFill>
              </a:rPr>
              <a:t> </a:t>
            </a:r>
            <a:r>
              <a:rPr lang="en-GB" sz="1400" b="1" dirty="0" err="1" smtClean="0">
                <a:solidFill>
                  <a:srgbClr val="FFFF00"/>
                </a:solidFill>
              </a:rPr>
              <a:t>wykłady</a:t>
            </a:r>
            <a:r>
              <a:rPr lang="en-GB" sz="1400" b="1" dirty="0" smtClean="0">
                <a:solidFill>
                  <a:srgbClr val="FFFF00"/>
                </a:solidFill>
              </a:rPr>
              <a:t> </a:t>
            </a:r>
            <a:r>
              <a:rPr lang="en-GB" sz="1400" b="1" dirty="0" err="1">
                <a:solidFill>
                  <a:srgbClr val="FFFF00"/>
                </a:solidFill>
              </a:rPr>
              <a:t>niekończące</a:t>
            </a:r>
            <a:r>
              <a:rPr lang="en-GB" sz="1400" b="1" dirty="0">
                <a:solidFill>
                  <a:srgbClr val="FFFF00"/>
                </a:solidFill>
              </a:rPr>
              <a:t> </a:t>
            </a:r>
            <a:r>
              <a:rPr lang="en-GB" sz="1400" b="1" dirty="0" err="1">
                <a:solidFill>
                  <a:srgbClr val="FFFF00"/>
                </a:solidFill>
              </a:rPr>
              <a:t>się</a:t>
            </a:r>
            <a:r>
              <a:rPr lang="en-GB" sz="1400" b="1" dirty="0">
                <a:solidFill>
                  <a:srgbClr val="FFFF00"/>
                </a:solidFill>
              </a:rPr>
              <a:t> </a:t>
            </a:r>
            <a:r>
              <a:rPr lang="en-GB" sz="1400" b="1" dirty="0" err="1">
                <a:solidFill>
                  <a:srgbClr val="FFFF00"/>
                </a:solidFill>
              </a:rPr>
              <a:t>egzaminem</a:t>
            </a:r>
            <a:r>
              <a:rPr lang="en-GB" sz="1400" b="1" dirty="0">
                <a:solidFill>
                  <a:srgbClr val="FFFF00"/>
                </a:solidFill>
              </a:rPr>
              <a:t> </a:t>
            </a:r>
            <a:r>
              <a:rPr lang="en-GB" sz="1400" b="1" dirty="0" err="1">
                <a:solidFill>
                  <a:srgbClr val="FFFF00"/>
                </a:solidFill>
              </a:rPr>
              <a:t>przed</a:t>
            </a:r>
            <a:r>
              <a:rPr lang="en-GB" sz="1400" b="1" dirty="0">
                <a:solidFill>
                  <a:srgbClr val="FFFF00"/>
                </a:solidFill>
              </a:rPr>
              <a:t> </a:t>
            </a:r>
            <a:r>
              <a:rPr lang="en-GB" sz="1400" b="1" dirty="0" err="1">
                <a:solidFill>
                  <a:srgbClr val="FFFF00"/>
                </a:solidFill>
              </a:rPr>
              <a:t>sesją</a:t>
            </a:r>
            <a:r>
              <a:rPr lang="en-GB" sz="1400" b="1" dirty="0">
                <a:solidFill>
                  <a:srgbClr val="FFFF00"/>
                </a:solidFill>
              </a:rPr>
              <a:t>.</a:t>
            </a:r>
            <a:r>
              <a:rPr lang="en-GB" sz="1400" dirty="0">
                <a:solidFill>
                  <a:srgbClr val="FFFF00"/>
                </a:solidFill>
              </a:rPr>
              <a:t> </a:t>
            </a:r>
            <a:r>
              <a:rPr lang="en-GB" sz="1400" dirty="0" err="1"/>
              <a:t>Wpis</a:t>
            </a:r>
            <a:r>
              <a:rPr lang="en-GB" sz="1400" dirty="0"/>
              <a:t> do </a:t>
            </a:r>
            <a:r>
              <a:rPr lang="en-GB" sz="1400" dirty="0" err="1"/>
              <a:t>protokołu</a:t>
            </a:r>
            <a:r>
              <a:rPr lang="en-GB" sz="1400" dirty="0"/>
              <a:t> </a:t>
            </a:r>
            <a:r>
              <a:rPr lang="en-GB" sz="1400" dirty="0" err="1"/>
              <a:t>musi</a:t>
            </a:r>
            <a:r>
              <a:rPr lang="en-GB" sz="1400" dirty="0"/>
              <a:t> </a:t>
            </a:r>
            <a:r>
              <a:rPr lang="en-GB" sz="1400" dirty="0" err="1"/>
              <a:t>być</a:t>
            </a:r>
            <a:r>
              <a:rPr lang="en-GB" sz="1400" dirty="0"/>
              <a:t> </a:t>
            </a:r>
            <a:r>
              <a:rPr lang="en-GB" sz="1400" dirty="0" err="1"/>
              <a:t>zrobiony</a:t>
            </a:r>
            <a:r>
              <a:rPr lang="en-GB" sz="1400" dirty="0"/>
              <a:t> </a:t>
            </a:r>
            <a:r>
              <a:rPr lang="en-GB" sz="1400" dirty="0" err="1"/>
              <a:t>przez</a:t>
            </a:r>
            <a:r>
              <a:rPr lang="en-GB" sz="1400" dirty="0"/>
              <a:t> </a:t>
            </a:r>
            <a:r>
              <a:rPr lang="en-GB" sz="1400" dirty="0" err="1"/>
              <a:t>prowadzącego</a:t>
            </a:r>
            <a:r>
              <a:rPr lang="en-GB" sz="1400" dirty="0"/>
              <a:t> </a:t>
            </a:r>
            <a:r>
              <a:rPr lang="en-GB" sz="1400" dirty="0" err="1"/>
              <a:t>zajęcia</a:t>
            </a:r>
            <a:r>
              <a:rPr lang="en-GB" sz="1400" dirty="0"/>
              <a:t> do </a:t>
            </a:r>
            <a:r>
              <a:rPr lang="en-GB" sz="1400" dirty="0" err="1"/>
              <a:t>końca</a:t>
            </a:r>
            <a:r>
              <a:rPr lang="en-GB" sz="1400" dirty="0"/>
              <a:t> </a:t>
            </a:r>
            <a:r>
              <a:rPr lang="en-GB" sz="1400" dirty="0" err="1"/>
              <a:t>okresu</a:t>
            </a:r>
            <a:r>
              <a:rPr lang="en-GB" sz="1400" dirty="0"/>
              <a:t> </a:t>
            </a:r>
            <a:r>
              <a:rPr lang="en-GB" sz="1400" dirty="0" err="1"/>
              <a:t>zajęć</a:t>
            </a:r>
            <a:r>
              <a:rPr lang="en-GB" sz="1400" dirty="0"/>
              <a:t> </a:t>
            </a:r>
            <a:r>
              <a:rPr lang="en-GB" sz="1400" dirty="0" err="1"/>
              <a:t>dydaktycznych</a:t>
            </a:r>
            <a:r>
              <a:rPr lang="en-GB" sz="1400" dirty="0"/>
              <a:t>. Na </a:t>
            </a:r>
            <a:r>
              <a:rPr lang="en-GB" sz="1400" dirty="0" err="1"/>
              <a:t>zdobywanie</a:t>
            </a:r>
            <a:r>
              <a:rPr lang="en-GB" sz="1400" dirty="0"/>
              <a:t> </a:t>
            </a:r>
            <a:r>
              <a:rPr lang="en-GB" sz="1400" dirty="0" err="1"/>
              <a:t>zaliczeń</a:t>
            </a:r>
            <a:r>
              <a:rPr lang="en-GB" sz="1400" dirty="0"/>
              <a:t> </a:t>
            </a:r>
            <a:r>
              <a:rPr lang="en-GB" sz="1400" dirty="0" err="1"/>
              <a:t>po</a:t>
            </a:r>
            <a:r>
              <a:rPr lang="en-GB" sz="1400" dirty="0"/>
              <a:t> </a:t>
            </a:r>
            <a:r>
              <a:rPr lang="en-GB" sz="1400" dirty="0" err="1"/>
              <a:t>zakończeniu</a:t>
            </a:r>
            <a:r>
              <a:rPr lang="en-GB" sz="1400" dirty="0"/>
              <a:t> </a:t>
            </a:r>
            <a:r>
              <a:rPr lang="en-GB" sz="1400" dirty="0" err="1"/>
              <a:t>zajęć</a:t>
            </a:r>
            <a:r>
              <a:rPr lang="en-GB" sz="1400" dirty="0"/>
              <a:t> </a:t>
            </a:r>
            <a:r>
              <a:rPr lang="en-GB" sz="1400" dirty="0" err="1"/>
              <a:t>trzeba</a:t>
            </a:r>
            <a:r>
              <a:rPr lang="en-GB" sz="1400" dirty="0"/>
              <a:t> </a:t>
            </a:r>
            <a:r>
              <a:rPr lang="en-GB" sz="1400" dirty="0" err="1"/>
              <a:t>uzyskać</a:t>
            </a:r>
            <a:r>
              <a:rPr lang="en-GB" sz="1400" dirty="0"/>
              <a:t> </a:t>
            </a:r>
            <a:r>
              <a:rPr lang="en-GB" sz="1400" dirty="0" err="1"/>
              <a:t>zgodę</a:t>
            </a:r>
            <a:r>
              <a:rPr lang="en-GB" sz="1400" dirty="0"/>
              <a:t> </a:t>
            </a:r>
            <a:r>
              <a:rPr lang="en-GB" sz="1400" dirty="0" err="1"/>
              <a:t>prodziekan</a:t>
            </a:r>
            <a:r>
              <a:rPr lang="en-GB" sz="1400" dirty="0"/>
              <a:t> ds. </a:t>
            </a:r>
            <a:r>
              <a:rPr lang="en-GB" sz="1400" dirty="0" err="1"/>
              <a:t>dydaktyki</a:t>
            </a:r>
            <a:r>
              <a:rPr lang="en-GB" sz="1400" dirty="0"/>
              <a:t> prof. </a:t>
            </a:r>
            <a:r>
              <a:rPr lang="pl-PL" sz="1400" dirty="0" smtClean="0"/>
              <a:t>Natalii Paprockiej</a:t>
            </a:r>
            <a:r>
              <a:rPr lang="en-GB" sz="1400" dirty="0" smtClean="0"/>
              <a:t>. </a:t>
            </a:r>
            <a:r>
              <a:rPr lang="en-GB" sz="1400" dirty="0"/>
              <a:t>O </a:t>
            </a:r>
            <a:r>
              <a:rPr lang="en-GB" sz="1400" dirty="0" err="1"/>
              <a:t>przedłużenie</a:t>
            </a:r>
            <a:r>
              <a:rPr lang="en-GB" sz="1400" dirty="0"/>
              <a:t> </a:t>
            </a:r>
            <a:r>
              <a:rPr lang="en-GB" sz="1400" dirty="0" err="1"/>
              <a:t>można</a:t>
            </a:r>
            <a:r>
              <a:rPr lang="en-GB" sz="1400" dirty="0"/>
              <a:t> </a:t>
            </a:r>
            <a:r>
              <a:rPr lang="en-GB" sz="1400" dirty="0" err="1"/>
              <a:t>się</a:t>
            </a:r>
            <a:r>
              <a:rPr lang="en-GB" sz="1400" dirty="0"/>
              <a:t> </a:t>
            </a:r>
            <a:r>
              <a:rPr lang="en-GB" sz="1400" dirty="0" err="1"/>
              <a:t>starać</a:t>
            </a:r>
            <a:r>
              <a:rPr lang="en-GB" sz="1400" dirty="0"/>
              <a:t> </a:t>
            </a:r>
            <a:r>
              <a:rPr lang="en-GB" sz="1400" dirty="0" err="1"/>
              <a:t>tylko</a:t>
            </a:r>
            <a:r>
              <a:rPr lang="en-GB" sz="1400" dirty="0"/>
              <a:t> w </a:t>
            </a:r>
            <a:r>
              <a:rPr lang="en-GB" sz="1400" dirty="0" err="1"/>
              <a:t>uzasadnionych</a:t>
            </a:r>
            <a:r>
              <a:rPr lang="en-GB" sz="1400" dirty="0"/>
              <a:t> </a:t>
            </a:r>
            <a:r>
              <a:rPr lang="en-GB" sz="1400" dirty="0" err="1"/>
              <a:t>przypadkach</a:t>
            </a:r>
            <a:r>
              <a:rPr lang="en-GB" sz="1400" dirty="0"/>
              <a:t> (np. </a:t>
            </a:r>
            <a:r>
              <a:rPr lang="en-GB" sz="1400" dirty="0" err="1"/>
              <a:t>długotrwała</a:t>
            </a:r>
            <a:r>
              <a:rPr lang="en-GB" sz="1400" dirty="0"/>
              <a:t> </a:t>
            </a:r>
            <a:r>
              <a:rPr lang="en-GB" sz="1400" dirty="0" err="1"/>
              <a:t>choroba</a:t>
            </a:r>
            <a:r>
              <a:rPr lang="en-GB" sz="1400" dirty="0"/>
              <a:t>, </a:t>
            </a:r>
            <a:r>
              <a:rPr lang="en-GB" sz="1400" dirty="0" err="1"/>
              <a:t>zwolnienie</a:t>
            </a:r>
            <a:r>
              <a:rPr lang="en-GB" sz="1400" dirty="0"/>
              <a:t> </a:t>
            </a:r>
            <a:r>
              <a:rPr lang="en-GB" sz="1400" dirty="0" err="1"/>
              <a:t>lekarskie</a:t>
            </a:r>
            <a:r>
              <a:rPr lang="en-GB" sz="1400" dirty="0"/>
              <a:t>, </a:t>
            </a:r>
            <a:r>
              <a:rPr lang="en-GB" sz="1400" dirty="0" err="1"/>
              <a:t>pobyt</a:t>
            </a:r>
            <a:r>
              <a:rPr lang="en-GB" sz="1400" dirty="0"/>
              <a:t> w </a:t>
            </a:r>
            <a:r>
              <a:rPr lang="en-GB" sz="1400" dirty="0" err="1"/>
              <a:t>szpitalu</a:t>
            </a:r>
            <a:r>
              <a:rPr lang="en-GB" sz="1400" dirty="0"/>
              <a:t>).</a:t>
            </a:r>
            <a:endParaRPr sz="1400" dirty="0"/>
          </a:p>
          <a:p>
            <a:pPr marL="0" lvl="0" indent="0" algn="just" rtl="0">
              <a:lnSpc>
                <a:spcPct val="150000"/>
              </a:lnSpc>
              <a:spcBef>
                <a:spcPts val="0"/>
              </a:spcBef>
              <a:spcAft>
                <a:spcPts val="0"/>
              </a:spcAft>
              <a:buNone/>
            </a:pPr>
            <a:endParaRPr sz="1400" dirty="0"/>
          </a:p>
          <a:p>
            <a:pPr marL="0" indent="0">
              <a:lnSpc>
                <a:spcPct val="150000"/>
              </a:lnSpc>
              <a:buNone/>
            </a:pPr>
            <a:r>
              <a:rPr lang="en-US" sz="1400" b="1" dirty="0">
                <a:solidFill>
                  <a:srgbClr val="FFFF00"/>
                </a:solidFill>
              </a:rPr>
              <a:t>All students must obtain a passing grade in all courses, except for lectures that end with an exam, by the </a:t>
            </a:r>
            <a:r>
              <a:rPr lang="en-US" sz="1400" b="1" dirty="0" err="1">
                <a:solidFill>
                  <a:srgbClr val="FFFF00"/>
                </a:solidFill>
              </a:rPr>
              <a:t>begining</a:t>
            </a:r>
            <a:r>
              <a:rPr lang="en-US" sz="1400" b="1" dirty="0">
                <a:solidFill>
                  <a:srgbClr val="FFFF00"/>
                </a:solidFill>
              </a:rPr>
              <a:t> of the examination session. </a:t>
            </a:r>
            <a:r>
              <a:rPr lang="en-US" sz="1400" dirty="0"/>
              <a:t>In justified cases (e.g. long-term illness, hospital stay, </a:t>
            </a:r>
            <a:r>
              <a:rPr lang="en-US" sz="1400" dirty="0" err="1"/>
              <a:t>etc</a:t>
            </a:r>
            <a:r>
              <a:rPr lang="en-US" sz="1400" dirty="0"/>
              <a:t>), the student can request an extension of the deadline (no later though than the end of the examination session) by applying to the Vice-Dean for Teaching, prof. Natalia </a:t>
            </a:r>
            <a:r>
              <a:rPr lang="en-US" sz="1400" dirty="0" err="1"/>
              <a:t>Paprocka</a:t>
            </a:r>
            <a:r>
              <a:rPr lang="en-US" sz="1400" dirty="0"/>
              <a:t>. </a:t>
            </a:r>
          </a:p>
          <a:p>
            <a:pPr marL="0" lvl="0" indent="0" algn="l" rtl="0">
              <a:lnSpc>
                <a:spcPct val="150000"/>
              </a:lnSpc>
              <a:spcBef>
                <a:spcPts val="0"/>
              </a:spcBef>
              <a:spcAft>
                <a:spcPts val="0"/>
              </a:spcAft>
              <a:buNone/>
            </a:pPr>
            <a:endParaRPr sz="1400" dirty="0"/>
          </a:p>
          <a:p>
            <a:pPr marL="0" lvl="0" indent="0" algn="l" rtl="0">
              <a:spcBef>
                <a:spcPts val="0"/>
              </a:spcBef>
              <a:spcAft>
                <a:spcPts val="1600"/>
              </a:spcAft>
              <a:buNone/>
            </a:pPr>
            <a:endParaRPr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4"/>
          <p:cNvSpPr txBox="1">
            <a:spLocks noGrp="1"/>
          </p:cNvSpPr>
          <p:nvPr>
            <p:ph type="title"/>
          </p:nvPr>
        </p:nvSpPr>
        <p:spPr>
          <a:xfrm>
            <a:off x="387900" y="116650"/>
            <a:ext cx="8368200" cy="907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smtClean="0">
                <a:solidFill>
                  <a:srgbClr val="FF9966"/>
                </a:solidFill>
              </a:rPr>
              <a:t>The </a:t>
            </a:r>
            <a:r>
              <a:rPr lang="en-GB" dirty="0">
                <a:solidFill>
                  <a:srgbClr val="FF9966"/>
                </a:solidFill>
              </a:rPr>
              <a:t>program of studies </a:t>
            </a:r>
            <a:endParaRPr dirty="0">
              <a:solidFill>
                <a:srgbClr val="FF9966"/>
              </a:solidFill>
            </a:endParaRPr>
          </a:p>
          <a:p>
            <a:pPr marL="0" lvl="0" indent="0" algn="l" rtl="0">
              <a:spcBef>
                <a:spcPts val="0"/>
              </a:spcBef>
              <a:spcAft>
                <a:spcPts val="0"/>
              </a:spcAft>
              <a:buNone/>
            </a:pPr>
            <a:r>
              <a:rPr lang="en-GB" dirty="0"/>
              <a:t>(available at </a:t>
            </a:r>
            <a:r>
              <a:rPr lang="en-GB" u="sng" dirty="0">
                <a:solidFill>
                  <a:schemeClr val="hlink"/>
                </a:solidFill>
                <a:hlinkClick r:id="rId3"/>
              </a:rPr>
              <a:t>https://ifa.uwr.edu.pl/</a:t>
            </a:r>
            <a:r>
              <a:rPr lang="en-GB" dirty="0"/>
              <a:t>)</a:t>
            </a:r>
            <a:endParaRPr dirty="0"/>
          </a:p>
        </p:txBody>
      </p:sp>
      <p:sp>
        <p:nvSpPr>
          <p:cNvPr id="131" name="Google Shape;131;p24"/>
          <p:cNvSpPr txBox="1">
            <a:spLocks noGrp="1"/>
          </p:cNvSpPr>
          <p:nvPr>
            <p:ph type="body" idx="1"/>
          </p:nvPr>
        </p:nvSpPr>
        <p:spPr>
          <a:xfrm>
            <a:off x="220225" y="1307200"/>
            <a:ext cx="8610300" cy="42012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r>
              <a:rPr lang="en-GB" dirty="0"/>
              <a:t>Na 2 </a:t>
            </a:r>
            <a:r>
              <a:rPr lang="en-GB" dirty="0" err="1"/>
              <a:t>roku</a:t>
            </a:r>
            <a:r>
              <a:rPr lang="en-GB" dirty="0"/>
              <a:t> </a:t>
            </a:r>
            <a:r>
              <a:rPr lang="en-GB" dirty="0" err="1"/>
              <a:t>studenci</a:t>
            </a:r>
            <a:r>
              <a:rPr lang="en-GB" dirty="0"/>
              <a:t> </a:t>
            </a:r>
            <a:r>
              <a:rPr lang="en-GB" dirty="0" err="1" smtClean="0"/>
              <a:t>dokonują</a:t>
            </a:r>
            <a:r>
              <a:rPr lang="en-GB" dirty="0" smtClean="0"/>
              <a:t> </a:t>
            </a:r>
            <a:r>
              <a:rPr lang="en-GB" dirty="0" err="1"/>
              <a:t>wyboru</a:t>
            </a:r>
            <a:r>
              <a:rPr lang="en-GB" dirty="0"/>
              <a:t> </a:t>
            </a:r>
            <a:r>
              <a:rPr lang="en-GB" dirty="0" err="1"/>
              <a:t>specjalności</a:t>
            </a:r>
            <a:r>
              <a:rPr lang="en-GB" dirty="0"/>
              <a:t>: </a:t>
            </a:r>
            <a:r>
              <a:rPr lang="en-GB" i="1" dirty="0" err="1"/>
              <a:t>Globalne</a:t>
            </a:r>
            <a:r>
              <a:rPr lang="en-GB" i="1" dirty="0"/>
              <a:t> </a:t>
            </a:r>
            <a:r>
              <a:rPr lang="en-GB" i="1" dirty="0" err="1"/>
              <a:t>kultury</a:t>
            </a:r>
            <a:r>
              <a:rPr lang="en-GB" i="1" dirty="0"/>
              <a:t> </a:t>
            </a:r>
            <a:r>
              <a:rPr lang="en-GB" i="1" dirty="0" err="1"/>
              <a:t>i</a:t>
            </a:r>
            <a:r>
              <a:rPr lang="en-GB" i="1" dirty="0"/>
              <a:t> </a:t>
            </a:r>
            <a:r>
              <a:rPr lang="en-GB" i="1" dirty="0" err="1"/>
              <a:t>odmiany</a:t>
            </a:r>
            <a:r>
              <a:rPr lang="en-GB" i="1" dirty="0"/>
              <a:t> </a:t>
            </a:r>
            <a:r>
              <a:rPr lang="en-GB" i="1" dirty="0" err="1"/>
              <a:t>języka</a:t>
            </a:r>
            <a:r>
              <a:rPr lang="en-GB" i="1" dirty="0"/>
              <a:t> </a:t>
            </a:r>
            <a:r>
              <a:rPr lang="en-GB" i="1" dirty="0" err="1"/>
              <a:t>angielskiego</a:t>
            </a:r>
            <a:r>
              <a:rPr lang="en-GB" dirty="0"/>
              <a:t>, </a:t>
            </a:r>
            <a:r>
              <a:rPr lang="en-GB" dirty="0" err="1"/>
              <a:t>specjalność</a:t>
            </a:r>
            <a:r>
              <a:rPr lang="en-GB" dirty="0"/>
              <a:t> </a:t>
            </a:r>
            <a:r>
              <a:rPr lang="en-GB" i="1" dirty="0" err="1"/>
              <a:t>tłumaczeniowa</a:t>
            </a:r>
            <a:r>
              <a:rPr lang="en-GB" i="1" dirty="0"/>
              <a:t> </a:t>
            </a:r>
            <a:r>
              <a:rPr lang="en-GB" dirty="0" err="1"/>
              <a:t>lub</a:t>
            </a:r>
            <a:r>
              <a:rPr lang="en-GB" dirty="0"/>
              <a:t> </a:t>
            </a:r>
            <a:r>
              <a:rPr lang="en-GB" i="1" dirty="0" err="1"/>
              <a:t>Język</a:t>
            </a:r>
            <a:r>
              <a:rPr lang="en-GB" i="1" dirty="0"/>
              <a:t> </a:t>
            </a:r>
            <a:r>
              <a:rPr lang="en-GB" i="1" dirty="0" err="1"/>
              <a:t>angielski</a:t>
            </a:r>
            <a:r>
              <a:rPr lang="en-GB" i="1" dirty="0"/>
              <a:t> w </a:t>
            </a:r>
            <a:r>
              <a:rPr lang="en-GB" i="1" dirty="0" err="1"/>
              <a:t>komunikacji</a:t>
            </a:r>
            <a:r>
              <a:rPr lang="en-GB" i="1" dirty="0"/>
              <a:t> </a:t>
            </a:r>
            <a:r>
              <a:rPr lang="en-GB" i="1" dirty="0" err="1"/>
              <a:t>profesjonalnej</a:t>
            </a:r>
            <a:r>
              <a:rPr lang="en-GB" dirty="0"/>
              <a:t>. </a:t>
            </a:r>
            <a:r>
              <a:rPr lang="en-GB" dirty="0" err="1"/>
              <a:t>Wyboru</a:t>
            </a:r>
            <a:r>
              <a:rPr lang="en-GB" dirty="0"/>
              <a:t> </a:t>
            </a:r>
            <a:r>
              <a:rPr lang="en-GB" dirty="0" err="1"/>
              <a:t>dokonuje</a:t>
            </a:r>
            <a:r>
              <a:rPr lang="en-GB" dirty="0"/>
              <a:t> </a:t>
            </a:r>
            <a:r>
              <a:rPr lang="en-GB" dirty="0" err="1"/>
              <a:t>się</a:t>
            </a:r>
            <a:r>
              <a:rPr lang="en-GB" dirty="0"/>
              <a:t> </a:t>
            </a:r>
            <a:r>
              <a:rPr lang="en-GB" dirty="0" err="1"/>
              <a:t>poprzez</a:t>
            </a:r>
            <a:r>
              <a:rPr lang="en-GB" dirty="0"/>
              <a:t> </a:t>
            </a:r>
            <a:r>
              <a:rPr lang="en-GB" dirty="0" err="1"/>
              <a:t>zapisy</a:t>
            </a:r>
            <a:r>
              <a:rPr lang="en-GB" dirty="0"/>
              <a:t> </a:t>
            </a:r>
            <a:r>
              <a:rPr lang="en-GB" dirty="0" err="1"/>
              <a:t>na</a:t>
            </a:r>
            <a:r>
              <a:rPr lang="en-GB" dirty="0"/>
              <a:t> </a:t>
            </a:r>
            <a:r>
              <a:rPr lang="en-GB" dirty="0" err="1"/>
              <a:t>odpowiednie</a:t>
            </a:r>
            <a:r>
              <a:rPr lang="en-GB" dirty="0"/>
              <a:t> </a:t>
            </a:r>
            <a:r>
              <a:rPr lang="en-GB" dirty="0" err="1"/>
              <a:t>zajęcia</a:t>
            </a:r>
            <a:r>
              <a:rPr lang="en-GB" dirty="0"/>
              <a:t> w USOS. </a:t>
            </a:r>
            <a:endParaRPr dirty="0"/>
          </a:p>
          <a:p>
            <a:pPr marL="0" lvl="0" indent="0" algn="just" rtl="0">
              <a:lnSpc>
                <a:spcPct val="150000"/>
              </a:lnSpc>
              <a:spcBef>
                <a:spcPts val="0"/>
              </a:spcBef>
              <a:spcAft>
                <a:spcPts val="0"/>
              </a:spcAft>
              <a:buNone/>
            </a:pPr>
            <a:endParaRPr dirty="0"/>
          </a:p>
          <a:p>
            <a:pPr marL="0" lvl="0" indent="0" algn="just" rtl="0">
              <a:lnSpc>
                <a:spcPct val="115000"/>
              </a:lnSpc>
              <a:spcBef>
                <a:spcPts val="0"/>
              </a:spcBef>
              <a:spcAft>
                <a:spcPts val="0"/>
              </a:spcAft>
              <a:buNone/>
            </a:pPr>
            <a:r>
              <a:rPr lang="en-GB" dirty="0"/>
              <a:t>At the beginning of the second year, the students choose one of the following programmes: </a:t>
            </a:r>
            <a:r>
              <a:rPr lang="en-GB" i="1" dirty="0"/>
              <a:t>Global English cultures and languages</a:t>
            </a:r>
            <a:r>
              <a:rPr lang="en-GB" dirty="0"/>
              <a:t>, </a:t>
            </a:r>
            <a:r>
              <a:rPr lang="en-GB" i="1" dirty="0"/>
              <a:t>translation studies</a:t>
            </a:r>
            <a:r>
              <a:rPr lang="en-GB" dirty="0"/>
              <a:t>, or </a:t>
            </a:r>
            <a:r>
              <a:rPr lang="en-GB" i="1" dirty="0"/>
              <a:t>English in professional communication</a:t>
            </a:r>
            <a:r>
              <a:rPr lang="en-GB" dirty="0"/>
              <a:t>. The decision is made by signing up for the respective courses in the USOS.</a:t>
            </a:r>
            <a:endParaRPr dirty="0"/>
          </a:p>
          <a:p>
            <a:pPr marL="0" lvl="0" indent="0" algn="l" rtl="0">
              <a:spcBef>
                <a:spcPts val="0"/>
              </a:spcBef>
              <a:spcAft>
                <a:spcPts val="0"/>
              </a:spcAft>
              <a:buNone/>
            </a:pPr>
            <a:endParaRPr sz="1400" dirty="0"/>
          </a:p>
          <a:p>
            <a:pPr marL="0" lvl="0" indent="0" algn="l" rtl="0">
              <a:spcBef>
                <a:spcPts val="1600"/>
              </a:spcBef>
              <a:spcAft>
                <a:spcPts val="1600"/>
              </a:spcAft>
              <a:buNone/>
            </a:pPr>
            <a:endParaRPr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5"/>
          <p:cNvSpPr txBox="1">
            <a:spLocks noGrp="1"/>
          </p:cNvSpPr>
          <p:nvPr>
            <p:ph type="title"/>
          </p:nvPr>
        </p:nvSpPr>
        <p:spPr>
          <a:xfrm>
            <a:off x="387900" y="132500"/>
            <a:ext cx="8368200" cy="1011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b="1"/>
              <a:t>Kwalifikacje do wykonywania zawodu nauczyciela języka angielskiego</a:t>
            </a:r>
            <a:endParaRPr b="1"/>
          </a:p>
        </p:txBody>
      </p:sp>
      <p:sp>
        <p:nvSpPr>
          <p:cNvPr id="137" name="Google Shape;137;p25"/>
          <p:cNvSpPr txBox="1">
            <a:spLocks noGrp="1"/>
          </p:cNvSpPr>
          <p:nvPr>
            <p:ph type="body" idx="1"/>
          </p:nvPr>
        </p:nvSpPr>
        <p:spPr>
          <a:xfrm>
            <a:off x="387900" y="1213100"/>
            <a:ext cx="8368200" cy="33555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r>
              <a:rPr lang="en-GB" sz="1500" dirty="0" err="1"/>
              <a:t>Dodatkowo</a:t>
            </a:r>
            <a:r>
              <a:rPr lang="en-GB" sz="1500" dirty="0"/>
              <a:t> (</a:t>
            </a:r>
            <a:r>
              <a:rPr lang="en-GB" sz="1500" dirty="0" err="1"/>
              <a:t>opcyjnie</a:t>
            </a:r>
            <a:r>
              <a:rPr lang="en-GB" sz="1500" dirty="0"/>
              <a:t>) </a:t>
            </a:r>
            <a:r>
              <a:rPr lang="en-GB" sz="1500" dirty="0" err="1"/>
              <a:t>można</a:t>
            </a:r>
            <a:r>
              <a:rPr lang="en-GB" sz="1500" dirty="0"/>
              <a:t> </a:t>
            </a:r>
            <a:r>
              <a:rPr lang="en-GB" sz="1500" dirty="0" err="1"/>
              <a:t>realizować</a:t>
            </a:r>
            <a:r>
              <a:rPr lang="en-GB" sz="1500" dirty="0"/>
              <a:t> </a:t>
            </a:r>
            <a:r>
              <a:rPr lang="en-GB" sz="1500" dirty="0" err="1"/>
              <a:t>moduł</a:t>
            </a:r>
            <a:r>
              <a:rPr lang="en-GB" sz="1500" dirty="0"/>
              <a:t> </a:t>
            </a:r>
            <a:r>
              <a:rPr lang="en-GB" sz="1500" dirty="0" err="1"/>
              <a:t>przygotowujący</a:t>
            </a:r>
            <a:r>
              <a:rPr lang="en-GB" sz="1500" dirty="0"/>
              <a:t> do </a:t>
            </a:r>
            <a:r>
              <a:rPr lang="en-GB" sz="1500" dirty="0" err="1"/>
              <a:t>wykonywania</a:t>
            </a:r>
            <a:r>
              <a:rPr lang="en-GB" sz="1500" dirty="0"/>
              <a:t> </a:t>
            </a:r>
            <a:r>
              <a:rPr lang="en-GB" sz="1500" dirty="0" err="1"/>
              <a:t>zawodu</a:t>
            </a:r>
            <a:r>
              <a:rPr lang="en-GB" sz="1500" dirty="0"/>
              <a:t> </a:t>
            </a:r>
            <a:r>
              <a:rPr lang="en-GB" sz="1500" dirty="0" err="1"/>
              <a:t>nauczyciela</a:t>
            </a:r>
            <a:r>
              <a:rPr lang="en-GB" sz="1500" dirty="0"/>
              <a:t> </a:t>
            </a:r>
            <a:r>
              <a:rPr lang="en-GB" sz="1500" dirty="0" err="1"/>
              <a:t>języka</a:t>
            </a:r>
            <a:r>
              <a:rPr lang="en-GB" sz="1500" dirty="0"/>
              <a:t> </a:t>
            </a:r>
            <a:r>
              <a:rPr lang="en-GB" sz="1500" dirty="0" err="1"/>
              <a:t>angielskiego</a:t>
            </a:r>
            <a:r>
              <a:rPr lang="en-GB" sz="1500" dirty="0"/>
              <a:t>. </a:t>
            </a:r>
            <a:r>
              <a:rPr lang="en-GB" sz="1500" dirty="0" err="1"/>
              <a:t>Zajęcia</a:t>
            </a:r>
            <a:r>
              <a:rPr lang="en-GB" sz="1500" dirty="0"/>
              <a:t> </a:t>
            </a:r>
            <a:r>
              <a:rPr lang="en-GB" sz="1500" dirty="0" err="1"/>
              <a:t>zaczynają</a:t>
            </a:r>
            <a:r>
              <a:rPr lang="en-GB" sz="1500" dirty="0"/>
              <a:t> </a:t>
            </a:r>
            <a:r>
              <a:rPr lang="en-GB" sz="1500" dirty="0" err="1"/>
              <a:t>się</a:t>
            </a:r>
            <a:r>
              <a:rPr lang="en-GB" sz="1500" dirty="0"/>
              <a:t> w </a:t>
            </a:r>
            <a:r>
              <a:rPr lang="en-GB" sz="1500" dirty="0" err="1"/>
              <a:t>drugim</a:t>
            </a:r>
            <a:r>
              <a:rPr lang="en-GB" sz="1500" dirty="0"/>
              <a:t> </a:t>
            </a:r>
            <a:r>
              <a:rPr lang="en-GB" sz="1500" dirty="0" err="1"/>
              <a:t>semestrze</a:t>
            </a:r>
            <a:r>
              <a:rPr lang="en-GB" sz="1500" dirty="0"/>
              <a:t> </a:t>
            </a:r>
            <a:r>
              <a:rPr lang="en-GB" sz="1500" dirty="0" err="1"/>
              <a:t>studiów</a:t>
            </a:r>
            <a:r>
              <a:rPr lang="en-GB" sz="1500" dirty="0"/>
              <a:t>. Program </a:t>
            </a:r>
            <a:r>
              <a:rPr lang="en-GB" sz="1500" dirty="0" err="1"/>
              <a:t>modułu</a:t>
            </a:r>
            <a:r>
              <a:rPr lang="en-GB" sz="1500" dirty="0"/>
              <a:t> </a:t>
            </a:r>
            <a:r>
              <a:rPr lang="en-GB" sz="1500" dirty="0" err="1"/>
              <a:t>dostępny</a:t>
            </a:r>
            <a:r>
              <a:rPr lang="en-GB" sz="1500" dirty="0"/>
              <a:t> jest </a:t>
            </a:r>
            <a:r>
              <a:rPr lang="en-GB" sz="1500" dirty="0" err="1"/>
              <a:t>na</a:t>
            </a:r>
            <a:r>
              <a:rPr lang="en-GB" sz="1500" dirty="0"/>
              <a:t> </a:t>
            </a:r>
            <a:r>
              <a:rPr lang="en-GB" sz="1500" dirty="0" err="1"/>
              <a:t>stronie</a:t>
            </a:r>
            <a:r>
              <a:rPr lang="en-GB" sz="1500" dirty="0"/>
              <a:t> IFA. </a:t>
            </a:r>
            <a:r>
              <a:rPr lang="en-GB" sz="1500" b="1" dirty="0">
                <a:solidFill>
                  <a:schemeClr val="tx1"/>
                </a:solidFill>
              </a:rPr>
              <a:t>Student </a:t>
            </a:r>
            <a:r>
              <a:rPr lang="en-GB" sz="1500" b="1" dirty="0" err="1">
                <a:solidFill>
                  <a:schemeClr val="tx1"/>
                </a:solidFill>
              </a:rPr>
              <a:t>zainteresowany</a:t>
            </a:r>
            <a:r>
              <a:rPr lang="en-GB" sz="1500" b="1" dirty="0">
                <a:solidFill>
                  <a:schemeClr val="tx1"/>
                </a:solidFill>
              </a:rPr>
              <a:t> </a:t>
            </a:r>
            <a:r>
              <a:rPr lang="en-GB" sz="1500" b="1" dirty="0" err="1">
                <a:solidFill>
                  <a:schemeClr val="tx1"/>
                </a:solidFill>
              </a:rPr>
              <a:t>realizowaniem</a:t>
            </a:r>
            <a:r>
              <a:rPr lang="en-GB" sz="1500" b="1" dirty="0">
                <a:solidFill>
                  <a:schemeClr val="tx1"/>
                </a:solidFill>
              </a:rPr>
              <a:t> </a:t>
            </a:r>
            <a:r>
              <a:rPr lang="en-GB" sz="1500" b="1" dirty="0" err="1">
                <a:solidFill>
                  <a:schemeClr val="tx1"/>
                </a:solidFill>
              </a:rPr>
              <a:t>tego</a:t>
            </a:r>
            <a:r>
              <a:rPr lang="en-GB" sz="1500" b="1" dirty="0">
                <a:solidFill>
                  <a:schemeClr val="tx1"/>
                </a:solidFill>
              </a:rPr>
              <a:t> </a:t>
            </a:r>
            <a:r>
              <a:rPr lang="en-GB" sz="1500" b="1" dirty="0" err="1">
                <a:solidFill>
                  <a:schemeClr val="tx1"/>
                </a:solidFill>
              </a:rPr>
              <a:t>modułu</a:t>
            </a:r>
            <a:r>
              <a:rPr lang="en-GB" sz="1500" b="1" dirty="0">
                <a:solidFill>
                  <a:schemeClr val="tx1"/>
                </a:solidFill>
              </a:rPr>
              <a:t> </a:t>
            </a:r>
            <a:r>
              <a:rPr lang="en-GB" sz="1500" b="1" dirty="0" err="1">
                <a:solidFill>
                  <a:schemeClr val="tx1"/>
                </a:solidFill>
              </a:rPr>
              <a:t>powinien</a:t>
            </a:r>
            <a:r>
              <a:rPr lang="en-GB" sz="1500" b="1" dirty="0">
                <a:solidFill>
                  <a:schemeClr val="tx1"/>
                </a:solidFill>
              </a:rPr>
              <a:t> </a:t>
            </a:r>
            <a:r>
              <a:rPr lang="en-GB" sz="1500" b="1" dirty="0" err="1">
                <a:solidFill>
                  <a:schemeClr val="tx1"/>
                </a:solidFill>
              </a:rPr>
              <a:t>na</a:t>
            </a:r>
            <a:r>
              <a:rPr lang="en-GB" sz="1500" b="1" dirty="0">
                <a:solidFill>
                  <a:schemeClr val="tx1"/>
                </a:solidFill>
              </a:rPr>
              <a:t> </a:t>
            </a:r>
            <a:r>
              <a:rPr lang="en-GB" sz="1500" b="1" dirty="0" err="1">
                <a:solidFill>
                  <a:schemeClr val="tx1"/>
                </a:solidFill>
              </a:rPr>
              <a:t>początku</a:t>
            </a:r>
            <a:r>
              <a:rPr lang="en-GB" sz="1500" b="1" dirty="0">
                <a:solidFill>
                  <a:schemeClr val="tx1"/>
                </a:solidFill>
              </a:rPr>
              <a:t> </a:t>
            </a:r>
            <a:r>
              <a:rPr lang="en-GB" sz="1500" b="1" dirty="0" err="1">
                <a:solidFill>
                  <a:schemeClr val="tx1"/>
                </a:solidFill>
              </a:rPr>
              <a:t>drugiego</a:t>
            </a:r>
            <a:r>
              <a:rPr lang="en-GB" sz="1500" b="1" dirty="0">
                <a:solidFill>
                  <a:schemeClr val="tx1"/>
                </a:solidFill>
              </a:rPr>
              <a:t> </a:t>
            </a:r>
            <a:r>
              <a:rPr lang="en-GB" sz="1500" b="1" dirty="0" err="1">
                <a:solidFill>
                  <a:schemeClr val="tx1"/>
                </a:solidFill>
              </a:rPr>
              <a:t>semestru</a:t>
            </a:r>
            <a:r>
              <a:rPr lang="en-GB" sz="1500" b="1" dirty="0">
                <a:solidFill>
                  <a:schemeClr val="tx1"/>
                </a:solidFill>
              </a:rPr>
              <a:t> (</a:t>
            </a:r>
            <a:r>
              <a:rPr lang="en-GB" sz="1500" b="1" dirty="0" err="1">
                <a:solidFill>
                  <a:schemeClr val="tx1"/>
                </a:solidFill>
              </a:rPr>
              <a:t>letniego</a:t>
            </a:r>
            <a:r>
              <a:rPr lang="en-GB" sz="1500" b="1" dirty="0">
                <a:solidFill>
                  <a:schemeClr val="tx1"/>
                </a:solidFill>
              </a:rPr>
              <a:t>) </a:t>
            </a:r>
            <a:r>
              <a:rPr lang="en-GB" sz="1500" b="1" dirty="0" err="1">
                <a:solidFill>
                  <a:schemeClr val="tx1"/>
                </a:solidFill>
              </a:rPr>
              <a:t>złożyć</a:t>
            </a:r>
            <a:r>
              <a:rPr lang="en-GB" sz="1500" b="1" dirty="0">
                <a:solidFill>
                  <a:schemeClr val="tx1"/>
                </a:solidFill>
              </a:rPr>
              <a:t> w </a:t>
            </a:r>
            <a:r>
              <a:rPr lang="en-GB" sz="1500" b="1" dirty="0" err="1">
                <a:solidFill>
                  <a:schemeClr val="tx1"/>
                </a:solidFill>
              </a:rPr>
              <a:t>Dziekanacie</a:t>
            </a:r>
            <a:r>
              <a:rPr lang="en-GB" sz="1500" b="1" dirty="0">
                <a:solidFill>
                  <a:schemeClr val="tx1"/>
                </a:solidFill>
              </a:rPr>
              <a:t> </a:t>
            </a:r>
            <a:r>
              <a:rPr lang="en-GB" sz="1500" b="1" dirty="0" err="1">
                <a:solidFill>
                  <a:srgbClr val="FFFF00"/>
                </a:solidFill>
              </a:rPr>
              <a:t>podanie</a:t>
            </a:r>
            <a:r>
              <a:rPr lang="en-GB" sz="1500" b="1" dirty="0">
                <a:solidFill>
                  <a:schemeClr val="tx1"/>
                </a:solidFill>
              </a:rPr>
              <a:t>, </a:t>
            </a:r>
            <a:r>
              <a:rPr lang="en-GB" sz="1500" b="1" dirty="0" err="1">
                <a:solidFill>
                  <a:schemeClr val="tx1"/>
                </a:solidFill>
              </a:rPr>
              <a:t>adresowane</a:t>
            </a:r>
            <a:r>
              <a:rPr lang="en-GB" sz="1500" b="1" dirty="0">
                <a:solidFill>
                  <a:schemeClr val="tx1"/>
                </a:solidFill>
              </a:rPr>
              <a:t>  do prof. </a:t>
            </a:r>
            <a:r>
              <a:rPr lang="pl-PL" sz="1500" b="1" dirty="0" smtClean="0">
                <a:solidFill>
                  <a:schemeClr val="tx1"/>
                </a:solidFill>
              </a:rPr>
              <a:t>Natalii Paprockiej</a:t>
            </a:r>
            <a:r>
              <a:rPr lang="en-GB" sz="1500" b="1" dirty="0" smtClean="0">
                <a:solidFill>
                  <a:schemeClr val="tx1"/>
                </a:solidFill>
              </a:rPr>
              <a:t>, </a:t>
            </a:r>
            <a:r>
              <a:rPr lang="en-GB" sz="1500" b="1" dirty="0" err="1">
                <a:solidFill>
                  <a:schemeClr val="tx1"/>
                </a:solidFill>
              </a:rPr>
              <a:t>Prodziekan</a:t>
            </a:r>
            <a:r>
              <a:rPr lang="en-GB" sz="1500" b="1" dirty="0">
                <a:solidFill>
                  <a:schemeClr val="tx1"/>
                </a:solidFill>
              </a:rPr>
              <a:t> ds. </a:t>
            </a:r>
            <a:r>
              <a:rPr lang="en-GB" sz="1500" b="1" dirty="0" err="1" smtClean="0">
                <a:solidFill>
                  <a:schemeClr val="tx1"/>
                </a:solidFill>
              </a:rPr>
              <a:t>dydaktyki</a:t>
            </a:r>
            <a:r>
              <a:rPr lang="pl-PL" sz="1500" b="1" dirty="0" smtClean="0">
                <a:solidFill>
                  <a:schemeClr val="tx1"/>
                </a:solidFill>
              </a:rPr>
              <a:t> stacjonarnej</a:t>
            </a:r>
            <a:r>
              <a:rPr lang="en-GB" sz="1500" b="1" dirty="0" smtClean="0">
                <a:solidFill>
                  <a:schemeClr val="tx1"/>
                </a:solidFill>
              </a:rPr>
              <a:t>, </a:t>
            </a:r>
            <a:r>
              <a:rPr lang="en-GB" sz="1500" b="1" dirty="0">
                <a:solidFill>
                  <a:schemeClr val="tx1"/>
                </a:solidFill>
              </a:rPr>
              <a:t>o </a:t>
            </a:r>
            <a:r>
              <a:rPr lang="en-GB" sz="1500" b="1" dirty="0" err="1">
                <a:solidFill>
                  <a:schemeClr val="tx1"/>
                </a:solidFill>
              </a:rPr>
              <a:t>włączenie</a:t>
            </a:r>
            <a:r>
              <a:rPr lang="en-GB" sz="1500" b="1" dirty="0">
                <a:solidFill>
                  <a:schemeClr val="tx1"/>
                </a:solidFill>
              </a:rPr>
              <a:t> </a:t>
            </a:r>
            <a:r>
              <a:rPr lang="en-GB" sz="1500" b="1" dirty="0" err="1">
                <a:solidFill>
                  <a:schemeClr val="tx1"/>
                </a:solidFill>
              </a:rPr>
              <a:t>przedmiotów</a:t>
            </a:r>
            <a:r>
              <a:rPr lang="en-GB" sz="1500" b="1" dirty="0">
                <a:solidFill>
                  <a:schemeClr val="tx1"/>
                </a:solidFill>
              </a:rPr>
              <a:t> </a:t>
            </a:r>
            <a:r>
              <a:rPr lang="en-GB" sz="1500" b="1" dirty="0" err="1">
                <a:solidFill>
                  <a:schemeClr val="tx1"/>
                </a:solidFill>
              </a:rPr>
              <a:t>modułu</a:t>
            </a:r>
            <a:r>
              <a:rPr lang="en-GB" sz="1500" b="1" dirty="0">
                <a:solidFill>
                  <a:schemeClr val="tx1"/>
                </a:solidFill>
              </a:rPr>
              <a:t> do </a:t>
            </a:r>
            <a:r>
              <a:rPr lang="en-GB" sz="1500" b="1" dirty="0" err="1">
                <a:solidFill>
                  <a:schemeClr val="tx1"/>
                </a:solidFill>
              </a:rPr>
              <a:t>programu</a:t>
            </a:r>
            <a:r>
              <a:rPr lang="en-GB" sz="1500" b="1" dirty="0">
                <a:solidFill>
                  <a:schemeClr val="tx1"/>
                </a:solidFill>
              </a:rPr>
              <a:t> </a:t>
            </a:r>
            <a:r>
              <a:rPr lang="en-GB" sz="1500" b="1" dirty="0" err="1">
                <a:solidFill>
                  <a:schemeClr val="tx1"/>
                </a:solidFill>
              </a:rPr>
              <a:t>kształcenia</a:t>
            </a:r>
            <a:r>
              <a:rPr lang="en-GB" sz="1500" dirty="0">
                <a:solidFill>
                  <a:schemeClr val="tx1"/>
                </a:solidFill>
              </a:rPr>
              <a:t> </a:t>
            </a:r>
            <a:r>
              <a:rPr lang="en-GB" sz="1500" dirty="0"/>
              <a:t>(</a:t>
            </a:r>
            <a:r>
              <a:rPr lang="en-GB" sz="1500" dirty="0" err="1"/>
              <a:t>wzór</a:t>
            </a:r>
            <a:r>
              <a:rPr lang="en-GB" sz="1500" dirty="0"/>
              <a:t> </a:t>
            </a:r>
            <a:r>
              <a:rPr lang="en-GB" sz="1500" dirty="0" err="1"/>
              <a:t>podania</a:t>
            </a:r>
            <a:r>
              <a:rPr lang="en-GB" sz="1500" dirty="0"/>
              <a:t> </a:t>
            </a:r>
            <a:r>
              <a:rPr lang="en-GB" sz="1500" dirty="0" err="1"/>
              <a:t>na</a:t>
            </a:r>
            <a:r>
              <a:rPr lang="en-GB" sz="1500" dirty="0"/>
              <a:t> </a:t>
            </a:r>
            <a:r>
              <a:rPr lang="en-GB" sz="1500" dirty="0" err="1"/>
              <a:t>stronie</a:t>
            </a:r>
            <a:r>
              <a:rPr lang="en-GB" sz="1500" dirty="0"/>
              <a:t>, w </a:t>
            </a:r>
            <a:r>
              <a:rPr lang="en-GB" sz="1500" dirty="0" err="1"/>
              <a:t>pierwszej</a:t>
            </a:r>
            <a:r>
              <a:rPr lang="en-GB" sz="1500" dirty="0"/>
              <a:t> </a:t>
            </a:r>
            <a:r>
              <a:rPr lang="en-GB" sz="1500" dirty="0" err="1"/>
              <a:t>kolejności</a:t>
            </a:r>
            <a:r>
              <a:rPr lang="en-GB" sz="1500" dirty="0"/>
              <a:t> </a:t>
            </a:r>
            <a:r>
              <a:rPr lang="en-GB" sz="1500" dirty="0" err="1"/>
              <a:t>podanie</a:t>
            </a:r>
            <a:r>
              <a:rPr lang="en-GB" sz="1500" dirty="0"/>
              <a:t> </a:t>
            </a:r>
            <a:r>
              <a:rPr lang="en-GB" sz="1500" dirty="0" err="1"/>
              <a:t>musi</a:t>
            </a:r>
            <a:r>
              <a:rPr lang="en-GB" sz="1500" dirty="0"/>
              <a:t> </a:t>
            </a:r>
            <a:r>
              <a:rPr lang="en-GB" sz="1500" dirty="0" err="1"/>
              <a:t>być</a:t>
            </a:r>
            <a:r>
              <a:rPr lang="en-GB" sz="1500" dirty="0"/>
              <a:t> </a:t>
            </a:r>
            <a:r>
              <a:rPr lang="en-GB" sz="1500" dirty="0" err="1"/>
              <a:t>zaopiniowane</a:t>
            </a:r>
            <a:r>
              <a:rPr lang="en-GB" sz="1500" dirty="0"/>
              <a:t> </a:t>
            </a:r>
            <a:r>
              <a:rPr lang="en-GB" sz="1500" dirty="0" err="1"/>
              <a:t>przez</a:t>
            </a:r>
            <a:r>
              <a:rPr lang="en-GB" sz="1500" dirty="0"/>
              <a:t> </a:t>
            </a:r>
            <a:r>
              <a:rPr lang="en-GB" sz="1500" dirty="0" err="1"/>
              <a:t>zastępcę</a:t>
            </a:r>
            <a:r>
              <a:rPr lang="en-GB" sz="1500" dirty="0"/>
              <a:t> </a:t>
            </a:r>
            <a:r>
              <a:rPr lang="pl-PL" sz="1500" dirty="0" err="1"/>
              <a:t>D</a:t>
            </a:r>
            <a:r>
              <a:rPr lang="en-GB" sz="1500" dirty="0" err="1" smtClean="0"/>
              <a:t>yrektora</a:t>
            </a:r>
            <a:r>
              <a:rPr lang="en-GB" sz="1500" dirty="0" smtClean="0"/>
              <a:t> </a:t>
            </a:r>
            <a:r>
              <a:rPr lang="en-GB" sz="1500" dirty="0"/>
              <a:t>IFA ds. </a:t>
            </a:r>
            <a:r>
              <a:rPr lang="en-GB" sz="1500" dirty="0" err="1"/>
              <a:t>dydaktycznych</a:t>
            </a:r>
            <a:r>
              <a:rPr lang="en-GB" sz="1500" dirty="0"/>
              <a:t>). Student </a:t>
            </a:r>
            <a:r>
              <a:rPr lang="en-GB" sz="1500" dirty="0" err="1"/>
              <a:t>nie</a:t>
            </a:r>
            <a:r>
              <a:rPr lang="en-GB" sz="1500" dirty="0"/>
              <a:t> </a:t>
            </a:r>
            <a:r>
              <a:rPr lang="en-GB" sz="1500" dirty="0" err="1"/>
              <a:t>ponosi</a:t>
            </a:r>
            <a:r>
              <a:rPr lang="en-GB" sz="1500" dirty="0"/>
              <a:t> </a:t>
            </a:r>
            <a:r>
              <a:rPr lang="en-GB" sz="1500" dirty="0" err="1"/>
              <a:t>żadnych</a:t>
            </a:r>
            <a:r>
              <a:rPr lang="en-GB" sz="1500" dirty="0"/>
              <a:t> </a:t>
            </a:r>
            <a:r>
              <a:rPr lang="en-GB" sz="1500" dirty="0" err="1"/>
              <a:t>opłat</a:t>
            </a:r>
            <a:r>
              <a:rPr lang="en-GB" sz="1500" dirty="0"/>
              <a:t> z </a:t>
            </a:r>
            <a:r>
              <a:rPr lang="en-GB" sz="1500" dirty="0" err="1"/>
              <a:t>tytułu</a:t>
            </a:r>
            <a:r>
              <a:rPr lang="en-GB" sz="1500" dirty="0"/>
              <a:t> </a:t>
            </a:r>
            <a:r>
              <a:rPr lang="en-GB" sz="1500" dirty="0" err="1"/>
              <a:t>realizowania</a:t>
            </a:r>
            <a:r>
              <a:rPr lang="en-GB" sz="1500" dirty="0"/>
              <a:t> </a:t>
            </a:r>
            <a:r>
              <a:rPr lang="en-GB" sz="1500" dirty="0" err="1"/>
              <a:t>modułu</a:t>
            </a:r>
            <a:r>
              <a:rPr lang="en-GB" sz="1500" dirty="0"/>
              <a:t> </a:t>
            </a:r>
            <a:r>
              <a:rPr lang="en-GB" sz="1500" dirty="0" err="1"/>
              <a:t>nauczycielskiego</a:t>
            </a:r>
            <a:r>
              <a:rPr lang="en-GB" sz="1500" dirty="0"/>
              <a:t> (</a:t>
            </a:r>
            <a:r>
              <a:rPr lang="en-GB" sz="1500" dirty="0" err="1"/>
              <a:t>gdy</a:t>
            </a:r>
            <a:r>
              <a:rPr lang="en-GB" sz="1500" dirty="0"/>
              <a:t> jest </a:t>
            </a:r>
            <a:r>
              <a:rPr lang="en-GB" sz="1500" dirty="0" err="1"/>
              <a:t>włączony</a:t>
            </a:r>
            <a:r>
              <a:rPr lang="en-GB" sz="1500" dirty="0"/>
              <a:t> do </a:t>
            </a:r>
            <a:r>
              <a:rPr lang="en-GB" sz="1500" dirty="0" err="1"/>
              <a:t>programu</a:t>
            </a:r>
            <a:r>
              <a:rPr lang="en-GB" sz="1500" dirty="0"/>
              <a:t> </a:t>
            </a:r>
            <a:r>
              <a:rPr lang="en-GB" sz="1500" dirty="0" err="1"/>
              <a:t>kształcenia</a:t>
            </a:r>
            <a:r>
              <a:rPr lang="en-GB" sz="1500" dirty="0"/>
              <a:t>). </a:t>
            </a:r>
            <a:r>
              <a:rPr lang="en-GB" sz="1500" b="1" dirty="0" err="1">
                <a:solidFill>
                  <a:srgbClr val="FFFF00"/>
                </a:solidFill>
              </a:rPr>
              <a:t>Osoby</a:t>
            </a:r>
            <a:r>
              <a:rPr lang="en-GB" sz="1500" b="1" dirty="0">
                <a:solidFill>
                  <a:srgbClr val="FFFF00"/>
                </a:solidFill>
              </a:rPr>
              <a:t> </a:t>
            </a:r>
            <a:r>
              <a:rPr lang="en-GB" sz="1500" b="1" dirty="0" err="1">
                <a:solidFill>
                  <a:srgbClr val="FFFF00"/>
                </a:solidFill>
              </a:rPr>
              <a:t>zainteresowane</a:t>
            </a:r>
            <a:r>
              <a:rPr lang="en-GB" sz="1500" b="1" dirty="0">
                <a:solidFill>
                  <a:srgbClr val="FFFF00"/>
                </a:solidFill>
              </a:rPr>
              <a:t> </a:t>
            </a:r>
            <a:r>
              <a:rPr lang="en-GB" sz="1500" b="1" dirty="0" err="1">
                <a:solidFill>
                  <a:srgbClr val="FFFF00"/>
                </a:solidFill>
              </a:rPr>
              <a:t>zdobyciem</a:t>
            </a:r>
            <a:r>
              <a:rPr lang="en-GB" sz="1500" b="1" dirty="0">
                <a:solidFill>
                  <a:srgbClr val="FFFF00"/>
                </a:solidFill>
              </a:rPr>
              <a:t> </a:t>
            </a:r>
            <a:r>
              <a:rPr lang="en-GB" sz="1500" b="1" dirty="0" err="1">
                <a:solidFill>
                  <a:srgbClr val="FFFF00"/>
                </a:solidFill>
              </a:rPr>
              <a:t>kwalifikacji</a:t>
            </a:r>
            <a:r>
              <a:rPr lang="en-GB" sz="1500" b="1" dirty="0">
                <a:solidFill>
                  <a:srgbClr val="FFFF00"/>
                </a:solidFill>
              </a:rPr>
              <a:t> do </a:t>
            </a:r>
            <a:r>
              <a:rPr lang="en-GB" sz="1500" b="1" dirty="0" err="1">
                <a:solidFill>
                  <a:srgbClr val="FFFF00"/>
                </a:solidFill>
              </a:rPr>
              <a:t>nauczania</a:t>
            </a:r>
            <a:r>
              <a:rPr lang="en-GB" sz="1500" b="1" dirty="0">
                <a:solidFill>
                  <a:srgbClr val="FFFF00"/>
                </a:solidFill>
              </a:rPr>
              <a:t> w </a:t>
            </a:r>
            <a:r>
              <a:rPr lang="en-GB" sz="1500" b="1" dirty="0" err="1">
                <a:solidFill>
                  <a:srgbClr val="FFFF00"/>
                </a:solidFill>
              </a:rPr>
              <a:t>szkole</a:t>
            </a:r>
            <a:r>
              <a:rPr lang="en-GB" sz="1500" b="1" dirty="0">
                <a:solidFill>
                  <a:srgbClr val="FFFF00"/>
                </a:solidFill>
              </a:rPr>
              <a:t> </a:t>
            </a:r>
            <a:r>
              <a:rPr lang="en-GB" sz="1500" b="1" dirty="0" err="1">
                <a:solidFill>
                  <a:srgbClr val="FFFF00"/>
                </a:solidFill>
              </a:rPr>
              <a:t>muszą</a:t>
            </a:r>
            <a:r>
              <a:rPr lang="en-GB" sz="1500" b="1" dirty="0">
                <a:solidFill>
                  <a:srgbClr val="FFFF00"/>
                </a:solidFill>
              </a:rPr>
              <a:t> </a:t>
            </a:r>
            <a:r>
              <a:rPr lang="en-GB" sz="1500" b="1" dirty="0" err="1">
                <a:solidFill>
                  <a:srgbClr val="FFFF00"/>
                </a:solidFill>
              </a:rPr>
              <a:t>zrealizować</a:t>
            </a:r>
            <a:r>
              <a:rPr lang="en-GB" sz="1500" b="1" dirty="0">
                <a:solidFill>
                  <a:srgbClr val="FFFF00"/>
                </a:solidFill>
              </a:rPr>
              <a:t> </a:t>
            </a:r>
            <a:r>
              <a:rPr lang="en-GB" sz="1500" b="1" dirty="0" err="1">
                <a:solidFill>
                  <a:srgbClr val="FFFF00"/>
                </a:solidFill>
              </a:rPr>
              <a:t>moduł</a:t>
            </a:r>
            <a:r>
              <a:rPr lang="en-GB" sz="1500" b="1" dirty="0">
                <a:solidFill>
                  <a:srgbClr val="FFFF00"/>
                </a:solidFill>
              </a:rPr>
              <a:t> </a:t>
            </a:r>
            <a:r>
              <a:rPr lang="en-GB" sz="1500" b="1" dirty="0" err="1">
                <a:solidFill>
                  <a:srgbClr val="FFFF00"/>
                </a:solidFill>
              </a:rPr>
              <a:t>nauczycielski</a:t>
            </a:r>
            <a:r>
              <a:rPr lang="en-GB" sz="1500" b="1" dirty="0">
                <a:solidFill>
                  <a:srgbClr val="FFFF00"/>
                </a:solidFill>
              </a:rPr>
              <a:t> </a:t>
            </a:r>
            <a:r>
              <a:rPr lang="en-GB" sz="1500" b="1" dirty="0" err="1">
                <a:solidFill>
                  <a:srgbClr val="FFFF00"/>
                </a:solidFill>
              </a:rPr>
              <a:t>na</a:t>
            </a:r>
            <a:r>
              <a:rPr lang="en-GB" sz="1500" b="1" dirty="0">
                <a:solidFill>
                  <a:srgbClr val="FFFF00"/>
                </a:solidFill>
              </a:rPr>
              <a:t> </a:t>
            </a:r>
            <a:r>
              <a:rPr lang="en-GB" sz="1500" b="1" dirty="0" err="1">
                <a:solidFill>
                  <a:srgbClr val="FFFF00"/>
                </a:solidFill>
              </a:rPr>
              <a:t>studiach</a:t>
            </a:r>
            <a:r>
              <a:rPr lang="en-GB" sz="1500" b="1" dirty="0">
                <a:solidFill>
                  <a:srgbClr val="FFFF00"/>
                </a:solidFill>
              </a:rPr>
              <a:t> I </a:t>
            </a:r>
            <a:r>
              <a:rPr lang="en-GB" sz="1500" b="1" dirty="0" err="1">
                <a:solidFill>
                  <a:srgbClr val="FFFF00"/>
                </a:solidFill>
              </a:rPr>
              <a:t>i</a:t>
            </a:r>
            <a:r>
              <a:rPr lang="en-GB" sz="1500" b="1" dirty="0">
                <a:solidFill>
                  <a:srgbClr val="FFFF00"/>
                </a:solidFill>
              </a:rPr>
              <a:t> II </a:t>
            </a:r>
            <a:r>
              <a:rPr lang="en-GB" sz="1500" b="1" dirty="0" err="1">
                <a:solidFill>
                  <a:srgbClr val="FFFF00"/>
                </a:solidFill>
              </a:rPr>
              <a:t>stopnia</a:t>
            </a:r>
            <a:r>
              <a:rPr lang="en-GB" sz="1500" b="1" dirty="0">
                <a:solidFill>
                  <a:srgbClr val="FFFF00"/>
                </a:solidFill>
              </a:rPr>
              <a:t> (</a:t>
            </a:r>
            <a:r>
              <a:rPr lang="en-GB" sz="1500" b="1" dirty="0" err="1">
                <a:solidFill>
                  <a:srgbClr val="FFFF00"/>
                </a:solidFill>
              </a:rPr>
              <a:t>licencjackich</a:t>
            </a:r>
            <a:r>
              <a:rPr lang="en-GB" sz="1500" b="1" dirty="0">
                <a:solidFill>
                  <a:srgbClr val="FFFF00"/>
                </a:solidFill>
              </a:rPr>
              <a:t> </a:t>
            </a:r>
            <a:r>
              <a:rPr lang="en-GB" sz="1500" b="1" dirty="0" err="1">
                <a:solidFill>
                  <a:srgbClr val="FFFF00"/>
                </a:solidFill>
              </a:rPr>
              <a:t>i</a:t>
            </a:r>
            <a:r>
              <a:rPr lang="en-GB" sz="1500" b="1" dirty="0">
                <a:solidFill>
                  <a:srgbClr val="FFFF00"/>
                </a:solidFill>
              </a:rPr>
              <a:t> </a:t>
            </a:r>
            <a:r>
              <a:rPr lang="en-GB" sz="1500" b="1" dirty="0" err="1">
                <a:solidFill>
                  <a:srgbClr val="FFFF00"/>
                </a:solidFill>
              </a:rPr>
              <a:t>magisterskich</a:t>
            </a:r>
            <a:r>
              <a:rPr lang="en-GB" sz="1500" b="1" dirty="0">
                <a:solidFill>
                  <a:srgbClr val="FFFF00"/>
                </a:solidFill>
              </a:rPr>
              <a:t>). </a:t>
            </a:r>
            <a:endParaRPr sz="1400" dirty="0">
              <a:solidFill>
                <a:srgbClr val="FFFF00"/>
              </a:solidFill>
            </a:endParaRPr>
          </a:p>
          <a:p>
            <a:pPr marL="0" lvl="0" indent="0" algn="just" rtl="0">
              <a:lnSpc>
                <a:spcPct val="115000"/>
              </a:lnSpc>
              <a:spcBef>
                <a:spcPts val="0"/>
              </a:spcBef>
              <a:spcAft>
                <a:spcPts val="0"/>
              </a:spcAft>
              <a:buNone/>
            </a:pPr>
            <a:r>
              <a:rPr lang="en-GB" sz="1700" b="1" dirty="0" err="1"/>
              <a:t>Koordynatorem</a:t>
            </a:r>
            <a:r>
              <a:rPr lang="en-GB" sz="1700" b="1" dirty="0"/>
              <a:t> </a:t>
            </a:r>
            <a:r>
              <a:rPr lang="en-GB" sz="1700" b="1" dirty="0" err="1"/>
              <a:t>modułu</a:t>
            </a:r>
            <a:r>
              <a:rPr lang="en-GB" sz="1700" b="1" dirty="0"/>
              <a:t> </a:t>
            </a:r>
            <a:r>
              <a:rPr lang="en-GB" sz="1700" b="1" dirty="0" err="1"/>
              <a:t>nauczycielskiego</a:t>
            </a:r>
            <a:r>
              <a:rPr lang="en-GB" sz="1700" b="1" dirty="0"/>
              <a:t> w IFA jest </a:t>
            </a:r>
            <a:r>
              <a:rPr lang="en-GB" sz="1700" b="1" dirty="0" err="1">
                <a:solidFill>
                  <a:srgbClr val="CC0000"/>
                </a:solidFill>
              </a:rPr>
              <a:t>dr</a:t>
            </a:r>
            <a:r>
              <a:rPr lang="en-GB" sz="1700" b="1" dirty="0">
                <a:solidFill>
                  <a:srgbClr val="CC0000"/>
                </a:solidFill>
              </a:rPr>
              <a:t> </a:t>
            </a:r>
            <a:r>
              <a:rPr lang="pl-PL" sz="1700" b="1" dirty="0" smtClean="0">
                <a:solidFill>
                  <a:srgbClr val="CC0000"/>
                </a:solidFill>
              </a:rPr>
              <a:t>Katarzyna </a:t>
            </a:r>
            <a:r>
              <a:rPr lang="pl-PL" sz="1700" b="1" dirty="0" err="1" smtClean="0">
                <a:solidFill>
                  <a:srgbClr val="CC0000"/>
                </a:solidFill>
              </a:rPr>
              <a:t>Sradomska</a:t>
            </a:r>
            <a:r>
              <a:rPr lang="en-GB" sz="1700" b="1" dirty="0" smtClean="0">
                <a:solidFill>
                  <a:srgbClr val="CC0000"/>
                </a:solidFill>
              </a:rPr>
              <a:t>.</a:t>
            </a:r>
            <a:endParaRPr sz="1700" b="1" dirty="0">
              <a:solidFill>
                <a:srgbClr val="CC0000"/>
              </a:solidFill>
            </a:endParaRPr>
          </a:p>
          <a:p>
            <a:pPr marL="0" lvl="0" indent="0" algn="l" rtl="0">
              <a:spcBef>
                <a:spcPts val="0"/>
              </a:spcBef>
              <a:spcAft>
                <a:spcPts val="1600"/>
              </a:spcAft>
              <a:buNone/>
            </a:pP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6"/>
          <p:cNvSpPr txBox="1">
            <a:spLocks noGrp="1"/>
          </p:cNvSpPr>
          <p:nvPr>
            <p:ph type="title"/>
          </p:nvPr>
        </p:nvSpPr>
        <p:spPr>
          <a:xfrm>
            <a:off x="387900" y="318625"/>
            <a:ext cx="8368200" cy="11712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Teaching qualifications</a:t>
            </a:r>
            <a:endParaRPr/>
          </a:p>
          <a:p>
            <a:pPr marL="0" lvl="0" indent="0" algn="l" rtl="0">
              <a:spcBef>
                <a:spcPts val="0"/>
              </a:spcBef>
              <a:spcAft>
                <a:spcPts val="0"/>
              </a:spcAft>
              <a:buNone/>
            </a:pPr>
            <a:endParaRPr/>
          </a:p>
        </p:txBody>
      </p:sp>
      <p:sp>
        <p:nvSpPr>
          <p:cNvPr id="143" name="Google Shape;143;p26"/>
          <p:cNvSpPr txBox="1">
            <a:spLocks noGrp="1"/>
          </p:cNvSpPr>
          <p:nvPr>
            <p:ph type="body" idx="1"/>
          </p:nvPr>
        </p:nvSpPr>
        <p:spPr>
          <a:xfrm>
            <a:off x="387900" y="1249475"/>
            <a:ext cx="8368200" cy="3809100"/>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spcAft>
                <a:spcPts val="0"/>
              </a:spcAft>
              <a:buNone/>
            </a:pPr>
            <a:r>
              <a:rPr lang="en-GB" sz="1400" dirty="0"/>
              <a:t>Optionally, students may select a teacher training module. The classes start in the second semester. The programme is available on the website. If you would like to take this module, you need to submit an  application to the </a:t>
            </a:r>
            <a:r>
              <a:rPr lang="pl-PL" sz="1400" dirty="0" smtClean="0"/>
              <a:t>Vice-</a:t>
            </a:r>
            <a:r>
              <a:rPr lang="en-GB" sz="1400" dirty="0" smtClean="0"/>
              <a:t>Dean </a:t>
            </a:r>
            <a:r>
              <a:rPr lang="en-GB" sz="1400" dirty="0"/>
              <a:t>for </a:t>
            </a:r>
            <a:r>
              <a:rPr lang="pl-PL" sz="1400" dirty="0" err="1" smtClean="0"/>
              <a:t>Teaching</a:t>
            </a:r>
            <a:r>
              <a:rPr lang="en-GB" sz="1400" dirty="0" smtClean="0"/>
              <a:t> </a:t>
            </a:r>
            <a:r>
              <a:rPr lang="en-GB" sz="1400" dirty="0"/>
              <a:t>- prof. </a:t>
            </a:r>
            <a:r>
              <a:rPr lang="pl-PL" sz="1400" dirty="0" smtClean="0"/>
              <a:t>Natalia Paprocka</a:t>
            </a:r>
            <a:r>
              <a:rPr lang="en-GB" sz="1400" dirty="0" smtClean="0"/>
              <a:t>. </a:t>
            </a:r>
            <a:r>
              <a:rPr lang="en-GB" sz="1400" dirty="0"/>
              <a:t>The application form is available on our website. The application has to be approved and signed by the Institute Deputy Head for Student Affairs.  There is no additional charge for the teaching training.</a:t>
            </a:r>
            <a:endParaRPr sz="1400" dirty="0"/>
          </a:p>
          <a:p>
            <a:pPr marL="0" lvl="0" indent="0" algn="just" rtl="0">
              <a:lnSpc>
                <a:spcPct val="150000"/>
              </a:lnSpc>
              <a:spcBef>
                <a:spcPts val="0"/>
              </a:spcBef>
              <a:spcAft>
                <a:spcPts val="0"/>
              </a:spcAft>
              <a:buNone/>
            </a:pPr>
            <a:endParaRPr sz="1400" dirty="0"/>
          </a:p>
          <a:p>
            <a:pPr marL="0" lvl="0" indent="0" algn="just" rtl="0">
              <a:lnSpc>
                <a:spcPct val="150000"/>
              </a:lnSpc>
              <a:spcBef>
                <a:spcPts val="0"/>
              </a:spcBef>
              <a:spcAft>
                <a:spcPts val="0"/>
              </a:spcAft>
              <a:buNone/>
            </a:pPr>
            <a:r>
              <a:rPr lang="en-GB" sz="1400" dirty="0"/>
              <a:t>Earning full teaching qualifications requires the completion of both BA and MA teacher training modules. The first qualifies teachers for primary schools and the second - for secondary schools; however, completing the BA teacher training is an introductory requirement for the MA one. To become a teacher in Poland, one must have an MA diploma.</a:t>
            </a:r>
            <a:endParaRPr sz="1400" dirty="0"/>
          </a:p>
          <a:p>
            <a:pPr marL="0" lvl="0" indent="0" algn="just" rtl="0">
              <a:lnSpc>
                <a:spcPct val="150000"/>
              </a:lnSpc>
              <a:spcBef>
                <a:spcPts val="0"/>
              </a:spcBef>
              <a:spcAft>
                <a:spcPts val="0"/>
              </a:spcAft>
              <a:buNone/>
            </a:pPr>
            <a:r>
              <a:rPr lang="en-GB" sz="1400" b="1" dirty="0">
                <a:solidFill>
                  <a:srgbClr val="FF3838"/>
                </a:solidFill>
              </a:rPr>
              <a:t>Dr </a:t>
            </a:r>
            <a:r>
              <a:rPr lang="pl-PL" sz="1400" b="1" dirty="0" smtClean="0">
                <a:solidFill>
                  <a:srgbClr val="FF3838"/>
                </a:solidFill>
              </a:rPr>
              <a:t>Katarzyna </a:t>
            </a:r>
            <a:r>
              <a:rPr lang="pl-PL" sz="1400" b="1" dirty="0" err="1" smtClean="0">
                <a:solidFill>
                  <a:srgbClr val="FF3838"/>
                </a:solidFill>
              </a:rPr>
              <a:t>Sradomska</a:t>
            </a:r>
            <a:r>
              <a:rPr lang="en-GB" sz="1400" dirty="0" smtClean="0"/>
              <a:t>  </a:t>
            </a:r>
            <a:r>
              <a:rPr lang="en-GB" sz="1400" dirty="0"/>
              <a:t>is the coordinator of the teacher training at IFA.</a:t>
            </a:r>
            <a:endParaRPr sz="1400" dirty="0"/>
          </a:p>
          <a:p>
            <a:pPr marL="0" lvl="0" indent="0" algn="l" rtl="0">
              <a:spcBef>
                <a:spcPts val="0"/>
              </a:spcBef>
              <a:spcAft>
                <a:spcPts val="1600"/>
              </a:spcAft>
              <a:buNone/>
            </a:pPr>
            <a:endParaRPr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7"/>
          <p:cNvSpPr txBox="1">
            <a:spLocks noGrp="1"/>
          </p:cNvSpPr>
          <p:nvPr>
            <p:ph type="title"/>
          </p:nvPr>
        </p:nvSpPr>
        <p:spPr>
          <a:xfrm>
            <a:off x="387900" y="458025"/>
            <a:ext cx="8368200" cy="1031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err="1" smtClean="0"/>
              <a:t>Lektorat</a:t>
            </a:r>
            <a:r>
              <a:rPr lang="en-GB" dirty="0" smtClean="0"/>
              <a:t> </a:t>
            </a:r>
            <a:endParaRPr dirty="0"/>
          </a:p>
          <a:p>
            <a:pPr marL="0" lvl="0" indent="0" algn="l" rtl="0">
              <a:spcBef>
                <a:spcPts val="0"/>
              </a:spcBef>
              <a:spcAft>
                <a:spcPts val="0"/>
              </a:spcAft>
              <a:buNone/>
            </a:pPr>
            <a:endParaRPr dirty="0"/>
          </a:p>
        </p:txBody>
      </p:sp>
      <p:sp>
        <p:nvSpPr>
          <p:cNvPr id="149" name="Google Shape;149;p27"/>
          <p:cNvSpPr txBox="1">
            <a:spLocks noGrp="1"/>
          </p:cNvSpPr>
          <p:nvPr>
            <p:ph type="body" idx="1"/>
          </p:nvPr>
        </p:nvSpPr>
        <p:spPr>
          <a:xfrm>
            <a:off x="387900" y="1297173"/>
            <a:ext cx="8368200" cy="3540642"/>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2800" dirty="0">
                <a:latin typeface="Calibri"/>
                <a:ea typeface="Calibri"/>
                <a:cs typeface="Calibri"/>
                <a:sym typeface="Calibri"/>
              </a:rPr>
              <a:t>Na </a:t>
            </a:r>
            <a:r>
              <a:rPr lang="en-GB" sz="2800" dirty="0" err="1">
                <a:latin typeface="Calibri"/>
                <a:ea typeface="Calibri"/>
                <a:cs typeface="Calibri"/>
                <a:sym typeface="Calibri"/>
              </a:rPr>
              <a:t>studiach</a:t>
            </a:r>
            <a:r>
              <a:rPr lang="en-GB" sz="2800" dirty="0">
                <a:latin typeface="Calibri"/>
                <a:ea typeface="Calibri"/>
                <a:cs typeface="Calibri"/>
                <a:sym typeface="Calibri"/>
              </a:rPr>
              <a:t> </a:t>
            </a:r>
            <a:r>
              <a:rPr lang="en-GB" sz="2800" dirty="0" err="1">
                <a:latin typeface="Calibri"/>
                <a:ea typeface="Calibri"/>
                <a:cs typeface="Calibri"/>
                <a:sym typeface="Calibri"/>
              </a:rPr>
              <a:t>licencjackich</a:t>
            </a:r>
            <a:r>
              <a:rPr lang="en-GB" sz="2800" dirty="0">
                <a:latin typeface="Calibri"/>
                <a:ea typeface="Calibri"/>
                <a:cs typeface="Calibri"/>
                <a:sym typeface="Calibri"/>
              </a:rPr>
              <a:t> </a:t>
            </a:r>
            <a:r>
              <a:rPr lang="en-GB" sz="2800" dirty="0" err="1">
                <a:latin typeface="Calibri"/>
                <a:ea typeface="Calibri"/>
                <a:cs typeface="Calibri"/>
                <a:sym typeface="Calibri"/>
              </a:rPr>
              <a:t>dziennych</a:t>
            </a:r>
            <a:r>
              <a:rPr lang="en-GB" sz="2800" dirty="0">
                <a:latin typeface="Calibri"/>
                <a:ea typeface="Calibri"/>
                <a:cs typeface="Calibri"/>
                <a:sym typeface="Calibri"/>
              </a:rPr>
              <a:t> </a:t>
            </a:r>
            <a:r>
              <a:rPr lang="en-GB" sz="2800" dirty="0" err="1">
                <a:latin typeface="Calibri"/>
                <a:ea typeface="Calibri"/>
                <a:cs typeface="Calibri"/>
                <a:sym typeface="Calibri"/>
              </a:rPr>
              <a:t>studenci</a:t>
            </a:r>
            <a:r>
              <a:rPr lang="en-GB" sz="2800" dirty="0">
                <a:latin typeface="Calibri"/>
                <a:ea typeface="Calibri"/>
                <a:cs typeface="Calibri"/>
                <a:sym typeface="Calibri"/>
              </a:rPr>
              <a:t> </a:t>
            </a:r>
            <a:r>
              <a:rPr lang="en-GB" sz="2800" dirty="0" err="1">
                <a:latin typeface="Calibri"/>
                <a:ea typeface="Calibri"/>
                <a:cs typeface="Calibri"/>
                <a:sym typeface="Calibri"/>
              </a:rPr>
              <a:t>realizują</a:t>
            </a:r>
            <a:r>
              <a:rPr lang="en-GB" sz="2800" dirty="0">
                <a:latin typeface="Calibri"/>
                <a:ea typeface="Calibri"/>
                <a:cs typeface="Calibri"/>
                <a:sym typeface="Calibri"/>
              </a:rPr>
              <a:t> 180h </a:t>
            </a:r>
            <a:r>
              <a:rPr lang="en-GB" sz="2800" dirty="0" err="1">
                <a:latin typeface="Calibri"/>
                <a:ea typeface="Calibri"/>
                <a:cs typeface="Calibri"/>
                <a:sym typeface="Calibri"/>
              </a:rPr>
              <a:t>lektoratu</a:t>
            </a:r>
            <a:r>
              <a:rPr lang="en-GB" sz="2800" dirty="0">
                <a:latin typeface="Calibri"/>
                <a:ea typeface="Calibri"/>
                <a:cs typeface="Calibri"/>
                <a:sym typeface="Calibri"/>
              </a:rPr>
              <a:t> j. </a:t>
            </a:r>
            <a:r>
              <a:rPr lang="en-GB" sz="2800" dirty="0" err="1">
                <a:latin typeface="Calibri"/>
                <a:ea typeface="Calibri"/>
                <a:cs typeface="Calibri"/>
                <a:sym typeface="Calibri"/>
              </a:rPr>
              <a:t>obcego</a:t>
            </a:r>
            <a:r>
              <a:rPr lang="en-GB" sz="2800" dirty="0">
                <a:latin typeface="Calibri"/>
                <a:ea typeface="Calibri"/>
                <a:cs typeface="Calibri"/>
                <a:sym typeface="Calibri"/>
              </a:rPr>
              <a:t> </a:t>
            </a:r>
            <a:r>
              <a:rPr lang="en-GB" sz="2800" dirty="0" err="1">
                <a:latin typeface="Calibri"/>
                <a:ea typeface="Calibri"/>
                <a:cs typeface="Calibri"/>
                <a:sym typeface="Calibri"/>
              </a:rPr>
              <a:t>nowożytnego</a:t>
            </a:r>
            <a:r>
              <a:rPr lang="en-GB" sz="2800" dirty="0">
                <a:latin typeface="Calibri"/>
                <a:ea typeface="Calibri"/>
                <a:cs typeface="Calibri"/>
                <a:sym typeface="Calibri"/>
              </a:rPr>
              <a:t>, </a:t>
            </a:r>
            <a:r>
              <a:rPr lang="en-GB" sz="2800" dirty="0" err="1">
                <a:latin typeface="Calibri"/>
                <a:ea typeface="Calibri"/>
                <a:cs typeface="Calibri"/>
                <a:sym typeface="Calibri"/>
              </a:rPr>
              <a:t>innego</a:t>
            </a:r>
            <a:r>
              <a:rPr lang="en-GB" sz="2800" dirty="0">
                <a:latin typeface="Calibri"/>
                <a:ea typeface="Calibri"/>
                <a:cs typeface="Calibri"/>
                <a:sym typeface="Calibri"/>
              </a:rPr>
              <a:t> </a:t>
            </a:r>
            <a:r>
              <a:rPr lang="en-GB" sz="2800" dirty="0" err="1">
                <a:latin typeface="Calibri"/>
                <a:ea typeface="Calibri"/>
                <a:cs typeface="Calibri"/>
                <a:sym typeface="Calibri"/>
              </a:rPr>
              <a:t>niż</a:t>
            </a:r>
            <a:r>
              <a:rPr lang="en-GB" sz="2800" dirty="0">
                <a:latin typeface="Calibri"/>
                <a:ea typeface="Calibri"/>
                <a:cs typeface="Calibri"/>
                <a:sym typeface="Calibri"/>
              </a:rPr>
              <a:t> </a:t>
            </a:r>
            <a:r>
              <a:rPr lang="en-GB" sz="2800" dirty="0" err="1">
                <a:latin typeface="Calibri"/>
                <a:ea typeface="Calibri"/>
                <a:cs typeface="Calibri"/>
                <a:sym typeface="Calibri"/>
              </a:rPr>
              <a:t>język</a:t>
            </a:r>
            <a:r>
              <a:rPr lang="en-GB" sz="2800" dirty="0">
                <a:latin typeface="Calibri"/>
                <a:ea typeface="Calibri"/>
                <a:cs typeface="Calibri"/>
                <a:sym typeface="Calibri"/>
              </a:rPr>
              <a:t> </a:t>
            </a:r>
            <a:r>
              <a:rPr lang="en-GB" sz="2800" dirty="0" err="1">
                <a:latin typeface="Calibri"/>
                <a:ea typeface="Calibri"/>
                <a:cs typeface="Calibri"/>
                <a:sym typeface="Calibri"/>
              </a:rPr>
              <a:t>studiowany</a:t>
            </a:r>
            <a:r>
              <a:rPr lang="en-GB" sz="2800" dirty="0">
                <a:latin typeface="Calibri"/>
                <a:ea typeface="Calibri"/>
                <a:cs typeface="Calibri"/>
                <a:sym typeface="Calibri"/>
              </a:rPr>
              <a:t> (3 </a:t>
            </a:r>
            <a:r>
              <a:rPr lang="en-GB" sz="2800" dirty="0" err="1">
                <a:latin typeface="Calibri"/>
                <a:ea typeface="Calibri"/>
                <a:cs typeface="Calibri"/>
                <a:sym typeface="Calibri"/>
              </a:rPr>
              <a:t>semestry</a:t>
            </a:r>
            <a:r>
              <a:rPr lang="en-GB" sz="2800" dirty="0">
                <a:latin typeface="Calibri"/>
                <a:ea typeface="Calibri"/>
                <a:cs typeface="Calibri"/>
                <a:sym typeface="Calibri"/>
              </a:rPr>
              <a:t> </a:t>
            </a:r>
            <a:r>
              <a:rPr lang="en-GB" sz="2800" dirty="0" err="1">
                <a:latin typeface="Calibri"/>
                <a:ea typeface="Calibri"/>
                <a:cs typeface="Calibri"/>
                <a:sym typeface="Calibri"/>
              </a:rPr>
              <a:t>po</a:t>
            </a:r>
            <a:r>
              <a:rPr lang="en-GB" sz="2800" dirty="0">
                <a:latin typeface="Calibri"/>
                <a:ea typeface="Calibri"/>
                <a:cs typeface="Calibri"/>
                <a:sym typeface="Calibri"/>
              </a:rPr>
              <a:t> 60h: </a:t>
            </a:r>
            <a:r>
              <a:rPr lang="en-GB" sz="2800" dirty="0" err="1">
                <a:latin typeface="Calibri"/>
                <a:ea typeface="Calibri"/>
                <a:cs typeface="Calibri"/>
                <a:sym typeface="Calibri"/>
              </a:rPr>
              <a:t>semestr</a:t>
            </a:r>
            <a:r>
              <a:rPr lang="en-GB" sz="2800" dirty="0">
                <a:latin typeface="Calibri"/>
                <a:ea typeface="Calibri"/>
                <a:cs typeface="Calibri"/>
                <a:sym typeface="Calibri"/>
              </a:rPr>
              <a:t> 2, 3 </a:t>
            </a:r>
            <a:r>
              <a:rPr lang="en-GB" sz="2800" dirty="0" err="1">
                <a:latin typeface="Calibri"/>
                <a:ea typeface="Calibri"/>
                <a:cs typeface="Calibri"/>
                <a:sym typeface="Calibri"/>
              </a:rPr>
              <a:t>i</a:t>
            </a:r>
            <a:r>
              <a:rPr lang="en-GB" sz="2800" dirty="0">
                <a:latin typeface="Calibri"/>
                <a:ea typeface="Calibri"/>
                <a:cs typeface="Calibri"/>
                <a:sym typeface="Calibri"/>
              </a:rPr>
              <a:t> 4). </a:t>
            </a:r>
            <a:endParaRPr lang="pl-PL" sz="2800" dirty="0" smtClean="0">
              <a:latin typeface="Calibri"/>
              <a:ea typeface="Calibri"/>
              <a:cs typeface="Calibri"/>
              <a:sym typeface="Calibri"/>
            </a:endParaRPr>
          </a:p>
          <a:p>
            <a:pPr marL="0" lvl="0" indent="0" algn="just" rtl="0">
              <a:spcBef>
                <a:spcPts val="0"/>
              </a:spcBef>
              <a:spcAft>
                <a:spcPts val="0"/>
              </a:spcAft>
              <a:buNone/>
            </a:pPr>
            <a:r>
              <a:rPr lang="pl-PL" sz="2800" b="1" dirty="0" smtClean="0">
                <a:solidFill>
                  <a:srgbClr val="FFFF00"/>
                </a:solidFill>
                <a:latin typeface="Calibri"/>
                <a:ea typeface="Calibri"/>
                <a:cs typeface="Calibri"/>
                <a:sym typeface="Calibri"/>
              </a:rPr>
              <a:t>Studenci wybierają język, którego uczą się od podstaw. </a:t>
            </a:r>
            <a:r>
              <a:rPr lang="en-GB" sz="2800" dirty="0" err="1" smtClean="0">
                <a:latin typeface="Calibri"/>
                <a:ea typeface="Calibri"/>
                <a:cs typeface="Calibri"/>
                <a:sym typeface="Calibri"/>
              </a:rPr>
              <a:t>Lektorat</a:t>
            </a:r>
            <a:r>
              <a:rPr lang="en-GB" sz="2800" dirty="0" smtClean="0">
                <a:latin typeface="Calibri"/>
                <a:ea typeface="Calibri"/>
                <a:cs typeface="Calibri"/>
                <a:sym typeface="Calibri"/>
              </a:rPr>
              <a:t> </a:t>
            </a:r>
            <a:r>
              <a:rPr lang="en-GB" sz="2800" dirty="0" err="1">
                <a:latin typeface="Calibri"/>
                <a:ea typeface="Calibri"/>
                <a:cs typeface="Calibri"/>
                <a:sym typeface="Calibri"/>
              </a:rPr>
              <a:t>kończy</a:t>
            </a:r>
            <a:r>
              <a:rPr lang="en-GB" sz="2800" dirty="0">
                <a:latin typeface="Calibri"/>
                <a:ea typeface="Calibri"/>
                <a:cs typeface="Calibri"/>
                <a:sym typeface="Calibri"/>
              </a:rPr>
              <a:t> </a:t>
            </a:r>
            <a:r>
              <a:rPr lang="en-GB" sz="2800" dirty="0" err="1">
                <a:latin typeface="Calibri"/>
                <a:ea typeface="Calibri"/>
                <a:cs typeface="Calibri"/>
                <a:sym typeface="Calibri"/>
              </a:rPr>
              <a:t>się</a:t>
            </a:r>
            <a:r>
              <a:rPr lang="en-GB" sz="2800" dirty="0">
                <a:latin typeface="Calibri"/>
                <a:ea typeface="Calibri"/>
                <a:cs typeface="Calibri"/>
                <a:sym typeface="Calibri"/>
              </a:rPr>
              <a:t> </a:t>
            </a:r>
            <a:r>
              <a:rPr lang="en-GB" sz="2800" dirty="0" err="1">
                <a:latin typeface="Calibri"/>
                <a:ea typeface="Calibri"/>
                <a:cs typeface="Calibri"/>
                <a:sym typeface="Calibri"/>
              </a:rPr>
              <a:t>egzaminem</a:t>
            </a:r>
            <a:r>
              <a:rPr lang="en-GB" sz="2800" dirty="0">
                <a:latin typeface="Calibri"/>
                <a:ea typeface="Calibri"/>
                <a:cs typeface="Calibri"/>
                <a:sym typeface="Calibri"/>
              </a:rPr>
              <a:t>, a student jest </a:t>
            </a:r>
            <a:r>
              <a:rPr lang="en-GB" sz="2800" dirty="0" err="1">
                <a:latin typeface="Calibri"/>
                <a:ea typeface="Calibri"/>
                <a:cs typeface="Calibri"/>
                <a:sym typeface="Calibri"/>
              </a:rPr>
              <a:t>zobowiązany</a:t>
            </a:r>
            <a:r>
              <a:rPr lang="en-GB" sz="2800" dirty="0">
                <a:latin typeface="Calibri"/>
                <a:ea typeface="Calibri"/>
                <a:cs typeface="Calibri"/>
                <a:sym typeface="Calibri"/>
              </a:rPr>
              <a:t> </a:t>
            </a:r>
            <a:r>
              <a:rPr lang="en-GB" sz="2800" dirty="0" err="1">
                <a:latin typeface="Calibri"/>
                <a:ea typeface="Calibri"/>
                <a:cs typeface="Calibri"/>
                <a:sym typeface="Calibri"/>
              </a:rPr>
              <a:t>uzyskać</a:t>
            </a:r>
            <a:r>
              <a:rPr lang="en-GB" sz="2800" dirty="0">
                <a:latin typeface="Calibri"/>
                <a:ea typeface="Calibri"/>
                <a:cs typeface="Calibri"/>
                <a:sym typeface="Calibri"/>
              </a:rPr>
              <a:t> </a:t>
            </a:r>
            <a:r>
              <a:rPr lang="en-GB" sz="2800" dirty="0" err="1">
                <a:latin typeface="Calibri"/>
                <a:ea typeface="Calibri"/>
                <a:cs typeface="Calibri"/>
                <a:sym typeface="Calibri"/>
              </a:rPr>
              <a:t>biegłość</a:t>
            </a:r>
            <a:r>
              <a:rPr lang="en-GB" sz="2800" dirty="0">
                <a:latin typeface="Calibri"/>
                <a:ea typeface="Calibri"/>
                <a:cs typeface="Calibri"/>
                <a:sym typeface="Calibri"/>
              </a:rPr>
              <a:t> </a:t>
            </a:r>
            <a:r>
              <a:rPr lang="en-GB" sz="2800" dirty="0" err="1">
                <a:latin typeface="Calibri"/>
                <a:ea typeface="Calibri"/>
                <a:cs typeface="Calibri"/>
                <a:sym typeface="Calibri"/>
              </a:rPr>
              <a:t>językową</a:t>
            </a:r>
            <a:r>
              <a:rPr lang="en-GB" sz="2800" dirty="0">
                <a:latin typeface="Calibri"/>
                <a:ea typeface="Calibri"/>
                <a:cs typeface="Calibri"/>
                <a:sym typeface="Calibri"/>
              </a:rPr>
              <a:t> </a:t>
            </a:r>
            <a:r>
              <a:rPr lang="en-GB" sz="2800" dirty="0" err="1">
                <a:latin typeface="Calibri"/>
                <a:ea typeface="Calibri"/>
                <a:cs typeface="Calibri"/>
                <a:sym typeface="Calibri"/>
              </a:rPr>
              <a:t>na</a:t>
            </a:r>
            <a:r>
              <a:rPr lang="en-GB" sz="2800" dirty="0">
                <a:latin typeface="Calibri"/>
                <a:ea typeface="Calibri"/>
                <a:cs typeface="Calibri"/>
                <a:sym typeface="Calibri"/>
              </a:rPr>
              <a:t> </a:t>
            </a:r>
            <a:r>
              <a:rPr lang="en-GB" sz="2800" dirty="0" err="1">
                <a:latin typeface="Calibri"/>
                <a:ea typeface="Calibri"/>
                <a:cs typeface="Calibri"/>
                <a:sym typeface="Calibri"/>
              </a:rPr>
              <a:t>poziomie</a:t>
            </a:r>
            <a:r>
              <a:rPr lang="en-GB" sz="2800" dirty="0">
                <a:latin typeface="Calibri"/>
                <a:ea typeface="Calibri"/>
                <a:cs typeface="Calibri"/>
                <a:sym typeface="Calibri"/>
              </a:rPr>
              <a:t> </a:t>
            </a:r>
            <a:r>
              <a:rPr lang="pl-PL" sz="2800" dirty="0" smtClean="0">
                <a:latin typeface="Calibri"/>
                <a:ea typeface="Calibri"/>
                <a:cs typeface="Calibri"/>
                <a:sym typeface="Calibri"/>
              </a:rPr>
              <a:t>A2.I</a:t>
            </a:r>
            <a:r>
              <a:rPr lang="en-GB" sz="2800" dirty="0" smtClean="0">
                <a:latin typeface="Calibri"/>
                <a:ea typeface="Calibri"/>
                <a:cs typeface="Calibri"/>
                <a:sym typeface="Calibri"/>
              </a:rPr>
              <a:t>.</a:t>
            </a:r>
            <a:endParaRPr lang="pl-PL" sz="2800" dirty="0" smtClean="0">
              <a:latin typeface="Calibri"/>
              <a:ea typeface="Calibri"/>
              <a:cs typeface="Calibri"/>
              <a:sym typeface="Calibri"/>
            </a:endParaRPr>
          </a:p>
          <a:p>
            <a:pPr marL="0" lvl="0" indent="0" algn="just" rtl="0">
              <a:spcBef>
                <a:spcPts val="0"/>
              </a:spcBef>
              <a:spcAft>
                <a:spcPts val="0"/>
              </a:spcAft>
              <a:buNone/>
            </a:pPr>
            <a:endParaRPr dirty="0">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8"/>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2600"/>
              <a:t>Lektorat - j. rosyjski, francuski, włoski i hiszpański</a:t>
            </a:r>
            <a:endParaRPr sz="2600"/>
          </a:p>
        </p:txBody>
      </p:sp>
      <p:sp>
        <p:nvSpPr>
          <p:cNvPr id="155" name="Google Shape;155;p28"/>
          <p:cNvSpPr txBox="1">
            <a:spLocks noGrp="1"/>
          </p:cNvSpPr>
          <p:nvPr>
            <p:ph type="body" idx="1"/>
          </p:nvPr>
        </p:nvSpPr>
        <p:spPr>
          <a:xfrm>
            <a:off x="387910" y="1647120"/>
            <a:ext cx="8368200" cy="30789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dirty="0">
                <a:latin typeface="Calibri"/>
                <a:ea typeface="Calibri"/>
                <a:cs typeface="Calibri"/>
                <a:sym typeface="Calibri"/>
              </a:rPr>
              <a:t>Na </a:t>
            </a:r>
            <a:r>
              <a:rPr lang="en-GB" dirty="0" err="1">
                <a:latin typeface="Calibri"/>
                <a:ea typeface="Calibri"/>
                <a:cs typeface="Calibri"/>
                <a:sym typeface="Calibri"/>
              </a:rPr>
              <a:t>zajęcia</a:t>
            </a:r>
            <a:r>
              <a:rPr lang="en-GB" dirty="0">
                <a:latin typeface="Calibri"/>
                <a:ea typeface="Calibri"/>
                <a:cs typeface="Calibri"/>
                <a:sym typeface="Calibri"/>
              </a:rPr>
              <a:t> z j. </a:t>
            </a:r>
            <a:r>
              <a:rPr lang="en-GB" dirty="0" err="1">
                <a:latin typeface="Calibri"/>
                <a:ea typeface="Calibri"/>
                <a:cs typeface="Calibri"/>
                <a:sym typeface="Calibri"/>
              </a:rPr>
              <a:t>rosyjskiego</a:t>
            </a:r>
            <a:r>
              <a:rPr lang="en-GB" dirty="0">
                <a:latin typeface="Calibri"/>
                <a:ea typeface="Calibri"/>
                <a:cs typeface="Calibri"/>
                <a:sym typeface="Calibri"/>
              </a:rPr>
              <a:t>, </a:t>
            </a:r>
            <a:r>
              <a:rPr lang="en-GB" dirty="0" err="1">
                <a:latin typeface="Calibri"/>
                <a:ea typeface="Calibri"/>
                <a:cs typeface="Calibri"/>
                <a:sym typeface="Calibri"/>
              </a:rPr>
              <a:t>francuskiego</a:t>
            </a:r>
            <a:r>
              <a:rPr lang="en-GB" dirty="0">
                <a:latin typeface="Calibri"/>
                <a:ea typeface="Calibri"/>
                <a:cs typeface="Calibri"/>
                <a:sym typeface="Calibri"/>
              </a:rPr>
              <a:t>, </a:t>
            </a:r>
            <a:r>
              <a:rPr lang="en-GB" dirty="0" err="1">
                <a:latin typeface="Calibri"/>
                <a:ea typeface="Calibri"/>
                <a:cs typeface="Calibri"/>
                <a:sym typeface="Calibri"/>
              </a:rPr>
              <a:t>włoskiego</a:t>
            </a:r>
            <a:r>
              <a:rPr lang="en-GB" dirty="0">
                <a:latin typeface="Calibri"/>
                <a:ea typeface="Calibri"/>
                <a:cs typeface="Calibri"/>
                <a:sym typeface="Calibri"/>
              </a:rPr>
              <a:t> </a:t>
            </a:r>
            <a:r>
              <a:rPr lang="en-GB" dirty="0" err="1">
                <a:latin typeface="Calibri"/>
                <a:ea typeface="Calibri"/>
                <a:cs typeface="Calibri"/>
                <a:sym typeface="Calibri"/>
              </a:rPr>
              <a:t>i</a:t>
            </a:r>
            <a:r>
              <a:rPr lang="en-GB" dirty="0">
                <a:latin typeface="Calibri"/>
                <a:ea typeface="Calibri"/>
                <a:cs typeface="Calibri"/>
                <a:sym typeface="Calibri"/>
              </a:rPr>
              <a:t> </a:t>
            </a:r>
            <a:r>
              <a:rPr lang="en-GB" dirty="0" err="1">
                <a:latin typeface="Calibri"/>
                <a:ea typeface="Calibri"/>
                <a:cs typeface="Calibri"/>
                <a:sym typeface="Calibri"/>
              </a:rPr>
              <a:t>hiszpańskiego</a:t>
            </a:r>
            <a:r>
              <a:rPr lang="en-GB" dirty="0">
                <a:latin typeface="Calibri"/>
                <a:ea typeface="Calibri"/>
                <a:cs typeface="Calibri"/>
                <a:sym typeface="Calibri"/>
              </a:rPr>
              <a:t> </a:t>
            </a:r>
            <a:r>
              <a:rPr lang="en-GB" dirty="0" err="1">
                <a:latin typeface="Calibri"/>
                <a:ea typeface="Calibri"/>
                <a:cs typeface="Calibri"/>
                <a:sym typeface="Calibri"/>
              </a:rPr>
              <a:t>studenci</a:t>
            </a:r>
            <a:r>
              <a:rPr lang="en-GB" dirty="0">
                <a:latin typeface="Calibri"/>
                <a:ea typeface="Calibri"/>
                <a:cs typeface="Calibri"/>
                <a:sym typeface="Calibri"/>
              </a:rPr>
              <a:t> </a:t>
            </a:r>
            <a:r>
              <a:rPr lang="en-GB" dirty="0" err="1">
                <a:latin typeface="Calibri"/>
                <a:ea typeface="Calibri"/>
                <a:cs typeface="Calibri"/>
                <a:sym typeface="Calibri"/>
              </a:rPr>
              <a:t>uczęszczają</a:t>
            </a:r>
            <a:r>
              <a:rPr lang="en-GB" dirty="0">
                <a:latin typeface="Calibri"/>
                <a:ea typeface="Calibri"/>
                <a:cs typeface="Calibri"/>
                <a:sym typeface="Calibri"/>
              </a:rPr>
              <a:t> do </a:t>
            </a:r>
            <a:r>
              <a:rPr lang="en-GB" dirty="0" err="1">
                <a:latin typeface="Calibri"/>
                <a:ea typeface="Calibri"/>
                <a:cs typeface="Calibri"/>
                <a:sym typeface="Calibri"/>
              </a:rPr>
              <a:t>Studium</a:t>
            </a:r>
            <a:r>
              <a:rPr lang="en-GB" dirty="0">
                <a:latin typeface="Calibri"/>
                <a:ea typeface="Calibri"/>
                <a:cs typeface="Calibri"/>
                <a:sym typeface="Calibri"/>
              </a:rPr>
              <a:t> </a:t>
            </a:r>
            <a:r>
              <a:rPr lang="en-GB" dirty="0" err="1">
                <a:latin typeface="Calibri"/>
                <a:ea typeface="Calibri"/>
                <a:cs typeface="Calibri"/>
                <a:sym typeface="Calibri"/>
              </a:rPr>
              <a:t>Praktycznej</a:t>
            </a:r>
            <a:r>
              <a:rPr lang="en-GB" dirty="0">
                <a:latin typeface="Calibri"/>
                <a:ea typeface="Calibri"/>
                <a:cs typeface="Calibri"/>
                <a:sym typeface="Calibri"/>
              </a:rPr>
              <a:t> </a:t>
            </a:r>
            <a:r>
              <a:rPr lang="en-GB" dirty="0" err="1">
                <a:latin typeface="Calibri"/>
                <a:ea typeface="Calibri"/>
                <a:cs typeface="Calibri"/>
                <a:sym typeface="Calibri"/>
              </a:rPr>
              <a:t>Nauki</a:t>
            </a:r>
            <a:r>
              <a:rPr lang="en-GB" dirty="0">
                <a:latin typeface="Calibri"/>
                <a:ea typeface="Calibri"/>
                <a:cs typeface="Calibri"/>
                <a:sym typeface="Calibri"/>
              </a:rPr>
              <a:t> </a:t>
            </a:r>
            <a:r>
              <a:rPr lang="en-GB" dirty="0" err="1">
                <a:latin typeface="Calibri"/>
                <a:ea typeface="Calibri"/>
                <a:cs typeface="Calibri"/>
                <a:sym typeface="Calibri"/>
              </a:rPr>
              <a:t>Języków</a:t>
            </a:r>
            <a:r>
              <a:rPr lang="en-GB" dirty="0">
                <a:latin typeface="Calibri"/>
                <a:ea typeface="Calibri"/>
                <a:cs typeface="Calibri"/>
                <a:sym typeface="Calibri"/>
              </a:rPr>
              <a:t> </a:t>
            </a:r>
            <a:r>
              <a:rPr lang="en-GB" dirty="0" err="1">
                <a:latin typeface="Calibri"/>
                <a:ea typeface="Calibri"/>
                <a:cs typeface="Calibri"/>
                <a:sym typeface="Calibri"/>
              </a:rPr>
              <a:t>Obcych</a:t>
            </a:r>
            <a:r>
              <a:rPr lang="en-GB" dirty="0">
                <a:latin typeface="Calibri"/>
                <a:ea typeface="Calibri"/>
                <a:cs typeface="Calibri"/>
                <a:sym typeface="Calibri"/>
              </a:rPr>
              <a:t> </a:t>
            </a:r>
            <a:r>
              <a:rPr lang="en-GB" dirty="0" err="1">
                <a:latin typeface="Calibri"/>
                <a:ea typeface="Calibri"/>
                <a:cs typeface="Calibri"/>
                <a:sym typeface="Calibri"/>
              </a:rPr>
              <a:t>UWr</a:t>
            </a:r>
            <a:r>
              <a:rPr lang="en-GB" dirty="0">
                <a:latin typeface="Calibri"/>
                <a:ea typeface="Calibri"/>
                <a:cs typeface="Calibri"/>
                <a:sym typeface="Calibri"/>
              </a:rPr>
              <a:t>. </a:t>
            </a:r>
            <a:r>
              <a:rPr lang="en-GB" dirty="0" err="1">
                <a:latin typeface="Calibri"/>
                <a:ea typeface="Calibri"/>
                <a:cs typeface="Calibri"/>
                <a:sym typeface="Calibri"/>
              </a:rPr>
              <a:t>Zapisy</a:t>
            </a:r>
            <a:r>
              <a:rPr lang="en-GB" dirty="0">
                <a:latin typeface="Calibri"/>
                <a:ea typeface="Calibri"/>
                <a:cs typeface="Calibri"/>
                <a:sym typeface="Calibri"/>
              </a:rPr>
              <a:t> </a:t>
            </a:r>
            <a:r>
              <a:rPr lang="en-GB" dirty="0" err="1">
                <a:latin typeface="Calibri"/>
                <a:ea typeface="Calibri"/>
                <a:cs typeface="Calibri"/>
                <a:sym typeface="Calibri"/>
              </a:rPr>
              <a:t>na</a:t>
            </a:r>
            <a:r>
              <a:rPr lang="en-GB" dirty="0">
                <a:latin typeface="Calibri"/>
                <a:ea typeface="Calibri"/>
                <a:cs typeface="Calibri"/>
                <a:sym typeface="Calibri"/>
              </a:rPr>
              <a:t> </a:t>
            </a:r>
            <a:r>
              <a:rPr lang="en-GB" dirty="0" err="1">
                <a:latin typeface="Calibri"/>
                <a:ea typeface="Calibri"/>
                <a:cs typeface="Calibri"/>
                <a:sym typeface="Calibri"/>
              </a:rPr>
              <a:t>zajęcia</a:t>
            </a:r>
            <a:r>
              <a:rPr lang="en-GB" dirty="0">
                <a:latin typeface="Calibri"/>
                <a:ea typeface="Calibri"/>
                <a:cs typeface="Calibri"/>
                <a:sym typeface="Calibri"/>
              </a:rPr>
              <a:t> </a:t>
            </a:r>
            <a:r>
              <a:rPr lang="en-GB" dirty="0" err="1">
                <a:latin typeface="Calibri"/>
                <a:ea typeface="Calibri"/>
                <a:cs typeface="Calibri"/>
                <a:sym typeface="Calibri"/>
              </a:rPr>
              <a:t>przez</a:t>
            </a:r>
            <a:r>
              <a:rPr lang="en-GB" dirty="0">
                <a:latin typeface="Calibri"/>
                <a:ea typeface="Calibri"/>
                <a:cs typeface="Calibri"/>
                <a:sym typeface="Calibri"/>
              </a:rPr>
              <a:t> </a:t>
            </a:r>
            <a:r>
              <a:rPr lang="en-GB" dirty="0" err="1">
                <a:latin typeface="Calibri"/>
                <a:ea typeface="Calibri"/>
                <a:cs typeface="Calibri"/>
                <a:sym typeface="Calibri"/>
              </a:rPr>
              <a:t>usos</a:t>
            </a:r>
            <a:r>
              <a:rPr lang="en-GB" dirty="0">
                <a:latin typeface="Calibri"/>
                <a:ea typeface="Calibri"/>
                <a:cs typeface="Calibri"/>
                <a:sym typeface="Calibri"/>
              </a:rPr>
              <a:t> w </a:t>
            </a:r>
            <a:r>
              <a:rPr lang="en-GB" dirty="0" err="1">
                <a:latin typeface="Calibri"/>
                <a:ea typeface="Calibri"/>
                <a:cs typeface="Calibri"/>
                <a:sym typeface="Calibri"/>
              </a:rPr>
              <a:t>terminach</a:t>
            </a:r>
            <a:r>
              <a:rPr lang="en-GB" dirty="0">
                <a:latin typeface="Calibri"/>
                <a:ea typeface="Calibri"/>
                <a:cs typeface="Calibri"/>
                <a:sym typeface="Calibri"/>
              </a:rPr>
              <a:t> </a:t>
            </a:r>
            <a:r>
              <a:rPr lang="en-GB" dirty="0" err="1">
                <a:latin typeface="Calibri"/>
                <a:ea typeface="Calibri"/>
                <a:cs typeface="Calibri"/>
                <a:sym typeface="Calibri"/>
              </a:rPr>
              <a:t>wyznaczonych</a:t>
            </a:r>
            <a:r>
              <a:rPr lang="en-GB" dirty="0">
                <a:latin typeface="Calibri"/>
                <a:ea typeface="Calibri"/>
                <a:cs typeface="Calibri"/>
                <a:sym typeface="Calibri"/>
              </a:rPr>
              <a:t> </a:t>
            </a:r>
            <a:r>
              <a:rPr lang="en-GB" dirty="0" err="1">
                <a:latin typeface="Calibri"/>
                <a:ea typeface="Calibri"/>
                <a:cs typeface="Calibri"/>
                <a:sym typeface="Calibri"/>
              </a:rPr>
              <a:t>przez</a:t>
            </a:r>
            <a:r>
              <a:rPr lang="en-GB" dirty="0">
                <a:latin typeface="Calibri"/>
                <a:ea typeface="Calibri"/>
                <a:cs typeface="Calibri"/>
                <a:sym typeface="Calibri"/>
              </a:rPr>
              <a:t> SPNJO, </a:t>
            </a:r>
            <a:r>
              <a:rPr lang="en-GB" dirty="0" err="1">
                <a:latin typeface="Calibri"/>
                <a:ea typeface="Calibri"/>
                <a:cs typeface="Calibri"/>
                <a:sym typeface="Calibri"/>
              </a:rPr>
              <a:t>termin</a:t>
            </a:r>
            <a:r>
              <a:rPr lang="en-GB" dirty="0">
                <a:latin typeface="Calibri"/>
                <a:ea typeface="Calibri"/>
                <a:cs typeface="Calibri"/>
                <a:sym typeface="Calibri"/>
              </a:rPr>
              <a:t> </a:t>
            </a:r>
            <a:r>
              <a:rPr lang="en-GB" dirty="0" err="1">
                <a:latin typeface="Calibri"/>
                <a:ea typeface="Calibri"/>
                <a:cs typeface="Calibri"/>
                <a:sym typeface="Calibri"/>
              </a:rPr>
              <a:t>zajęć</a:t>
            </a:r>
            <a:r>
              <a:rPr lang="en-GB" dirty="0">
                <a:latin typeface="Calibri"/>
                <a:ea typeface="Calibri"/>
                <a:cs typeface="Calibri"/>
                <a:sym typeface="Calibri"/>
              </a:rPr>
              <a:t> jest </a:t>
            </a:r>
            <a:r>
              <a:rPr lang="en-GB" dirty="0" err="1">
                <a:latin typeface="Calibri"/>
                <a:ea typeface="Calibri"/>
                <a:cs typeface="Calibri"/>
                <a:sym typeface="Calibri"/>
              </a:rPr>
              <a:t>ustalony</a:t>
            </a:r>
            <a:r>
              <a:rPr lang="en-GB" dirty="0">
                <a:latin typeface="Calibri"/>
                <a:ea typeface="Calibri"/>
                <a:cs typeface="Calibri"/>
                <a:sym typeface="Calibri"/>
              </a:rPr>
              <a:t> </a:t>
            </a:r>
            <a:r>
              <a:rPr lang="en-GB" dirty="0" err="1">
                <a:latin typeface="Calibri"/>
                <a:ea typeface="Calibri"/>
                <a:cs typeface="Calibri"/>
                <a:sym typeface="Calibri"/>
              </a:rPr>
              <a:t>przez</a:t>
            </a:r>
            <a:r>
              <a:rPr lang="en-GB" dirty="0">
                <a:latin typeface="Calibri"/>
                <a:ea typeface="Calibri"/>
                <a:cs typeface="Calibri"/>
                <a:sym typeface="Calibri"/>
              </a:rPr>
              <a:t> SPNJO, </a:t>
            </a:r>
            <a:r>
              <a:rPr lang="en-GB" dirty="0" err="1">
                <a:latin typeface="Calibri"/>
                <a:ea typeface="Calibri"/>
                <a:cs typeface="Calibri"/>
                <a:sym typeface="Calibri"/>
              </a:rPr>
              <a:t>wolny</a:t>
            </a:r>
            <a:r>
              <a:rPr lang="en-GB" dirty="0">
                <a:latin typeface="Calibri"/>
                <a:ea typeface="Calibri"/>
                <a:cs typeface="Calibri"/>
                <a:sym typeface="Calibri"/>
              </a:rPr>
              <a:t> </a:t>
            </a:r>
            <a:r>
              <a:rPr lang="en-GB" dirty="0" err="1">
                <a:latin typeface="Calibri"/>
                <a:ea typeface="Calibri"/>
                <a:cs typeface="Calibri"/>
                <a:sym typeface="Calibri"/>
              </a:rPr>
              <a:t>blok</a:t>
            </a:r>
            <a:r>
              <a:rPr lang="en-GB" dirty="0">
                <a:latin typeface="Calibri"/>
                <a:ea typeface="Calibri"/>
                <a:cs typeface="Calibri"/>
                <a:sym typeface="Calibri"/>
              </a:rPr>
              <a:t> jest </a:t>
            </a:r>
            <a:r>
              <a:rPr lang="en-GB" dirty="0" err="1">
                <a:latin typeface="Calibri"/>
                <a:ea typeface="Calibri"/>
                <a:cs typeface="Calibri"/>
                <a:sym typeface="Calibri"/>
              </a:rPr>
              <a:t>uwzględniony</a:t>
            </a:r>
            <a:r>
              <a:rPr lang="en-GB" dirty="0">
                <a:latin typeface="Calibri"/>
                <a:ea typeface="Calibri"/>
                <a:cs typeface="Calibri"/>
                <a:sym typeface="Calibri"/>
              </a:rPr>
              <a:t> w </a:t>
            </a:r>
            <a:r>
              <a:rPr lang="en-GB" dirty="0" err="1">
                <a:latin typeface="Calibri"/>
                <a:ea typeface="Calibri"/>
                <a:cs typeface="Calibri"/>
                <a:sym typeface="Calibri"/>
              </a:rPr>
              <a:t>planie</a:t>
            </a:r>
            <a:r>
              <a:rPr lang="en-GB" dirty="0">
                <a:latin typeface="Calibri"/>
                <a:ea typeface="Calibri"/>
                <a:cs typeface="Calibri"/>
                <a:sym typeface="Calibri"/>
              </a:rPr>
              <a:t> </a:t>
            </a:r>
            <a:r>
              <a:rPr lang="en-GB" dirty="0" err="1">
                <a:latin typeface="Calibri"/>
                <a:ea typeface="Calibri"/>
                <a:cs typeface="Calibri"/>
                <a:sym typeface="Calibri"/>
              </a:rPr>
              <a:t>zajęć</a:t>
            </a:r>
            <a:r>
              <a:rPr lang="en-GB" dirty="0">
                <a:latin typeface="Calibri"/>
                <a:ea typeface="Calibri"/>
                <a:cs typeface="Calibri"/>
                <a:sym typeface="Calibri"/>
              </a:rPr>
              <a:t>. </a:t>
            </a:r>
            <a:endParaRPr lang="pl-PL" dirty="0" smtClean="0">
              <a:latin typeface="Calibri"/>
              <a:ea typeface="Calibri"/>
              <a:cs typeface="Calibri"/>
              <a:sym typeface="Calibri"/>
            </a:endParaRPr>
          </a:p>
          <a:p>
            <a:pPr marL="0" lvl="0" indent="0" algn="just" rtl="0">
              <a:spcBef>
                <a:spcPts val="0"/>
              </a:spcBef>
              <a:spcAft>
                <a:spcPts val="0"/>
              </a:spcAft>
              <a:buNone/>
            </a:pPr>
            <a:endParaRPr lang="pl-PL" dirty="0" smtClean="0">
              <a:latin typeface="Calibri"/>
              <a:ea typeface="Calibri"/>
              <a:cs typeface="Calibri"/>
              <a:sym typeface="Calibri"/>
            </a:endParaRPr>
          </a:p>
          <a:p>
            <a:pPr marL="0" lvl="0" indent="0" algn="just" rtl="0">
              <a:spcBef>
                <a:spcPts val="0"/>
              </a:spcBef>
              <a:spcAft>
                <a:spcPts val="0"/>
              </a:spcAft>
              <a:buNone/>
            </a:pPr>
            <a:r>
              <a:rPr lang="en-GB" b="1" dirty="0" err="1" smtClean="0">
                <a:latin typeface="Calibri"/>
                <a:ea typeface="Calibri"/>
                <a:cs typeface="Calibri"/>
                <a:sym typeface="Calibri"/>
              </a:rPr>
              <a:t>Więcej</a:t>
            </a:r>
            <a:r>
              <a:rPr lang="en-GB" b="1" dirty="0" smtClean="0">
                <a:latin typeface="Calibri"/>
                <a:ea typeface="Calibri"/>
                <a:cs typeface="Calibri"/>
                <a:sym typeface="Calibri"/>
              </a:rPr>
              <a:t> </a:t>
            </a:r>
            <a:r>
              <a:rPr lang="en-GB" b="1" dirty="0" err="1">
                <a:latin typeface="Calibri"/>
                <a:ea typeface="Calibri"/>
                <a:cs typeface="Calibri"/>
                <a:sym typeface="Calibri"/>
              </a:rPr>
              <a:t>informacji</a:t>
            </a:r>
            <a:r>
              <a:rPr lang="en-GB" b="1" dirty="0">
                <a:latin typeface="Calibri"/>
                <a:ea typeface="Calibri"/>
                <a:cs typeface="Calibri"/>
                <a:sym typeface="Calibri"/>
              </a:rPr>
              <a:t> </a:t>
            </a:r>
            <a:r>
              <a:rPr lang="en-GB" b="1" dirty="0" err="1">
                <a:latin typeface="Calibri"/>
                <a:ea typeface="Calibri"/>
                <a:cs typeface="Calibri"/>
                <a:sym typeface="Calibri"/>
              </a:rPr>
              <a:t>na</a:t>
            </a:r>
            <a:r>
              <a:rPr lang="en-GB" b="1" dirty="0">
                <a:latin typeface="Calibri"/>
                <a:ea typeface="Calibri"/>
                <a:cs typeface="Calibri"/>
                <a:sym typeface="Calibri"/>
              </a:rPr>
              <a:t> </a:t>
            </a:r>
            <a:r>
              <a:rPr lang="en-GB" b="1" dirty="0" err="1">
                <a:latin typeface="Calibri"/>
                <a:ea typeface="Calibri"/>
                <a:cs typeface="Calibri"/>
                <a:sym typeface="Calibri"/>
              </a:rPr>
              <a:t>stronie</a:t>
            </a:r>
            <a:r>
              <a:rPr lang="en-GB" b="1" dirty="0">
                <a:latin typeface="Calibri"/>
                <a:ea typeface="Calibri"/>
                <a:cs typeface="Calibri"/>
                <a:sym typeface="Calibri"/>
              </a:rPr>
              <a:t> </a:t>
            </a:r>
            <a:r>
              <a:rPr lang="en-GB" b="1" dirty="0" err="1">
                <a:latin typeface="Calibri"/>
                <a:ea typeface="Calibri"/>
                <a:cs typeface="Calibri"/>
                <a:sym typeface="Calibri"/>
              </a:rPr>
              <a:t>Studium</a:t>
            </a:r>
            <a:r>
              <a:rPr lang="en-GB" b="1" dirty="0">
                <a:latin typeface="Calibri"/>
                <a:ea typeface="Calibri"/>
                <a:cs typeface="Calibri"/>
                <a:sym typeface="Calibri"/>
              </a:rPr>
              <a:t>: </a:t>
            </a:r>
            <a:r>
              <a:rPr lang="en-GB" dirty="0">
                <a:latin typeface="Calibri"/>
                <a:ea typeface="Calibri"/>
                <a:cs typeface="Calibri"/>
                <a:sym typeface="Calibri"/>
              </a:rPr>
              <a:t>https://spnjo.uwr.edu.pl</a:t>
            </a:r>
            <a:endParaRPr sz="1100" b="1" dirty="0">
              <a:solidFill>
                <a:srgbClr val="FF0000"/>
              </a:solidFill>
              <a:latin typeface="Arial"/>
              <a:ea typeface="Arial"/>
              <a:cs typeface="Arial"/>
              <a:sym typeface="Arial"/>
            </a:endParaRPr>
          </a:p>
          <a:p>
            <a:pPr marL="0" indent="0" algn="just">
              <a:spcBef>
                <a:spcPts val="1600"/>
              </a:spcBef>
              <a:buNone/>
            </a:pPr>
            <a:r>
              <a:rPr lang="pl-PL" dirty="0">
                <a:solidFill>
                  <a:srgbClr val="FFFF00"/>
                </a:solidFill>
                <a:latin typeface="Calibri" panose="020F0502020204030204" pitchFamily="34" charset="0"/>
                <a:ea typeface="Calibri" panose="020F0502020204030204" pitchFamily="34" charset="0"/>
                <a:cs typeface="Calibri" panose="020F0502020204030204" pitchFamily="34" charset="0"/>
              </a:rPr>
              <a:t>Wszystkie sprawy związane z </a:t>
            </a:r>
            <a:r>
              <a:rPr lang="pl-PL" dirty="0" smtClean="0">
                <a:solidFill>
                  <a:srgbClr val="FFFF00"/>
                </a:solidFill>
                <a:latin typeface="Calibri" panose="020F0502020204030204" pitchFamily="34" charset="0"/>
                <a:ea typeface="Calibri" panose="020F0502020204030204" pitchFamily="34" charset="0"/>
                <a:cs typeface="Calibri" panose="020F0502020204030204" pitchFamily="34" charset="0"/>
              </a:rPr>
              <a:t>lektoratem w/w języków </a:t>
            </a:r>
            <a:r>
              <a:rPr lang="pl-PL" dirty="0">
                <a:solidFill>
                  <a:srgbClr val="FFFF00"/>
                </a:solidFill>
                <a:latin typeface="Calibri" panose="020F0502020204030204" pitchFamily="34" charset="0"/>
                <a:ea typeface="Calibri" panose="020F0502020204030204" pitchFamily="34" charset="0"/>
                <a:cs typeface="Calibri" panose="020F0502020204030204" pitchFamily="34" charset="0"/>
              </a:rPr>
              <a:t>należy załatwiać bezpośrednio w Studium Praktycznej Nauki Języków </a:t>
            </a:r>
            <a:r>
              <a:rPr lang="pl-PL" dirty="0" smtClean="0">
                <a:solidFill>
                  <a:srgbClr val="FFFF00"/>
                </a:solidFill>
                <a:latin typeface="Calibri" panose="020F0502020204030204" pitchFamily="34" charset="0"/>
                <a:ea typeface="Calibri" panose="020F0502020204030204" pitchFamily="34" charset="0"/>
                <a:cs typeface="Calibri" panose="020F0502020204030204" pitchFamily="34" charset="0"/>
              </a:rPr>
              <a:t>Obcych.</a:t>
            </a:r>
            <a:endParaRPr lang="pl-PL" dirty="0">
              <a:solidFill>
                <a:srgbClr val="FFFF00"/>
              </a:solidFill>
              <a:latin typeface="Calibri" panose="020F0502020204030204" pitchFamily="34" charset="0"/>
              <a:ea typeface="Calibri" panose="020F0502020204030204" pitchFamily="34" charset="0"/>
              <a:cs typeface="Calibri" panose="020F0502020204030204" pitchFamily="34" charset="0"/>
            </a:endParaRPr>
          </a:p>
          <a:p>
            <a:pPr marL="0" lvl="0" indent="0" algn="just" rtl="0">
              <a:spcBef>
                <a:spcPts val="1600"/>
              </a:spcBef>
              <a:spcAft>
                <a:spcPts val="0"/>
              </a:spcAft>
              <a:buNone/>
            </a:pPr>
            <a:endParaRPr dirty="0">
              <a:latin typeface="Calibri"/>
              <a:ea typeface="Calibri"/>
              <a:cs typeface="Calibri"/>
              <a:sym typeface="Calibri"/>
            </a:endParaRPr>
          </a:p>
          <a:p>
            <a:pPr marL="0" lvl="0" indent="0" algn="l" rtl="0">
              <a:spcBef>
                <a:spcPts val="1600"/>
              </a:spcBef>
              <a:spcAft>
                <a:spcPts val="1600"/>
              </a:spcAft>
              <a:buNone/>
            </a:pP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9"/>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Lektorat z języka niemieckiego w IFA</a:t>
            </a:r>
            <a:endParaRPr/>
          </a:p>
        </p:txBody>
      </p:sp>
      <p:sp>
        <p:nvSpPr>
          <p:cNvPr id="161" name="Google Shape;161;p29"/>
          <p:cNvSpPr txBox="1">
            <a:spLocks noGrp="1"/>
          </p:cNvSpPr>
          <p:nvPr>
            <p:ph type="body" idx="1"/>
          </p:nvPr>
        </p:nvSpPr>
        <p:spPr>
          <a:xfrm>
            <a:off x="387900" y="1331100"/>
            <a:ext cx="8368200" cy="36387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2800" dirty="0">
                <a:latin typeface="Calibri"/>
                <a:ea typeface="Calibri"/>
                <a:cs typeface="Calibri"/>
                <a:sym typeface="Calibri"/>
              </a:rPr>
              <a:t>Na </a:t>
            </a:r>
            <a:r>
              <a:rPr lang="en-GB" sz="2800" dirty="0" err="1">
                <a:latin typeface="Calibri"/>
                <a:ea typeface="Calibri"/>
                <a:cs typeface="Calibri"/>
                <a:sym typeface="Calibri"/>
              </a:rPr>
              <a:t>miejscu</a:t>
            </a:r>
            <a:r>
              <a:rPr lang="en-GB" sz="2800" dirty="0">
                <a:latin typeface="Calibri"/>
                <a:ea typeface="Calibri"/>
                <a:cs typeface="Calibri"/>
                <a:sym typeface="Calibri"/>
              </a:rPr>
              <a:t> w IFA </a:t>
            </a:r>
            <a:r>
              <a:rPr lang="en-GB" sz="2800" dirty="0" err="1">
                <a:latin typeface="Calibri"/>
                <a:ea typeface="Calibri"/>
                <a:cs typeface="Calibri"/>
                <a:sym typeface="Calibri"/>
              </a:rPr>
              <a:t>studenci</a:t>
            </a:r>
            <a:r>
              <a:rPr lang="en-GB" sz="2800" dirty="0">
                <a:latin typeface="Calibri"/>
                <a:ea typeface="Calibri"/>
                <a:cs typeface="Calibri"/>
                <a:sym typeface="Calibri"/>
              </a:rPr>
              <a:t> </a:t>
            </a:r>
            <a:r>
              <a:rPr lang="en-GB" sz="2800" dirty="0" err="1">
                <a:latin typeface="Calibri"/>
                <a:ea typeface="Calibri"/>
                <a:cs typeface="Calibri"/>
                <a:sym typeface="Calibri"/>
              </a:rPr>
              <a:t>realizują</a:t>
            </a:r>
            <a:r>
              <a:rPr lang="en-GB" sz="2800" dirty="0">
                <a:latin typeface="Calibri"/>
                <a:ea typeface="Calibri"/>
                <a:cs typeface="Calibri"/>
                <a:sym typeface="Calibri"/>
              </a:rPr>
              <a:t> </a:t>
            </a:r>
            <a:r>
              <a:rPr lang="en-GB" sz="2800" dirty="0" err="1">
                <a:latin typeface="Calibri"/>
                <a:ea typeface="Calibri"/>
                <a:cs typeface="Calibri"/>
                <a:sym typeface="Calibri"/>
              </a:rPr>
              <a:t>lektorat</a:t>
            </a:r>
            <a:r>
              <a:rPr lang="en-GB" sz="2800" dirty="0">
                <a:latin typeface="Calibri"/>
                <a:ea typeface="Calibri"/>
                <a:cs typeface="Calibri"/>
                <a:sym typeface="Calibri"/>
              </a:rPr>
              <a:t> z j. </a:t>
            </a:r>
            <a:r>
              <a:rPr lang="en-GB" sz="2800" dirty="0" err="1">
                <a:latin typeface="Calibri"/>
                <a:ea typeface="Calibri"/>
                <a:cs typeface="Calibri"/>
                <a:sym typeface="Calibri"/>
              </a:rPr>
              <a:t>niemieckiego</a:t>
            </a:r>
            <a:r>
              <a:rPr lang="en-GB" sz="2800" dirty="0">
                <a:latin typeface="Calibri"/>
                <a:ea typeface="Calibri"/>
                <a:cs typeface="Calibri"/>
                <a:sym typeface="Calibri"/>
              </a:rPr>
              <a:t>. </a:t>
            </a:r>
            <a:r>
              <a:rPr lang="en-GB" sz="2800" dirty="0" err="1" smtClean="0">
                <a:latin typeface="Calibri"/>
                <a:ea typeface="Calibri"/>
                <a:cs typeface="Calibri"/>
                <a:sym typeface="Calibri"/>
              </a:rPr>
              <a:t>Zapisy</a:t>
            </a:r>
            <a:r>
              <a:rPr lang="pl-PL" sz="2800" dirty="0" smtClean="0">
                <a:latin typeface="Calibri"/>
                <a:ea typeface="Calibri"/>
                <a:cs typeface="Calibri"/>
                <a:sym typeface="Calibri"/>
              </a:rPr>
              <a:t> na j. niemiecki na semestr letni </a:t>
            </a:r>
            <a:r>
              <a:rPr lang="pl-PL" sz="2800" dirty="0" err="1" smtClean="0">
                <a:latin typeface="Calibri"/>
                <a:ea typeface="Calibri"/>
                <a:cs typeface="Calibri"/>
                <a:sym typeface="Calibri"/>
              </a:rPr>
              <a:t>odbęda</a:t>
            </a:r>
            <a:r>
              <a:rPr lang="pl-PL" sz="2800" dirty="0" smtClean="0">
                <a:latin typeface="Calibri"/>
                <a:ea typeface="Calibri"/>
                <a:cs typeface="Calibri"/>
                <a:sym typeface="Calibri"/>
              </a:rPr>
              <a:t> się</a:t>
            </a:r>
            <a:r>
              <a:rPr lang="en-GB" sz="2800" dirty="0" smtClean="0">
                <a:latin typeface="Calibri"/>
                <a:ea typeface="Calibri"/>
                <a:cs typeface="Calibri"/>
                <a:sym typeface="Calibri"/>
              </a:rPr>
              <a:t> </a:t>
            </a:r>
            <a:r>
              <a:rPr lang="en-GB" sz="2800" dirty="0">
                <a:latin typeface="Calibri"/>
                <a:ea typeface="Calibri"/>
                <a:cs typeface="Calibri"/>
                <a:sym typeface="Calibri"/>
              </a:rPr>
              <a:t>w </a:t>
            </a:r>
            <a:r>
              <a:rPr lang="en-GB" sz="2800" dirty="0" err="1" smtClean="0">
                <a:latin typeface="Calibri"/>
                <a:ea typeface="Calibri"/>
                <a:cs typeface="Calibri"/>
                <a:sym typeface="Calibri"/>
              </a:rPr>
              <a:t>usos</a:t>
            </a:r>
            <a:r>
              <a:rPr lang="pl-PL" sz="2800" dirty="0" smtClean="0">
                <a:latin typeface="Calibri"/>
                <a:ea typeface="Calibri"/>
                <a:cs typeface="Calibri"/>
                <a:sym typeface="Calibri"/>
              </a:rPr>
              <a:t> w tym samym czasie</a:t>
            </a:r>
            <a:r>
              <a:rPr lang="en-GB" sz="2800" dirty="0" smtClean="0">
                <a:latin typeface="Calibri"/>
                <a:ea typeface="Calibri"/>
                <a:cs typeface="Calibri"/>
                <a:sym typeface="Calibri"/>
              </a:rPr>
              <a:t> </a:t>
            </a:r>
            <a:r>
              <a:rPr lang="pl-PL" sz="2800" dirty="0" smtClean="0">
                <a:latin typeface="Calibri"/>
                <a:ea typeface="Calibri"/>
                <a:cs typeface="Calibri"/>
                <a:sym typeface="Calibri"/>
              </a:rPr>
              <a:t>co zapisy </a:t>
            </a:r>
            <a:r>
              <a:rPr lang="en-GB" sz="2800" dirty="0" err="1" smtClean="0">
                <a:latin typeface="Calibri"/>
                <a:ea typeface="Calibri"/>
                <a:cs typeface="Calibri"/>
                <a:sym typeface="Calibri"/>
              </a:rPr>
              <a:t>na</a:t>
            </a:r>
            <a:r>
              <a:rPr lang="en-GB" sz="2800" dirty="0" smtClean="0">
                <a:latin typeface="Calibri"/>
                <a:ea typeface="Calibri"/>
                <a:cs typeface="Calibri"/>
                <a:sym typeface="Calibri"/>
              </a:rPr>
              <a:t> </a:t>
            </a:r>
            <a:r>
              <a:rPr lang="en-GB" sz="2800" dirty="0" err="1">
                <a:latin typeface="Calibri"/>
                <a:ea typeface="Calibri"/>
                <a:cs typeface="Calibri"/>
                <a:sym typeface="Calibri"/>
              </a:rPr>
              <a:t>wszystkie</a:t>
            </a:r>
            <a:r>
              <a:rPr lang="en-GB" sz="2800" dirty="0">
                <a:latin typeface="Calibri"/>
                <a:ea typeface="Calibri"/>
                <a:cs typeface="Calibri"/>
                <a:sym typeface="Calibri"/>
              </a:rPr>
              <a:t> </a:t>
            </a:r>
            <a:r>
              <a:rPr lang="en-GB" sz="2800" dirty="0" err="1">
                <a:latin typeface="Calibri"/>
                <a:ea typeface="Calibri"/>
                <a:cs typeface="Calibri"/>
                <a:sym typeface="Calibri"/>
              </a:rPr>
              <a:t>inne</a:t>
            </a:r>
            <a:r>
              <a:rPr lang="en-GB" sz="2800" dirty="0">
                <a:latin typeface="Calibri"/>
                <a:ea typeface="Calibri"/>
                <a:cs typeface="Calibri"/>
                <a:sym typeface="Calibri"/>
              </a:rPr>
              <a:t> </a:t>
            </a:r>
            <a:r>
              <a:rPr lang="en-GB" sz="2800" dirty="0" err="1" smtClean="0">
                <a:latin typeface="Calibri"/>
                <a:ea typeface="Calibri"/>
                <a:cs typeface="Calibri"/>
                <a:sym typeface="Calibri"/>
              </a:rPr>
              <a:t>zajęcia</a:t>
            </a:r>
            <a:r>
              <a:rPr lang="pl-PL" sz="2800" dirty="0">
                <a:latin typeface="Calibri"/>
                <a:ea typeface="Calibri"/>
                <a:cs typeface="Calibri"/>
                <a:sym typeface="Calibri"/>
              </a:rPr>
              <a:t>;</a:t>
            </a:r>
            <a:r>
              <a:rPr lang="en-GB" sz="2800" dirty="0" smtClean="0">
                <a:latin typeface="Calibri"/>
                <a:ea typeface="Calibri"/>
                <a:cs typeface="Calibri"/>
                <a:sym typeface="Calibri"/>
              </a:rPr>
              <a:t> </a:t>
            </a:r>
            <a:r>
              <a:rPr lang="en-GB" sz="2800" dirty="0" err="1" smtClean="0">
                <a:latin typeface="Calibri"/>
                <a:ea typeface="Calibri"/>
                <a:cs typeface="Calibri"/>
                <a:sym typeface="Calibri"/>
              </a:rPr>
              <a:t>zajęcia</a:t>
            </a:r>
            <a:r>
              <a:rPr lang="pl-PL" sz="2800" dirty="0" smtClean="0">
                <a:latin typeface="Calibri"/>
                <a:ea typeface="Calibri"/>
                <a:cs typeface="Calibri"/>
                <a:sym typeface="Calibri"/>
              </a:rPr>
              <a:t> z języka niemieckiego</a:t>
            </a:r>
            <a:r>
              <a:rPr lang="en-GB" sz="2800" dirty="0" smtClean="0">
                <a:latin typeface="Calibri"/>
                <a:ea typeface="Calibri"/>
                <a:cs typeface="Calibri"/>
                <a:sym typeface="Calibri"/>
              </a:rPr>
              <a:t> </a:t>
            </a:r>
            <a:r>
              <a:rPr lang="en-GB" sz="2800" dirty="0" err="1">
                <a:latin typeface="Calibri"/>
                <a:ea typeface="Calibri"/>
                <a:cs typeface="Calibri"/>
                <a:sym typeface="Calibri"/>
              </a:rPr>
              <a:t>są</a:t>
            </a:r>
            <a:r>
              <a:rPr lang="en-GB" sz="2800" dirty="0">
                <a:latin typeface="Calibri"/>
                <a:ea typeface="Calibri"/>
                <a:cs typeface="Calibri"/>
                <a:sym typeface="Calibri"/>
              </a:rPr>
              <a:t> </a:t>
            </a:r>
            <a:r>
              <a:rPr lang="en-GB" sz="2800" dirty="0" err="1">
                <a:latin typeface="Calibri"/>
                <a:ea typeface="Calibri"/>
                <a:cs typeface="Calibri"/>
                <a:sym typeface="Calibri"/>
              </a:rPr>
              <a:t>wkomponowane</a:t>
            </a:r>
            <a:r>
              <a:rPr lang="en-GB" sz="2800" dirty="0">
                <a:latin typeface="Calibri"/>
                <a:ea typeface="Calibri"/>
                <a:cs typeface="Calibri"/>
                <a:sym typeface="Calibri"/>
              </a:rPr>
              <a:t> w plan </a:t>
            </a:r>
            <a:r>
              <a:rPr lang="en-GB" sz="2800" dirty="0" err="1">
                <a:latin typeface="Calibri"/>
                <a:ea typeface="Calibri"/>
                <a:cs typeface="Calibri"/>
                <a:sym typeface="Calibri"/>
              </a:rPr>
              <a:t>zajęć</a:t>
            </a:r>
            <a:r>
              <a:rPr lang="en-GB" sz="2800" dirty="0">
                <a:latin typeface="Calibri"/>
                <a:ea typeface="Calibri"/>
                <a:cs typeface="Calibri"/>
                <a:sym typeface="Calibri"/>
              </a:rPr>
              <a:t> w IFA.</a:t>
            </a:r>
            <a:endParaRPr sz="2800" dirty="0">
              <a:latin typeface="Calibri"/>
              <a:ea typeface="Calibri"/>
              <a:cs typeface="Calibri"/>
              <a:sym typeface="Calibri"/>
            </a:endParaRPr>
          </a:p>
          <a:p>
            <a:pPr marL="0" lvl="0" indent="0" algn="l" rtl="0">
              <a:spcBef>
                <a:spcPts val="1600"/>
              </a:spcBef>
              <a:spcAft>
                <a:spcPts val="1600"/>
              </a:spcAft>
              <a:buNone/>
            </a:pP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30"/>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smtClean="0"/>
              <a:t>Foreign </a:t>
            </a:r>
            <a:r>
              <a:rPr lang="en-GB" dirty="0"/>
              <a:t>language course (“</a:t>
            </a:r>
            <a:r>
              <a:rPr lang="en-GB" dirty="0" err="1"/>
              <a:t>lektorat</a:t>
            </a:r>
            <a:r>
              <a:rPr lang="en-GB" dirty="0"/>
              <a:t>”)</a:t>
            </a:r>
            <a:endParaRPr dirty="0"/>
          </a:p>
        </p:txBody>
      </p:sp>
      <p:sp>
        <p:nvSpPr>
          <p:cNvPr id="167" name="Google Shape;167;p30"/>
          <p:cNvSpPr txBox="1">
            <a:spLocks noGrp="1"/>
          </p:cNvSpPr>
          <p:nvPr>
            <p:ph type="body" idx="1"/>
          </p:nvPr>
        </p:nvSpPr>
        <p:spPr>
          <a:xfrm>
            <a:off x="387900" y="1274500"/>
            <a:ext cx="8368200" cy="3561900"/>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spcAft>
                <a:spcPts val="0"/>
              </a:spcAft>
              <a:buNone/>
            </a:pPr>
            <a:r>
              <a:rPr lang="en-GB" sz="2000" dirty="0"/>
              <a:t>Your BA studies programme includes 180 hours of a foreign language course (60 hours per </a:t>
            </a:r>
            <a:r>
              <a:rPr lang="en-GB" sz="2000" dirty="0" smtClean="0"/>
              <a:t>semester</a:t>
            </a:r>
            <a:r>
              <a:rPr lang="pl-PL" sz="2000" dirty="0" smtClean="0"/>
              <a:t> in</a:t>
            </a:r>
            <a:r>
              <a:rPr lang="en-GB" sz="2000" dirty="0" smtClean="0"/>
              <a:t> </a:t>
            </a:r>
            <a:r>
              <a:rPr lang="en-GB" sz="2000" dirty="0"/>
              <a:t>semesters 2, 3 and 4</a:t>
            </a:r>
            <a:r>
              <a:rPr lang="en-GB" sz="2000" dirty="0" smtClean="0"/>
              <a:t>).</a:t>
            </a:r>
            <a:r>
              <a:rPr lang="pl-PL" sz="2000" dirty="0" smtClean="0"/>
              <a:t> </a:t>
            </a:r>
            <a:r>
              <a:rPr lang="pl-PL" sz="2000" dirty="0" err="1" smtClean="0"/>
              <a:t>All</a:t>
            </a:r>
            <a:r>
              <a:rPr lang="pl-PL" sz="2000" dirty="0" smtClean="0"/>
              <a:t> </a:t>
            </a:r>
            <a:r>
              <a:rPr lang="pl-PL" sz="2000" dirty="0" err="1" smtClean="0"/>
              <a:t>students</a:t>
            </a:r>
            <a:r>
              <a:rPr lang="pl-PL" sz="2000" dirty="0" smtClean="0"/>
              <a:t> start the </a:t>
            </a:r>
            <a:r>
              <a:rPr lang="pl-PL" sz="2000" dirty="0" err="1" smtClean="0"/>
              <a:t>course</a:t>
            </a:r>
            <a:r>
              <a:rPr lang="pl-PL" sz="2000" dirty="0" smtClean="0"/>
              <a:t> from the A1.I </a:t>
            </a:r>
            <a:r>
              <a:rPr lang="pl-PL" sz="2000" dirty="0" err="1" smtClean="0"/>
              <a:t>level</a:t>
            </a:r>
            <a:r>
              <a:rPr lang="pl-PL" sz="2000" dirty="0" smtClean="0"/>
              <a:t>.</a:t>
            </a:r>
            <a:r>
              <a:rPr lang="en-GB" sz="2000" dirty="0" smtClean="0"/>
              <a:t> </a:t>
            </a:r>
            <a:r>
              <a:rPr lang="en-GB" sz="2000" dirty="0"/>
              <a:t>The course ends with an exam: the </a:t>
            </a:r>
            <a:r>
              <a:rPr lang="en-GB" sz="2000" dirty="0" smtClean="0"/>
              <a:t>level </a:t>
            </a:r>
            <a:r>
              <a:rPr lang="en-GB" sz="2000" dirty="0"/>
              <a:t>of </a:t>
            </a:r>
            <a:r>
              <a:rPr lang="en-GB" sz="2000" dirty="0" smtClean="0"/>
              <a:t>proficiency </a:t>
            </a:r>
            <a:r>
              <a:rPr lang="en-GB" sz="2000" dirty="0"/>
              <a:t>required is </a:t>
            </a:r>
            <a:r>
              <a:rPr lang="pl-PL" sz="2000" dirty="0" smtClean="0"/>
              <a:t>A2.I</a:t>
            </a:r>
            <a:r>
              <a:rPr lang="en-GB" sz="2000" dirty="0" smtClean="0"/>
              <a:t> (</a:t>
            </a:r>
            <a:r>
              <a:rPr lang="pl-PL" sz="2000" dirty="0" err="1" smtClean="0"/>
              <a:t>pre</a:t>
            </a:r>
            <a:r>
              <a:rPr lang="pl-PL" sz="2000" dirty="0" smtClean="0"/>
              <a:t>-</a:t>
            </a:r>
            <a:r>
              <a:rPr lang="en-GB" sz="2000" dirty="0" smtClean="0"/>
              <a:t>intermediate). </a:t>
            </a:r>
            <a:endParaRPr lang="pl-PL" sz="2000" dirty="0" smtClean="0"/>
          </a:p>
          <a:p>
            <a:pPr marL="0" lvl="0" indent="0" algn="just" rtl="0">
              <a:lnSpc>
                <a:spcPct val="150000"/>
              </a:lnSpc>
              <a:spcBef>
                <a:spcPts val="0"/>
              </a:spcBef>
              <a:spcAft>
                <a:spcPts val="0"/>
              </a:spcAft>
              <a:buNone/>
            </a:pPr>
            <a:r>
              <a:rPr lang="pl-PL" sz="2000" dirty="0" smtClean="0"/>
              <a:t>SEMESTER 2: A1.I</a:t>
            </a:r>
          </a:p>
          <a:p>
            <a:pPr marL="0" lvl="0" indent="0" algn="just" rtl="0">
              <a:lnSpc>
                <a:spcPct val="150000"/>
              </a:lnSpc>
              <a:spcBef>
                <a:spcPts val="0"/>
              </a:spcBef>
              <a:spcAft>
                <a:spcPts val="0"/>
              </a:spcAft>
              <a:buNone/>
            </a:pPr>
            <a:r>
              <a:rPr lang="pl-PL" sz="2000" dirty="0" smtClean="0"/>
              <a:t>SEMESTER 3: A1.II</a:t>
            </a:r>
          </a:p>
          <a:p>
            <a:pPr marL="0" lvl="0" indent="0" algn="just" rtl="0">
              <a:lnSpc>
                <a:spcPct val="150000"/>
              </a:lnSpc>
              <a:spcBef>
                <a:spcPts val="0"/>
              </a:spcBef>
              <a:spcAft>
                <a:spcPts val="0"/>
              </a:spcAft>
              <a:buNone/>
            </a:pPr>
            <a:r>
              <a:rPr lang="pl-PL" sz="2000" dirty="0" smtClean="0"/>
              <a:t>SEMESTER 4: A2.I</a:t>
            </a:r>
            <a:endParaRPr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31"/>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German</a:t>
            </a:r>
            <a:endParaRPr/>
          </a:p>
        </p:txBody>
      </p:sp>
      <p:sp>
        <p:nvSpPr>
          <p:cNvPr id="173" name="Google Shape;173;p31"/>
          <p:cNvSpPr txBox="1">
            <a:spLocks noGrp="1"/>
          </p:cNvSpPr>
          <p:nvPr>
            <p:ph type="body" idx="1"/>
          </p:nvPr>
        </p:nvSpPr>
        <p:spPr>
          <a:xfrm>
            <a:off x="387900" y="1356125"/>
            <a:ext cx="8368200" cy="3372000"/>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spcAft>
                <a:spcPts val="0"/>
              </a:spcAft>
              <a:buNone/>
            </a:pPr>
            <a:r>
              <a:rPr lang="en-GB" sz="2800" dirty="0"/>
              <a:t>The German classes take place at the Institute and the schedule is coordinated with your other subjects. To sign up for German, use USOS just like for other </a:t>
            </a:r>
            <a:r>
              <a:rPr lang="en-GB" sz="2800" dirty="0" smtClean="0"/>
              <a:t>courses</a:t>
            </a:r>
            <a:r>
              <a:rPr lang="pl-PL" sz="2800" dirty="0" smtClean="0"/>
              <a:t> in </a:t>
            </a:r>
            <a:r>
              <a:rPr lang="pl-PL" sz="2800" dirty="0" err="1" smtClean="0"/>
              <a:t>semester</a:t>
            </a:r>
            <a:r>
              <a:rPr lang="pl-PL" sz="2800" dirty="0" smtClean="0"/>
              <a:t> 2</a:t>
            </a:r>
            <a:r>
              <a:rPr lang="en-GB" sz="2800" dirty="0" smtClean="0"/>
              <a:t>. </a:t>
            </a:r>
            <a:endParaRPr sz="2800" dirty="0"/>
          </a:p>
          <a:p>
            <a:pPr marL="0" lvl="0" indent="0" algn="just" rtl="0">
              <a:lnSpc>
                <a:spcPct val="150000"/>
              </a:lnSpc>
              <a:spcBef>
                <a:spcPts val="0"/>
              </a:spcBef>
              <a:spcAft>
                <a:spcPts val="0"/>
              </a:spcAft>
              <a:buNone/>
            </a:pPr>
            <a:endParaRPr sz="17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32"/>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French, Spanish, Italian and Russian</a:t>
            </a:r>
            <a:endParaRPr/>
          </a:p>
        </p:txBody>
      </p:sp>
      <p:sp>
        <p:nvSpPr>
          <p:cNvPr id="179" name="Google Shape;179;p32"/>
          <p:cNvSpPr txBox="1">
            <a:spLocks noGrp="1"/>
          </p:cNvSpPr>
          <p:nvPr>
            <p:ph type="body" idx="1"/>
          </p:nvPr>
        </p:nvSpPr>
        <p:spPr>
          <a:xfrm>
            <a:off x="387900" y="1369975"/>
            <a:ext cx="8368200" cy="3505800"/>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spcAft>
                <a:spcPts val="0"/>
              </a:spcAft>
              <a:buNone/>
            </a:pPr>
            <a:r>
              <a:rPr lang="en-GB" dirty="0"/>
              <a:t>French, Spanish, Italian or Russian classes are held at the Foreign Language Centre, situated just round the corner from our Institute (the address is Pl. </a:t>
            </a:r>
            <a:r>
              <a:rPr lang="en-GB" dirty="0" err="1"/>
              <a:t>Biskupa</a:t>
            </a:r>
            <a:r>
              <a:rPr lang="en-GB" dirty="0"/>
              <a:t> </a:t>
            </a:r>
            <a:r>
              <a:rPr lang="en-GB" dirty="0" err="1"/>
              <a:t>Nankiera</a:t>
            </a:r>
            <a:r>
              <a:rPr lang="en-GB" dirty="0"/>
              <a:t> 2/3. 50-140 </a:t>
            </a:r>
            <a:r>
              <a:rPr lang="en-GB" dirty="0" err="1"/>
              <a:t>Wrocław</a:t>
            </a:r>
            <a:r>
              <a:rPr lang="en-GB" dirty="0"/>
              <a:t>). The schedule of the courses held at the Foreign Language Centre is coordinated with your schedule at IFA. </a:t>
            </a:r>
            <a:r>
              <a:rPr lang="en-GB" b="1" dirty="0">
                <a:solidFill>
                  <a:srgbClr val="FF0000"/>
                </a:solidFill>
              </a:rPr>
              <a:t>If you choose one of those courses, you need to </a:t>
            </a:r>
            <a:r>
              <a:rPr lang="pl-PL" b="1" dirty="0" err="1" smtClean="0">
                <a:solidFill>
                  <a:srgbClr val="FF0000"/>
                </a:solidFill>
              </a:rPr>
              <a:t>sign</a:t>
            </a:r>
            <a:r>
              <a:rPr lang="pl-PL" b="1" dirty="0" smtClean="0">
                <a:solidFill>
                  <a:srgbClr val="FF0000"/>
                </a:solidFill>
              </a:rPr>
              <a:t> </a:t>
            </a:r>
            <a:r>
              <a:rPr lang="pl-PL" b="1" dirty="0" err="1" smtClean="0">
                <a:solidFill>
                  <a:srgbClr val="FF0000"/>
                </a:solidFill>
              </a:rPr>
              <a:t>up</a:t>
            </a:r>
            <a:r>
              <a:rPr lang="pl-PL" b="1" dirty="0" smtClean="0">
                <a:solidFill>
                  <a:srgbClr val="FF0000"/>
                </a:solidFill>
              </a:rPr>
              <a:t> for </a:t>
            </a:r>
            <a:r>
              <a:rPr lang="pl-PL" b="1" dirty="0" err="1" smtClean="0">
                <a:solidFill>
                  <a:srgbClr val="FF0000"/>
                </a:solidFill>
              </a:rPr>
              <a:t>it</a:t>
            </a:r>
            <a:r>
              <a:rPr lang="pl-PL" b="1" dirty="0" smtClean="0">
                <a:solidFill>
                  <a:srgbClr val="FF0000"/>
                </a:solidFill>
              </a:rPr>
              <a:t> </a:t>
            </a:r>
            <a:r>
              <a:rPr lang="pl-PL" b="1" dirty="0" err="1" smtClean="0">
                <a:solidFill>
                  <a:srgbClr val="FF0000"/>
                </a:solidFill>
              </a:rPr>
              <a:t>at</a:t>
            </a:r>
            <a:r>
              <a:rPr lang="pl-PL" b="1" dirty="0" smtClean="0">
                <a:solidFill>
                  <a:srgbClr val="FF0000"/>
                </a:solidFill>
              </a:rPr>
              <a:t> the </a:t>
            </a:r>
            <a:r>
              <a:rPr lang="pl-PL" b="1" dirty="0" err="1" smtClean="0">
                <a:solidFill>
                  <a:srgbClr val="FF0000"/>
                </a:solidFill>
              </a:rPr>
              <a:t>time</a:t>
            </a:r>
            <a:r>
              <a:rPr lang="pl-PL" b="1" dirty="0" smtClean="0">
                <a:solidFill>
                  <a:srgbClr val="FF0000"/>
                </a:solidFill>
              </a:rPr>
              <a:t> </a:t>
            </a:r>
            <a:r>
              <a:rPr lang="pl-PL" b="1" dirty="0" err="1" smtClean="0">
                <a:solidFill>
                  <a:srgbClr val="FF0000"/>
                </a:solidFill>
              </a:rPr>
              <a:t>specified</a:t>
            </a:r>
            <a:r>
              <a:rPr lang="pl-PL" b="1" dirty="0" smtClean="0">
                <a:solidFill>
                  <a:srgbClr val="FF0000"/>
                </a:solidFill>
              </a:rPr>
              <a:t> by the FLC </a:t>
            </a:r>
            <a:r>
              <a:rPr lang="en-GB" dirty="0" smtClean="0">
                <a:solidFill>
                  <a:srgbClr val="FFFFFF"/>
                </a:solidFill>
              </a:rPr>
              <a:t>(the </a:t>
            </a:r>
            <a:r>
              <a:rPr lang="en-GB" dirty="0">
                <a:solidFill>
                  <a:srgbClr val="FFFFFF"/>
                </a:solidFill>
              </a:rPr>
              <a:t>exact date to be </a:t>
            </a:r>
            <a:r>
              <a:rPr lang="en-GB" dirty="0" smtClean="0">
                <a:solidFill>
                  <a:srgbClr val="FFFFFF"/>
                </a:solidFill>
              </a:rPr>
              <a:t>confirmed</a:t>
            </a:r>
            <a:r>
              <a:rPr lang="pl-PL" dirty="0">
                <a:solidFill>
                  <a:srgbClr val="FFFFFF"/>
                </a:solidFill>
              </a:rPr>
              <a:t> </a:t>
            </a:r>
            <a:r>
              <a:rPr lang="pl-PL" dirty="0" smtClean="0">
                <a:solidFill>
                  <a:srgbClr val="FFFFFF"/>
                </a:solidFill>
              </a:rPr>
              <a:t>by the FLC</a:t>
            </a:r>
            <a:r>
              <a:rPr lang="en-GB" dirty="0" smtClean="0">
                <a:solidFill>
                  <a:srgbClr val="FFFFFF"/>
                </a:solidFill>
              </a:rPr>
              <a:t>).</a:t>
            </a:r>
            <a:endParaRPr dirty="0">
              <a:solidFill>
                <a:srgbClr val="FFFFFF"/>
              </a:solidFill>
            </a:endParaRPr>
          </a:p>
          <a:p>
            <a:pPr marL="0" lvl="0" indent="0" algn="just" rtl="0">
              <a:lnSpc>
                <a:spcPct val="150000"/>
              </a:lnSpc>
              <a:spcBef>
                <a:spcPts val="0"/>
              </a:spcBef>
              <a:spcAft>
                <a:spcPts val="0"/>
              </a:spcAft>
              <a:buNone/>
            </a:pPr>
            <a:endParaRPr dirty="0">
              <a:solidFill>
                <a:srgbClr val="FFFFFF"/>
              </a:solidFill>
            </a:endParaRPr>
          </a:p>
          <a:p>
            <a:pPr marL="0" lvl="0" indent="0" algn="just" rtl="0">
              <a:lnSpc>
                <a:spcPct val="150000"/>
              </a:lnSpc>
              <a:spcBef>
                <a:spcPts val="0"/>
              </a:spcBef>
              <a:spcAft>
                <a:spcPts val="0"/>
              </a:spcAft>
              <a:buNone/>
            </a:pPr>
            <a:r>
              <a:rPr lang="en-GB" dirty="0">
                <a:solidFill>
                  <a:srgbClr val="FFFFFF"/>
                </a:solidFill>
              </a:rPr>
              <a:t>More information at </a:t>
            </a:r>
            <a:r>
              <a:rPr lang="en-GB" dirty="0">
                <a:solidFill>
                  <a:srgbClr val="00FF00"/>
                </a:solidFill>
              </a:rPr>
              <a:t>https://spnjo.uni.wroc.pl/pl/</a:t>
            </a:r>
            <a:endParaRPr dirty="0">
              <a:solidFill>
                <a:srgbClr val="00FF00"/>
              </a:solidFill>
            </a:endParaRPr>
          </a:p>
          <a:p>
            <a:pPr marL="0" lvl="0" indent="0" algn="l" rtl="0">
              <a:spcBef>
                <a:spcPts val="0"/>
              </a:spcBef>
              <a:spcAft>
                <a:spcPts val="1600"/>
              </a:spcAft>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5"/>
          <p:cNvSpPr txBox="1">
            <a:spLocks noGrp="1"/>
          </p:cNvSpPr>
          <p:nvPr>
            <p:ph type="title"/>
          </p:nvPr>
        </p:nvSpPr>
        <p:spPr>
          <a:xfrm>
            <a:off x="387900" y="170121"/>
            <a:ext cx="8368200" cy="974004"/>
          </a:xfrm>
          <a:prstGeom prst="rect">
            <a:avLst/>
          </a:prstGeom>
        </p:spPr>
        <p:txBody>
          <a:bodyPr spcFirstLastPara="1" wrap="square" lIns="91425" tIns="91425" rIns="91425" bIns="91425" anchor="b" anchorCtr="0">
            <a:noAutofit/>
          </a:bodyPr>
          <a:lstStyle/>
          <a:p>
            <a:pPr lvl="0"/>
            <a:r>
              <a:rPr lang="en-GB" dirty="0" err="1"/>
              <a:t>Wydział</a:t>
            </a:r>
            <a:r>
              <a:rPr lang="en-GB" dirty="0"/>
              <a:t> </a:t>
            </a:r>
            <a:r>
              <a:rPr lang="pl-PL" dirty="0" smtClean="0"/>
              <a:t>Neofilologii</a:t>
            </a:r>
            <a:r>
              <a:rPr lang="en-GB" dirty="0" smtClean="0"/>
              <a:t> (</a:t>
            </a:r>
            <a:r>
              <a:rPr lang="en-US" dirty="0"/>
              <a:t>Faculty of Languages, Literatures and Cultures</a:t>
            </a:r>
            <a:r>
              <a:rPr lang="en-GB" dirty="0" smtClean="0"/>
              <a:t>)</a:t>
            </a:r>
            <a:endParaRPr dirty="0"/>
          </a:p>
        </p:txBody>
      </p:sp>
      <p:sp>
        <p:nvSpPr>
          <p:cNvPr id="77" name="Google Shape;77;p15"/>
          <p:cNvSpPr txBox="1">
            <a:spLocks noGrp="1"/>
          </p:cNvSpPr>
          <p:nvPr>
            <p:ph type="body" idx="1"/>
          </p:nvPr>
        </p:nvSpPr>
        <p:spPr>
          <a:xfrm>
            <a:off x="387900" y="1489825"/>
            <a:ext cx="8368200" cy="336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Dr hab. </a:t>
            </a:r>
            <a:r>
              <a:rPr lang="pl-PL" dirty="0" smtClean="0"/>
              <a:t>Justyna Ziarkowska</a:t>
            </a:r>
            <a:r>
              <a:rPr lang="en-GB" dirty="0" smtClean="0"/>
              <a:t>, </a:t>
            </a:r>
            <a:r>
              <a:rPr lang="en-GB" dirty="0"/>
              <a:t>prof. </a:t>
            </a:r>
            <a:r>
              <a:rPr lang="en-GB" dirty="0" smtClean="0"/>
              <a:t>U</a:t>
            </a:r>
            <a:r>
              <a:rPr lang="pl-PL" dirty="0" err="1" smtClean="0"/>
              <a:t>Wr</a:t>
            </a:r>
            <a:r>
              <a:rPr lang="en-GB" dirty="0" smtClean="0"/>
              <a:t> </a:t>
            </a:r>
            <a:endParaRPr dirty="0"/>
          </a:p>
          <a:p>
            <a:pPr marL="0" lvl="0" indent="0" algn="l" rtl="0">
              <a:spcBef>
                <a:spcPts val="0"/>
              </a:spcBef>
              <a:spcAft>
                <a:spcPts val="0"/>
              </a:spcAft>
              <a:buNone/>
            </a:pPr>
            <a:r>
              <a:rPr lang="en-GB" dirty="0" smtClean="0"/>
              <a:t>Dean</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GB" dirty="0"/>
              <a:t>Dr hab. </a:t>
            </a:r>
            <a:r>
              <a:rPr lang="pl-PL" dirty="0" smtClean="0"/>
              <a:t>Natalia Paprocka</a:t>
            </a:r>
            <a:r>
              <a:rPr lang="en-GB" dirty="0" smtClean="0"/>
              <a:t>, </a:t>
            </a:r>
            <a:r>
              <a:rPr lang="en-GB" dirty="0"/>
              <a:t>prof. </a:t>
            </a:r>
            <a:r>
              <a:rPr lang="en-GB" dirty="0" smtClean="0"/>
              <a:t>U</a:t>
            </a:r>
            <a:r>
              <a:rPr lang="pl-PL" dirty="0" err="1" smtClean="0"/>
              <a:t>Wr</a:t>
            </a:r>
            <a:endParaRPr dirty="0"/>
          </a:p>
          <a:p>
            <a:pPr marL="0" lvl="0" indent="0" algn="l" rtl="0">
              <a:spcBef>
                <a:spcPts val="0"/>
              </a:spcBef>
              <a:spcAft>
                <a:spcPts val="0"/>
              </a:spcAft>
              <a:buNone/>
            </a:pPr>
            <a:r>
              <a:rPr lang="pl-PL" dirty="0" smtClean="0"/>
              <a:t>Vice-</a:t>
            </a:r>
            <a:r>
              <a:rPr lang="en-GB" dirty="0" smtClean="0"/>
              <a:t>Dean for</a:t>
            </a:r>
            <a:r>
              <a:rPr lang="pl-PL" dirty="0" smtClean="0"/>
              <a:t> </a:t>
            </a:r>
            <a:r>
              <a:rPr lang="pl-PL" dirty="0" err="1" smtClean="0"/>
              <a:t>Teaching</a:t>
            </a:r>
            <a:r>
              <a:rPr lang="pl-PL" dirty="0" smtClean="0"/>
              <a:t> and the </a:t>
            </a:r>
            <a:r>
              <a:rPr lang="pl-PL" dirty="0" err="1" smtClean="0"/>
              <a:t>Quality</a:t>
            </a:r>
            <a:r>
              <a:rPr lang="pl-PL" dirty="0" smtClean="0"/>
              <a:t> of </a:t>
            </a:r>
            <a:r>
              <a:rPr lang="pl-PL" dirty="0" err="1" smtClean="0"/>
              <a:t>Education</a:t>
            </a:r>
            <a:endParaRPr dirty="0"/>
          </a:p>
          <a:p>
            <a:pPr marL="0" lvl="0" indent="0" algn="l" rtl="0">
              <a:spcBef>
                <a:spcPts val="0"/>
              </a:spcBef>
              <a:spcAft>
                <a:spcPts val="0"/>
              </a:spcAft>
              <a:buNone/>
            </a:pPr>
            <a:r>
              <a:rPr lang="en-GB" dirty="0"/>
              <a:t>(deals with problems related to your course of studies)</a:t>
            </a:r>
            <a:endParaRPr dirty="0"/>
          </a:p>
          <a:p>
            <a:pPr marL="0" lvl="0" indent="0" algn="l" rtl="0">
              <a:spcBef>
                <a:spcPts val="0"/>
              </a:spcBef>
              <a:spcAft>
                <a:spcPts val="0"/>
              </a:spcAft>
              <a:buNone/>
            </a:pPr>
            <a:endParaRPr lang="pl-PL" dirty="0" smtClean="0"/>
          </a:p>
          <a:p>
            <a:pPr marL="0" lvl="0" indent="0">
              <a:buNone/>
            </a:pPr>
            <a:r>
              <a:rPr lang="pl-PL" dirty="0" smtClean="0"/>
              <a:t>D</a:t>
            </a:r>
            <a:r>
              <a:rPr lang="en-US" dirty="0" smtClean="0"/>
              <a:t>r </a:t>
            </a:r>
            <a:r>
              <a:rPr lang="en-US" dirty="0"/>
              <a:t>hab. Mateusz </a:t>
            </a:r>
            <a:r>
              <a:rPr lang="en-US" dirty="0" err="1"/>
              <a:t>Świetlicki</a:t>
            </a:r>
            <a:endParaRPr dirty="0"/>
          </a:p>
          <a:p>
            <a:pPr marL="0" indent="0">
              <a:buNone/>
            </a:pPr>
            <a:r>
              <a:rPr lang="en-US" dirty="0" smtClean="0"/>
              <a:t>Vice-Dean </a:t>
            </a:r>
            <a:r>
              <a:rPr lang="en-US" dirty="0"/>
              <a:t>for Student Affairs and Extramural </a:t>
            </a:r>
            <a:r>
              <a:rPr lang="en-US" dirty="0" smtClean="0"/>
              <a:t>Teaching</a:t>
            </a:r>
            <a:endParaRPr dirty="0"/>
          </a:p>
          <a:p>
            <a:pPr marL="0" lvl="0" indent="0" algn="l" rtl="0">
              <a:spcBef>
                <a:spcPts val="0"/>
              </a:spcBef>
              <a:spcAft>
                <a:spcPts val="0"/>
              </a:spcAft>
              <a:buNone/>
            </a:pPr>
            <a:r>
              <a:rPr lang="en-GB" dirty="0"/>
              <a:t>(scholarships, social issues)</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33"/>
          <p:cNvSpPr txBox="1">
            <a:spLocks noGrp="1"/>
          </p:cNvSpPr>
          <p:nvPr>
            <p:ph type="title"/>
          </p:nvPr>
        </p:nvSpPr>
        <p:spPr>
          <a:xfrm>
            <a:off x="387900" y="458025"/>
            <a:ext cx="8368200" cy="964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smtClean="0"/>
              <a:t>The </a:t>
            </a:r>
            <a:r>
              <a:rPr lang="en-GB" dirty="0"/>
              <a:t>compulsory Polish language course </a:t>
            </a:r>
            <a:endParaRPr dirty="0"/>
          </a:p>
          <a:p>
            <a:pPr marL="0" lvl="0" indent="0" algn="l" rtl="0">
              <a:spcBef>
                <a:spcPts val="0"/>
              </a:spcBef>
              <a:spcAft>
                <a:spcPts val="0"/>
              </a:spcAft>
              <a:buNone/>
            </a:pPr>
            <a:r>
              <a:rPr lang="en-GB" dirty="0"/>
              <a:t>for foreign students</a:t>
            </a:r>
            <a:endParaRPr dirty="0"/>
          </a:p>
        </p:txBody>
      </p:sp>
      <p:sp>
        <p:nvSpPr>
          <p:cNvPr id="185" name="Google Shape;185;p33"/>
          <p:cNvSpPr txBox="1">
            <a:spLocks noGrp="1"/>
          </p:cNvSpPr>
          <p:nvPr>
            <p:ph type="body" idx="1"/>
          </p:nvPr>
        </p:nvSpPr>
        <p:spPr>
          <a:xfrm>
            <a:off x="387900" y="1489825"/>
            <a:ext cx="8368200" cy="3459600"/>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spcAft>
                <a:spcPts val="0"/>
              </a:spcAft>
              <a:buNone/>
            </a:pPr>
            <a:r>
              <a:rPr lang="en-GB" sz="1600" dirty="0"/>
              <a:t>Foreign students, apart from taking the foreign language course mentioned above, </a:t>
            </a:r>
            <a:r>
              <a:rPr lang="pl-PL" sz="1600" dirty="0" err="1" smtClean="0"/>
              <a:t>must</a:t>
            </a:r>
            <a:r>
              <a:rPr lang="pl-PL" sz="1600" dirty="0" smtClean="0"/>
              <a:t> </a:t>
            </a:r>
            <a:r>
              <a:rPr lang="pl-PL" sz="1600" dirty="0" err="1" smtClean="0"/>
              <a:t>take</a:t>
            </a:r>
            <a:r>
              <a:rPr lang="pl-PL" sz="1600" dirty="0" smtClean="0"/>
              <a:t> </a:t>
            </a:r>
            <a:r>
              <a:rPr lang="en-GB" sz="1600" dirty="0" smtClean="0"/>
              <a:t>the </a:t>
            </a:r>
            <a:r>
              <a:rPr lang="en-GB" sz="1600" dirty="0"/>
              <a:t>Polish language course </a:t>
            </a:r>
            <a:r>
              <a:rPr lang="en-GB" sz="1600" dirty="0" smtClean="0"/>
              <a:t>at </a:t>
            </a:r>
            <a:r>
              <a:rPr lang="en-GB" sz="1600" dirty="0"/>
              <a:t>the Polish Language and Culture Learning Centre, situated within a 5 min. walking distance from IFA (the address is Pl. </a:t>
            </a:r>
            <a:r>
              <a:rPr lang="en-GB" sz="1600" dirty="0" err="1"/>
              <a:t>Nankiera</a:t>
            </a:r>
            <a:r>
              <a:rPr lang="en-GB" sz="1600" dirty="0"/>
              <a:t> 15, 50-140 </a:t>
            </a:r>
            <a:r>
              <a:rPr lang="en-GB" sz="1600" dirty="0" err="1"/>
              <a:t>Wrocław</a:t>
            </a:r>
            <a:r>
              <a:rPr lang="en-GB" sz="1600" dirty="0"/>
              <a:t>). The Polish language course is a four-semester course that starts from the first semester of studies. It ends with an exam at B2 level, for which you will earn 8 ECTS points. You need to sign up for the course in USOS. </a:t>
            </a:r>
            <a:endParaRPr sz="1600" dirty="0"/>
          </a:p>
          <a:p>
            <a:pPr marL="0" lvl="0" indent="0" algn="just" rtl="0">
              <a:lnSpc>
                <a:spcPct val="150000"/>
              </a:lnSpc>
              <a:spcBef>
                <a:spcPts val="0"/>
              </a:spcBef>
              <a:spcAft>
                <a:spcPts val="0"/>
              </a:spcAft>
              <a:buNone/>
            </a:pPr>
            <a:r>
              <a:rPr lang="en-GB" sz="1600" dirty="0"/>
              <a:t>Please contact the Polish Language and Culture Learning Centre for more information.</a:t>
            </a:r>
            <a:endParaRPr sz="1600" dirty="0"/>
          </a:p>
          <a:p>
            <a:pPr marL="0" lvl="0" indent="0" algn="just" rtl="0">
              <a:lnSpc>
                <a:spcPct val="150000"/>
              </a:lnSpc>
              <a:spcBef>
                <a:spcPts val="0"/>
              </a:spcBef>
              <a:spcAft>
                <a:spcPts val="0"/>
              </a:spcAft>
              <a:buNone/>
            </a:pPr>
            <a:r>
              <a:rPr lang="en-GB" sz="1600" dirty="0">
                <a:solidFill>
                  <a:srgbClr val="00FF00"/>
                </a:solidFill>
              </a:rPr>
              <a:t>http://www.sjpik.uni.wroc.pl/pl</a:t>
            </a:r>
            <a:endParaRPr sz="1600" dirty="0">
              <a:solidFill>
                <a:srgbClr val="00FF00"/>
              </a:solidFill>
            </a:endParaRPr>
          </a:p>
          <a:p>
            <a:pPr marL="0" lvl="0" indent="0" algn="l" rtl="0">
              <a:lnSpc>
                <a:spcPct val="150000"/>
              </a:lnSpc>
              <a:spcBef>
                <a:spcPts val="0"/>
              </a:spcBef>
              <a:spcAft>
                <a:spcPts val="0"/>
              </a:spcAft>
              <a:buNone/>
            </a:pPr>
            <a:endParaRPr sz="1600" dirty="0"/>
          </a:p>
          <a:p>
            <a:pPr marL="0" lvl="0" indent="0" algn="l" rtl="0">
              <a:lnSpc>
                <a:spcPct val="150000"/>
              </a:lnSpc>
              <a:spcBef>
                <a:spcPts val="0"/>
              </a:spcBef>
              <a:spcAft>
                <a:spcPts val="0"/>
              </a:spcAft>
              <a:buNone/>
            </a:pPr>
            <a:endParaRPr sz="1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4"/>
          <p:cNvSpPr txBox="1">
            <a:spLocks noGrp="1"/>
          </p:cNvSpPr>
          <p:nvPr>
            <p:ph type="title"/>
          </p:nvPr>
        </p:nvSpPr>
        <p:spPr>
          <a:xfrm>
            <a:off x="387900" y="335700"/>
            <a:ext cx="8368200" cy="904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r>
              <a:rPr lang="en-GB" dirty="0" smtClean="0"/>
              <a:t>USOS </a:t>
            </a:r>
            <a:r>
              <a:rPr lang="en-GB" dirty="0"/>
              <a:t>- </a:t>
            </a:r>
            <a:r>
              <a:rPr lang="en-GB" dirty="0" err="1"/>
              <a:t>zapisy</a:t>
            </a:r>
            <a:r>
              <a:rPr lang="en-GB" dirty="0"/>
              <a:t> </a:t>
            </a:r>
            <a:r>
              <a:rPr lang="en-GB" dirty="0" err="1"/>
              <a:t>na</a:t>
            </a:r>
            <a:r>
              <a:rPr lang="en-GB" dirty="0"/>
              <a:t> </a:t>
            </a:r>
            <a:r>
              <a:rPr lang="en-GB" dirty="0" err="1"/>
              <a:t>zajęcia</a:t>
            </a:r>
            <a:endParaRPr dirty="0"/>
          </a:p>
        </p:txBody>
      </p:sp>
      <p:sp>
        <p:nvSpPr>
          <p:cNvPr id="191" name="Google Shape;191;p34"/>
          <p:cNvSpPr txBox="1">
            <a:spLocks noGrp="1"/>
          </p:cNvSpPr>
          <p:nvPr>
            <p:ph type="body" idx="1"/>
          </p:nvPr>
        </p:nvSpPr>
        <p:spPr>
          <a:xfrm>
            <a:off x="387900" y="1474700"/>
            <a:ext cx="8368200" cy="33942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2000">
                <a:latin typeface="Calibri"/>
                <a:ea typeface="Calibri"/>
                <a:cs typeface="Calibri"/>
                <a:sym typeface="Calibri"/>
              </a:rPr>
              <a:t>Skrót USOS oznacza ‘uniwersytecki system obsługi studiów’. Każdy student musi być zapisany na wszystkie zajęcia w USOS (tylko wtedy jej/jego nazwisko znajdzie się w protokole zaliczeniowym); przedmiot raz wybrany (nawet ponadprogramowy) staje się obowiązkowym do zaliczenia, a w razie braku zaliczenia do (odpłatnego) powtórzenia. Nie ma możliwości wypisania się z przedmiotu pod koniec semestru. Zapisy w USOS są możliwe w konkretnym terminie (potem na zajęcia zapisuje informatyk tylko i wyłącznie w ramach dostępnych miejsc). Terminy zapisów są podane w kalendarzu rejestracji w USOS: </a:t>
            </a:r>
            <a:r>
              <a:rPr lang="en-GB" sz="1500" u="sng">
                <a:solidFill>
                  <a:schemeClr val="hlink"/>
                </a:solidFill>
                <a:latin typeface="Arial"/>
                <a:ea typeface="Arial"/>
                <a:cs typeface="Arial"/>
                <a:sym typeface="Arial"/>
                <a:hlinkClick r:id="rId3"/>
              </a:rPr>
              <a:t>Kalendarz rejestracji - AKTUALNOŚCI - USOSweb (uni.wroc.pl)</a:t>
            </a:r>
            <a:endParaRPr sz="2200">
              <a:latin typeface="Calibri"/>
              <a:ea typeface="Calibri"/>
              <a:cs typeface="Calibri"/>
              <a:sym typeface="Calibri"/>
            </a:endParaRPr>
          </a:p>
          <a:p>
            <a:pPr marL="0" lvl="0" indent="0" algn="l" rtl="0">
              <a:spcBef>
                <a:spcPts val="1600"/>
              </a:spcBef>
              <a:spcAft>
                <a:spcPts val="1600"/>
              </a:spcAft>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b="1" dirty="0" err="1">
                <a:solidFill>
                  <a:srgbClr val="FF00FF"/>
                </a:solidFill>
              </a:rPr>
              <a:t>Zapisy</a:t>
            </a:r>
            <a:r>
              <a:rPr lang="en-GB" b="1" dirty="0">
                <a:solidFill>
                  <a:srgbClr val="FF00FF"/>
                </a:solidFill>
              </a:rPr>
              <a:t> w </a:t>
            </a:r>
            <a:r>
              <a:rPr lang="en-GB" b="1" dirty="0" err="1">
                <a:solidFill>
                  <a:srgbClr val="FF00FF"/>
                </a:solidFill>
              </a:rPr>
              <a:t>semestrze</a:t>
            </a:r>
            <a:r>
              <a:rPr lang="en-GB" b="1" dirty="0">
                <a:solidFill>
                  <a:srgbClr val="FF00FF"/>
                </a:solidFill>
              </a:rPr>
              <a:t> </a:t>
            </a:r>
            <a:r>
              <a:rPr lang="en-GB" b="1" dirty="0" err="1">
                <a:solidFill>
                  <a:srgbClr val="FF00FF"/>
                </a:solidFill>
              </a:rPr>
              <a:t>zimowym</a:t>
            </a:r>
            <a:r>
              <a:rPr lang="en-GB" b="1" dirty="0">
                <a:solidFill>
                  <a:srgbClr val="FF00FF"/>
                </a:solidFill>
              </a:rPr>
              <a:t> </a:t>
            </a:r>
            <a:r>
              <a:rPr lang="en-GB" b="1" dirty="0" smtClean="0">
                <a:solidFill>
                  <a:srgbClr val="FF00FF"/>
                </a:solidFill>
              </a:rPr>
              <a:t>202</a:t>
            </a:r>
            <a:r>
              <a:rPr lang="pl-PL" b="1" dirty="0" smtClean="0">
                <a:solidFill>
                  <a:srgbClr val="FF00FF"/>
                </a:solidFill>
              </a:rPr>
              <a:t>5</a:t>
            </a:r>
            <a:r>
              <a:rPr lang="en-GB" b="1" dirty="0" smtClean="0">
                <a:solidFill>
                  <a:srgbClr val="FF00FF"/>
                </a:solidFill>
              </a:rPr>
              <a:t>/2</a:t>
            </a:r>
            <a:r>
              <a:rPr lang="pl-PL" b="1" dirty="0">
                <a:solidFill>
                  <a:srgbClr val="FF00FF"/>
                </a:solidFill>
              </a:rPr>
              <a:t>6</a:t>
            </a:r>
            <a:endParaRPr b="1" dirty="0">
              <a:solidFill>
                <a:srgbClr val="FF00FF"/>
              </a:solidFill>
            </a:endParaRPr>
          </a:p>
        </p:txBody>
      </p:sp>
      <p:sp>
        <p:nvSpPr>
          <p:cNvPr id="197" name="Google Shape;197;p35"/>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800" dirty="0" err="1"/>
              <a:t>Zapisy</a:t>
            </a:r>
            <a:r>
              <a:rPr lang="en-GB" sz="2800" dirty="0"/>
              <a:t> </a:t>
            </a:r>
            <a:r>
              <a:rPr lang="pl-PL" sz="2800" dirty="0" smtClean="0"/>
              <a:t>zostaną uruchomione</a:t>
            </a:r>
            <a:r>
              <a:rPr lang="en-GB" sz="2800" dirty="0" smtClean="0"/>
              <a:t> </a:t>
            </a:r>
            <a:r>
              <a:rPr lang="en-GB" sz="2800" b="1" dirty="0" smtClean="0">
                <a:solidFill>
                  <a:srgbClr val="00FFFF"/>
                </a:solidFill>
              </a:rPr>
              <a:t>2</a:t>
            </a:r>
            <a:r>
              <a:rPr lang="pl-PL" sz="2800" b="1" dirty="0">
                <a:solidFill>
                  <a:srgbClr val="00FFFF"/>
                </a:solidFill>
              </a:rPr>
              <a:t>4</a:t>
            </a:r>
            <a:r>
              <a:rPr lang="pl-PL" sz="2800" b="1" dirty="0" smtClean="0">
                <a:solidFill>
                  <a:srgbClr val="00FFFF"/>
                </a:solidFill>
              </a:rPr>
              <a:t> września o godz. 10:00, zakończą się 25</a:t>
            </a:r>
            <a:r>
              <a:rPr lang="en-GB" sz="2800" b="1" dirty="0" smtClean="0">
                <a:solidFill>
                  <a:srgbClr val="00FFFF"/>
                </a:solidFill>
              </a:rPr>
              <a:t> </a:t>
            </a:r>
            <a:r>
              <a:rPr lang="en-GB" sz="2800" b="1" dirty="0" err="1">
                <a:solidFill>
                  <a:srgbClr val="00FFFF"/>
                </a:solidFill>
              </a:rPr>
              <a:t>września</a:t>
            </a:r>
            <a:r>
              <a:rPr lang="en-GB" sz="2800" dirty="0"/>
              <a:t> </a:t>
            </a:r>
            <a:r>
              <a:rPr lang="pl-PL" sz="2800" b="1" dirty="0" smtClean="0">
                <a:solidFill>
                  <a:srgbClr val="00FFFF"/>
                </a:solidFill>
              </a:rPr>
              <a:t>o godz. 23:59.</a:t>
            </a:r>
            <a:endParaRPr sz="2800" b="1" dirty="0">
              <a:solidFill>
                <a:srgbClr val="00FFFF"/>
              </a:solidFill>
            </a:endParaRPr>
          </a:p>
          <a:p>
            <a:pPr marL="0" lvl="0" indent="0" algn="l" rtl="0">
              <a:spcBef>
                <a:spcPts val="1600"/>
              </a:spcBef>
              <a:spcAft>
                <a:spcPts val="0"/>
              </a:spcAft>
              <a:buNone/>
            </a:pPr>
            <a:r>
              <a:rPr lang="en-GB" sz="2800" dirty="0" err="1"/>
              <a:t>Studenci</a:t>
            </a:r>
            <a:r>
              <a:rPr lang="en-GB" sz="2800" dirty="0"/>
              <a:t> 1 </a:t>
            </a:r>
            <a:r>
              <a:rPr lang="en-GB" sz="2800" dirty="0" err="1"/>
              <a:t>roku</a:t>
            </a:r>
            <a:r>
              <a:rPr lang="en-GB" sz="2800" dirty="0"/>
              <a:t> </a:t>
            </a:r>
            <a:r>
              <a:rPr lang="en-GB" sz="2800" dirty="0" err="1"/>
              <a:t>studiów</a:t>
            </a:r>
            <a:r>
              <a:rPr lang="en-GB" sz="2800" dirty="0"/>
              <a:t> </a:t>
            </a:r>
            <a:r>
              <a:rPr lang="en-GB" sz="2800" dirty="0" err="1"/>
              <a:t>licencjackich</a:t>
            </a:r>
            <a:r>
              <a:rPr lang="en-GB" sz="2800" dirty="0"/>
              <a:t> </a:t>
            </a:r>
            <a:r>
              <a:rPr lang="en-GB" sz="2800" dirty="0" err="1"/>
              <a:t>zapisują</a:t>
            </a:r>
            <a:r>
              <a:rPr lang="en-GB" sz="2800" dirty="0"/>
              <a:t> </a:t>
            </a:r>
            <a:r>
              <a:rPr lang="en-GB" sz="2800" dirty="0" err="1"/>
              <a:t>się</a:t>
            </a:r>
            <a:r>
              <a:rPr lang="en-GB" sz="2800" dirty="0"/>
              <a:t> do </a:t>
            </a:r>
            <a:r>
              <a:rPr lang="en-GB" sz="2800" dirty="0" err="1"/>
              <a:t>wybranej</a:t>
            </a:r>
            <a:r>
              <a:rPr lang="en-GB" sz="2800" dirty="0"/>
              <a:t> </a:t>
            </a:r>
            <a:r>
              <a:rPr lang="en-GB" sz="2800" dirty="0" err="1"/>
              <a:t>grupy</a:t>
            </a:r>
            <a:r>
              <a:rPr lang="en-GB" sz="2800" dirty="0"/>
              <a:t> (plan </a:t>
            </a:r>
            <a:r>
              <a:rPr lang="en-GB" sz="2800" dirty="0" err="1"/>
              <a:t>zajęć</a:t>
            </a:r>
            <a:r>
              <a:rPr lang="en-GB" sz="2800" dirty="0"/>
              <a:t> </a:t>
            </a:r>
            <a:r>
              <a:rPr lang="en-GB" sz="2800" dirty="0" err="1"/>
              <a:t>dostępny</a:t>
            </a:r>
            <a:r>
              <a:rPr lang="en-GB" sz="2800" dirty="0"/>
              <a:t> jest </a:t>
            </a:r>
            <a:r>
              <a:rPr lang="en-GB" sz="2800" dirty="0" err="1"/>
              <a:t>na</a:t>
            </a:r>
            <a:r>
              <a:rPr lang="en-GB" sz="2800" dirty="0"/>
              <a:t> </a:t>
            </a:r>
            <a:r>
              <a:rPr lang="en-GB" sz="2800" dirty="0" err="1"/>
              <a:t>stronie</a:t>
            </a:r>
            <a:r>
              <a:rPr lang="en-GB" sz="2800" dirty="0" smtClean="0"/>
              <a:t>).</a:t>
            </a:r>
            <a:endParaRPr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USOS - enrollment on courses</a:t>
            </a:r>
            <a:endParaRPr/>
          </a:p>
        </p:txBody>
      </p:sp>
      <p:sp>
        <p:nvSpPr>
          <p:cNvPr id="203" name="Google Shape;203;p36"/>
          <p:cNvSpPr txBox="1">
            <a:spLocks noGrp="1"/>
          </p:cNvSpPr>
          <p:nvPr>
            <p:ph type="body" idx="1"/>
          </p:nvPr>
        </p:nvSpPr>
        <p:spPr>
          <a:xfrm>
            <a:off x="387900" y="1366800"/>
            <a:ext cx="8368200" cy="35490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2000" dirty="0"/>
              <a:t>USOS is the name of the university central computer network, </a:t>
            </a:r>
            <a:r>
              <a:rPr lang="en-GB" sz="2000" dirty="0" smtClean="0"/>
              <a:t>which </a:t>
            </a:r>
            <a:r>
              <a:rPr lang="en-GB" sz="2000" dirty="0"/>
              <a:t>all students have </a:t>
            </a:r>
            <a:r>
              <a:rPr lang="en-GB" sz="2000" dirty="0" smtClean="0"/>
              <a:t>access</a:t>
            </a:r>
            <a:r>
              <a:rPr lang="pl-PL" sz="2000" dirty="0" smtClean="0"/>
              <a:t> to</a:t>
            </a:r>
            <a:r>
              <a:rPr lang="en-GB" sz="2000" dirty="0" smtClean="0"/>
              <a:t>. </a:t>
            </a:r>
            <a:r>
              <a:rPr lang="en-GB" sz="2000" dirty="0"/>
              <a:t>Students have to </a:t>
            </a:r>
            <a:r>
              <a:rPr lang="en-GB" sz="2000" dirty="0" err="1"/>
              <a:t>enroll</a:t>
            </a:r>
            <a:r>
              <a:rPr lang="en-GB" sz="2000" dirty="0"/>
              <a:t> on courses via USOS (a necessary condition for earning a credit for each course); any subject once selected (enrolled into) becomes obligatory (the student needs to get a passing grade otherwise s/he will have to retake the course, which s/he will have to pay for). The USOS system allows </a:t>
            </a:r>
            <a:r>
              <a:rPr lang="en-GB" sz="2000" dirty="0" err="1"/>
              <a:t>enrollment</a:t>
            </a:r>
            <a:r>
              <a:rPr lang="en-GB" sz="2000" dirty="0"/>
              <a:t> into courses only at specified time periods. After the deadline, students have to contact our IT specialist, and the </a:t>
            </a:r>
            <a:r>
              <a:rPr lang="en-GB" sz="2000" dirty="0" err="1"/>
              <a:t>enrollment</a:t>
            </a:r>
            <a:r>
              <a:rPr lang="en-GB" sz="2000" dirty="0"/>
              <a:t> depends on the availability of  places on selected courses. The registration calendar is available in USOS in the news </a:t>
            </a:r>
            <a:r>
              <a:rPr lang="en-GB" sz="2000" dirty="0" smtClean="0"/>
              <a:t>section</a:t>
            </a:r>
            <a:r>
              <a:rPr lang="pl-PL" sz="2000" dirty="0"/>
              <a:t> </a:t>
            </a:r>
            <a:r>
              <a:rPr lang="pl-PL" sz="2000" dirty="0" smtClean="0"/>
              <a:t>(the menu on the </a:t>
            </a:r>
            <a:r>
              <a:rPr lang="pl-PL" sz="2000" dirty="0" err="1" smtClean="0"/>
              <a:t>left</a:t>
            </a:r>
            <a:r>
              <a:rPr lang="pl-PL" sz="2000" dirty="0" smtClean="0"/>
              <a:t>).</a:t>
            </a:r>
            <a:endParaRPr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37"/>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2500" b="1" dirty="0">
                <a:solidFill>
                  <a:srgbClr val="FF00FF"/>
                </a:solidFill>
              </a:rPr>
              <a:t>The registration in the winter semester </a:t>
            </a:r>
            <a:r>
              <a:rPr lang="en-GB" sz="2500" b="1" dirty="0" smtClean="0">
                <a:solidFill>
                  <a:srgbClr val="FF00FF"/>
                </a:solidFill>
              </a:rPr>
              <a:t>202</a:t>
            </a:r>
            <a:r>
              <a:rPr lang="pl-PL" sz="2500" b="1" dirty="0">
                <a:solidFill>
                  <a:srgbClr val="FF00FF"/>
                </a:solidFill>
              </a:rPr>
              <a:t>5</a:t>
            </a:r>
            <a:r>
              <a:rPr lang="en-GB" sz="2500" b="1" dirty="0" smtClean="0">
                <a:solidFill>
                  <a:srgbClr val="FF00FF"/>
                </a:solidFill>
              </a:rPr>
              <a:t>/2</a:t>
            </a:r>
            <a:r>
              <a:rPr lang="pl-PL" sz="2500" b="1" dirty="0" smtClean="0">
                <a:solidFill>
                  <a:srgbClr val="FF00FF"/>
                </a:solidFill>
              </a:rPr>
              <a:t>6</a:t>
            </a:r>
            <a:endParaRPr sz="2500" b="1" dirty="0">
              <a:solidFill>
                <a:srgbClr val="FF00FF"/>
              </a:solidFill>
            </a:endParaRPr>
          </a:p>
        </p:txBody>
      </p:sp>
      <p:sp>
        <p:nvSpPr>
          <p:cNvPr id="209" name="Google Shape;209;p37"/>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600" dirty="0"/>
              <a:t>The registration starts on </a:t>
            </a:r>
            <a:r>
              <a:rPr lang="en-GB" sz="2600" b="1" dirty="0" smtClean="0">
                <a:solidFill>
                  <a:srgbClr val="00FFFF"/>
                </a:solidFill>
              </a:rPr>
              <a:t>2</a:t>
            </a:r>
            <a:r>
              <a:rPr lang="pl-PL" sz="2600" b="1" dirty="0" smtClean="0">
                <a:solidFill>
                  <a:srgbClr val="00FFFF"/>
                </a:solidFill>
              </a:rPr>
              <a:t>4</a:t>
            </a:r>
            <a:r>
              <a:rPr lang="pl-PL" sz="2600" b="1" baseline="30000" dirty="0" smtClean="0">
                <a:solidFill>
                  <a:srgbClr val="00FFFF"/>
                </a:solidFill>
              </a:rPr>
              <a:t>th</a:t>
            </a:r>
            <a:r>
              <a:rPr lang="pl-PL" sz="2600" b="1" dirty="0" smtClean="0">
                <a:solidFill>
                  <a:srgbClr val="00FFFF"/>
                </a:solidFill>
              </a:rPr>
              <a:t> </a:t>
            </a:r>
            <a:r>
              <a:rPr lang="pl-PL" sz="2600" b="1" dirty="0" err="1" smtClean="0">
                <a:solidFill>
                  <a:srgbClr val="00FFFF"/>
                </a:solidFill>
              </a:rPr>
              <a:t>at</a:t>
            </a:r>
            <a:r>
              <a:rPr lang="pl-PL" sz="2600" b="1" dirty="0" smtClean="0">
                <a:solidFill>
                  <a:srgbClr val="00FFFF"/>
                </a:solidFill>
              </a:rPr>
              <a:t> 10:00</a:t>
            </a:r>
            <a:r>
              <a:rPr lang="en-GB" sz="2600" b="1" dirty="0" smtClean="0">
                <a:solidFill>
                  <a:srgbClr val="00FFFF"/>
                </a:solidFill>
              </a:rPr>
              <a:t> </a:t>
            </a:r>
            <a:r>
              <a:rPr lang="en-GB" sz="2600" dirty="0"/>
              <a:t>and ends on</a:t>
            </a:r>
            <a:r>
              <a:rPr lang="en-GB" sz="2600" b="1" dirty="0">
                <a:solidFill>
                  <a:srgbClr val="00FFFF"/>
                </a:solidFill>
              </a:rPr>
              <a:t> </a:t>
            </a:r>
            <a:r>
              <a:rPr lang="pl-PL" sz="2600" b="1" dirty="0" smtClean="0">
                <a:solidFill>
                  <a:srgbClr val="00FFFF"/>
                </a:solidFill>
              </a:rPr>
              <a:t>25</a:t>
            </a:r>
            <a:r>
              <a:rPr lang="pl-PL" sz="2600" b="1" baseline="30000" dirty="0" smtClean="0">
                <a:solidFill>
                  <a:srgbClr val="00FFFF"/>
                </a:solidFill>
              </a:rPr>
              <a:t>th</a:t>
            </a:r>
            <a:r>
              <a:rPr lang="pl-PL" sz="2600" b="1" dirty="0" smtClean="0">
                <a:solidFill>
                  <a:srgbClr val="00FFFF"/>
                </a:solidFill>
              </a:rPr>
              <a:t> </a:t>
            </a:r>
            <a:r>
              <a:rPr lang="en-GB" sz="2600" b="1" dirty="0" smtClean="0">
                <a:solidFill>
                  <a:srgbClr val="00FFFF"/>
                </a:solidFill>
              </a:rPr>
              <a:t>September 202</a:t>
            </a:r>
            <a:r>
              <a:rPr lang="pl-PL" sz="2600" b="1" dirty="0" smtClean="0">
                <a:solidFill>
                  <a:srgbClr val="00FFFF"/>
                </a:solidFill>
              </a:rPr>
              <a:t>5 </a:t>
            </a:r>
            <a:r>
              <a:rPr lang="pl-PL" sz="2600" b="1" dirty="0" err="1" smtClean="0">
                <a:solidFill>
                  <a:srgbClr val="00FFFF"/>
                </a:solidFill>
              </a:rPr>
              <a:t>at</a:t>
            </a:r>
            <a:r>
              <a:rPr lang="pl-PL" sz="2600" b="1" dirty="0" smtClean="0">
                <a:solidFill>
                  <a:srgbClr val="00FFFF"/>
                </a:solidFill>
              </a:rPr>
              <a:t> 23:59</a:t>
            </a:r>
            <a:r>
              <a:rPr lang="en-GB" sz="2600" dirty="0" smtClean="0"/>
              <a:t>.</a:t>
            </a:r>
            <a:endParaRPr sz="2600" dirty="0"/>
          </a:p>
          <a:p>
            <a:pPr marL="0" lvl="0" indent="0" algn="l" rtl="0">
              <a:spcBef>
                <a:spcPts val="1600"/>
              </a:spcBef>
              <a:spcAft>
                <a:spcPts val="0"/>
              </a:spcAft>
              <a:buNone/>
            </a:pPr>
            <a:r>
              <a:rPr lang="en-GB" sz="2600" dirty="0"/>
              <a:t>Year 1 students register for a group. </a:t>
            </a:r>
            <a:endParaRPr lang="pl-PL" sz="2600" dirty="0" smtClean="0"/>
          </a:p>
          <a:p>
            <a:pPr marL="0" lvl="0" indent="0" algn="l" rtl="0">
              <a:spcBef>
                <a:spcPts val="1600"/>
              </a:spcBef>
              <a:spcAft>
                <a:spcPts val="0"/>
              </a:spcAft>
              <a:buNone/>
            </a:pPr>
            <a:r>
              <a:rPr lang="en-GB" sz="2600" dirty="0" smtClean="0"/>
              <a:t>The </a:t>
            </a:r>
            <a:r>
              <a:rPr lang="en-GB" sz="2600" dirty="0"/>
              <a:t>timetable is available at ifa.uwr.edu.pl </a:t>
            </a:r>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9"/>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err="1" smtClean="0"/>
              <a:t>Sylabusy</a:t>
            </a:r>
            <a:r>
              <a:rPr lang="en-GB" dirty="0" smtClean="0"/>
              <a:t> </a:t>
            </a:r>
            <a:r>
              <a:rPr lang="en-GB" dirty="0"/>
              <a:t>(the syllabi)</a:t>
            </a:r>
            <a:endParaRPr dirty="0"/>
          </a:p>
        </p:txBody>
      </p:sp>
      <p:sp>
        <p:nvSpPr>
          <p:cNvPr id="221" name="Google Shape;221;p39"/>
          <p:cNvSpPr txBox="1">
            <a:spLocks noGrp="1"/>
          </p:cNvSpPr>
          <p:nvPr>
            <p:ph type="body" idx="1"/>
          </p:nvPr>
        </p:nvSpPr>
        <p:spPr>
          <a:xfrm>
            <a:off x="387900" y="1320025"/>
            <a:ext cx="8368200" cy="35391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1600"/>
              <a:t>Na każdych zajęciach studenci zostaną zapoznani z sylabusami, sylabusy zostaną też umieszczone przez prowadzących w USOSie. Bardzo ważne jest, aby studenci zapoznali się z treścią sylabusów, znali zaplanowane efekty uczenia się i wartość punktów ECTS przyznaną danemu kursowi, gdyż po każdym semestrze będą proszeni o ocenę zajęć (w formie ankiety dostępnej w USOS – zachęcamy do podzielenia się swoją opinią!).</a:t>
            </a:r>
            <a:endParaRPr sz="1600"/>
          </a:p>
          <a:p>
            <a:pPr marL="0" lvl="0" indent="0" algn="just" rtl="0">
              <a:spcBef>
                <a:spcPts val="1600"/>
              </a:spcBef>
              <a:spcAft>
                <a:spcPts val="0"/>
              </a:spcAft>
              <a:buNone/>
            </a:pPr>
            <a:r>
              <a:rPr lang="en-GB" sz="1600"/>
              <a:t>The course syllabi can be found in the USOS and will also be presented at the beginning  of the semester by your course instructors.  The syllabi contain important information, well worth a careful study, like the ECTS points or the learning outcomes, which will help the participants to evaluate the course at the end of the semester (via USOS). Filling in the USOS course evaluation surveys is not compulsory, but your opinion matters to us - please share it. </a:t>
            </a:r>
            <a:endParaRPr sz="1600"/>
          </a:p>
          <a:p>
            <a:pPr marL="0" lvl="0" indent="0" algn="l" rtl="0">
              <a:spcBef>
                <a:spcPts val="1600"/>
              </a:spcBef>
              <a:spcAft>
                <a:spcPts val="0"/>
              </a:spcAft>
              <a:buNone/>
            </a:pPr>
            <a:endParaRPr sz="1400"/>
          </a:p>
          <a:p>
            <a:pPr marL="0" lvl="0" indent="0" algn="l" rtl="0">
              <a:spcBef>
                <a:spcPts val="1600"/>
              </a:spcBef>
              <a:spcAft>
                <a:spcPts val="0"/>
              </a:spcAft>
              <a:buNone/>
            </a:pPr>
            <a:endParaRPr sz="1400"/>
          </a:p>
          <a:p>
            <a:pPr marL="0" lvl="0" indent="0" algn="l" rtl="0">
              <a:spcBef>
                <a:spcPts val="1600"/>
              </a:spcBef>
              <a:spcAft>
                <a:spcPts val="1600"/>
              </a:spcAft>
              <a:buNone/>
            </a:pPr>
            <a:endParaRPr sz="1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40"/>
          <p:cNvSpPr txBox="1">
            <a:spLocks noGrp="1"/>
          </p:cNvSpPr>
          <p:nvPr>
            <p:ph type="title"/>
          </p:nvPr>
        </p:nvSpPr>
        <p:spPr>
          <a:xfrm>
            <a:off x="464100" y="202019"/>
            <a:ext cx="8368200" cy="723014"/>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err="1" smtClean="0"/>
              <a:t>Obowiązkowe</a:t>
            </a:r>
            <a:r>
              <a:rPr lang="en-GB" dirty="0" smtClean="0"/>
              <a:t> </a:t>
            </a:r>
            <a:r>
              <a:rPr lang="en-GB" dirty="0" err="1"/>
              <a:t>szkolenie</a:t>
            </a:r>
            <a:r>
              <a:rPr lang="en-GB" dirty="0"/>
              <a:t> BHP (on-line)</a:t>
            </a:r>
            <a:endParaRPr dirty="0"/>
          </a:p>
        </p:txBody>
      </p:sp>
      <p:sp>
        <p:nvSpPr>
          <p:cNvPr id="227" name="Google Shape;227;p40"/>
          <p:cNvSpPr txBox="1">
            <a:spLocks noGrp="1"/>
          </p:cNvSpPr>
          <p:nvPr>
            <p:ph type="body" idx="1"/>
          </p:nvPr>
        </p:nvSpPr>
        <p:spPr>
          <a:xfrm>
            <a:off x="387900" y="925033"/>
            <a:ext cx="8368200" cy="3974117"/>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GB" sz="1900" dirty="0" err="1">
                <a:latin typeface="Calibri"/>
                <a:ea typeface="Calibri"/>
                <a:cs typeface="Calibri"/>
                <a:sym typeface="Calibri"/>
              </a:rPr>
              <a:t>Obowiązkowe</a:t>
            </a:r>
            <a:r>
              <a:rPr lang="en-GB" sz="1900" dirty="0">
                <a:latin typeface="Calibri"/>
                <a:ea typeface="Calibri"/>
                <a:cs typeface="Calibri"/>
                <a:sym typeface="Calibri"/>
              </a:rPr>
              <a:t> </a:t>
            </a:r>
            <a:r>
              <a:rPr lang="en-GB" sz="1900" dirty="0" err="1">
                <a:latin typeface="Calibri"/>
                <a:ea typeface="Calibri"/>
                <a:cs typeface="Calibri"/>
                <a:sym typeface="Calibri"/>
              </a:rPr>
              <a:t>szkolenie</a:t>
            </a:r>
            <a:r>
              <a:rPr lang="en-GB" sz="1900" dirty="0">
                <a:latin typeface="Calibri"/>
                <a:ea typeface="Calibri"/>
                <a:cs typeface="Calibri"/>
                <a:sym typeface="Calibri"/>
              </a:rPr>
              <a:t> BHP </a:t>
            </a:r>
            <a:r>
              <a:rPr lang="en-GB" sz="1900" dirty="0" err="1">
                <a:latin typeface="Calibri"/>
                <a:ea typeface="Calibri"/>
                <a:cs typeface="Calibri"/>
                <a:sym typeface="Calibri"/>
              </a:rPr>
              <a:t>odbędzie</a:t>
            </a:r>
            <a:r>
              <a:rPr lang="en-GB" sz="1900" dirty="0">
                <a:latin typeface="Calibri"/>
                <a:ea typeface="Calibri"/>
                <a:cs typeface="Calibri"/>
                <a:sym typeface="Calibri"/>
              </a:rPr>
              <a:t> </a:t>
            </a:r>
            <a:r>
              <a:rPr lang="en-GB" sz="1900" dirty="0" err="1">
                <a:latin typeface="Calibri"/>
                <a:ea typeface="Calibri"/>
                <a:cs typeface="Calibri"/>
                <a:sym typeface="Calibri"/>
              </a:rPr>
              <a:t>się</a:t>
            </a:r>
            <a:r>
              <a:rPr lang="en-GB" sz="1900" dirty="0">
                <a:latin typeface="Calibri"/>
                <a:ea typeface="Calibri"/>
                <a:cs typeface="Calibri"/>
                <a:sym typeface="Calibri"/>
              </a:rPr>
              <a:t> w </a:t>
            </a:r>
            <a:r>
              <a:rPr lang="en-GB" sz="1900" dirty="0" err="1">
                <a:latin typeface="Calibri"/>
                <a:ea typeface="Calibri"/>
                <a:cs typeface="Calibri"/>
                <a:sym typeface="Calibri"/>
              </a:rPr>
              <a:t>formie</a:t>
            </a:r>
            <a:r>
              <a:rPr lang="en-GB" sz="1900" dirty="0">
                <a:latin typeface="Calibri"/>
                <a:ea typeface="Calibri"/>
                <a:cs typeface="Calibri"/>
                <a:sym typeface="Calibri"/>
              </a:rPr>
              <a:t> e-</a:t>
            </a:r>
            <a:r>
              <a:rPr lang="en-GB" sz="1900" dirty="0" err="1">
                <a:latin typeface="Calibri"/>
                <a:ea typeface="Calibri"/>
                <a:cs typeface="Calibri"/>
                <a:sym typeface="Calibri"/>
              </a:rPr>
              <a:t>learningu</a:t>
            </a:r>
            <a:r>
              <a:rPr lang="en-GB" sz="1900" dirty="0">
                <a:latin typeface="Calibri"/>
                <a:ea typeface="Calibri"/>
                <a:cs typeface="Calibri"/>
                <a:sym typeface="Calibri"/>
              </a:rPr>
              <a:t> w </a:t>
            </a:r>
            <a:r>
              <a:rPr lang="en-GB" sz="1900" dirty="0" err="1">
                <a:latin typeface="Calibri"/>
                <a:ea typeface="Calibri"/>
                <a:cs typeface="Calibri"/>
                <a:sym typeface="Calibri"/>
              </a:rPr>
              <a:t>terminie</a:t>
            </a:r>
            <a:r>
              <a:rPr lang="en-GB" sz="1900" dirty="0">
                <a:latin typeface="Calibri"/>
                <a:ea typeface="Calibri"/>
                <a:cs typeface="Calibri"/>
                <a:sym typeface="Calibri"/>
              </a:rPr>
              <a:t> </a:t>
            </a:r>
            <a:r>
              <a:rPr lang="en-GB" sz="1900" b="1" dirty="0">
                <a:solidFill>
                  <a:srgbClr val="FF0000"/>
                </a:solidFill>
                <a:latin typeface="Calibri"/>
                <a:ea typeface="Calibri"/>
                <a:cs typeface="Calibri"/>
                <a:sym typeface="Calibri"/>
              </a:rPr>
              <a:t>od </a:t>
            </a:r>
            <a:r>
              <a:rPr lang="en-GB" sz="1900" b="1" dirty="0" smtClean="0">
                <a:solidFill>
                  <a:srgbClr val="FF0000"/>
                </a:solidFill>
                <a:latin typeface="Calibri"/>
                <a:ea typeface="Calibri"/>
                <a:cs typeface="Calibri"/>
                <a:sym typeface="Calibri"/>
              </a:rPr>
              <a:t>1</a:t>
            </a:r>
            <a:r>
              <a:rPr lang="pl-PL" sz="1900" b="1" dirty="0" smtClean="0">
                <a:solidFill>
                  <a:srgbClr val="FF0000"/>
                </a:solidFill>
                <a:latin typeface="Calibri"/>
                <a:ea typeface="Calibri"/>
                <a:cs typeface="Calibri"/>
                <a:sym typeface="Calibri"/>
              </a:rPr>
              <a:t>5 września </a:t>
            </a:r>
            <a:r>
              <a:rPr lang="en-GB" sz="1900" b="1" dirty="0" smtClean="0">
                <a:solidFill>
                  <a:srgbClr val="FF0000"/>
                </a:solidFill>
                <a:latin typeface="Calibri"/>
                <a:ea typeface="Calibri"/>
                <a:cs typeface="Calibri"/>
                <a:sym typeface="Calibri"/>
              </a:rPr>
              <a:t>do 3</a:t>
            </a:r>
            <a:r>
              <a:rPr lang="pl-PL" sz="1900" b="1" dirty="0" smtClean="0">
                <a:solidFill>
                  <a:srgbClr val="FF0000"/>
                </a:solidFill>
                <a:latin typeface="Calibri"/>
                <a:ea typeface="Calibri"/>
                <a:cs typeface="Calibri"/>
                <a:sym typeface="Calibri"/>
              </a:rPr>
              <a:t>1</a:t>
            </a:r>
            <a:r>
              <a:rPr lang="en-GB" sz="1900" b="1" dirty="0" smtClean="0">
                <a:solidFill>
                  <a:srgbClr val="FF0000"/>
                </a:solidFill>
                <a:latin typeface="Calibri"/>
                <a:ea typeface="Calibri"/>
                <a:cs typeface="Calibri"/>
                <a:sym typeface="Calibri"/>
              </a:rPr>
              <a:t> </a:t>
            </a:r>
            <a:r>
              <a:rPr lang="pl-PL" sz="1900" b="1" dirty="0" smtClean="0">
                <a:solidFill>
                  <a:srgbClr val="FF0000"/>
                </a:solidFill>
                <a:latin typeface="Calibri"/>
                <a:ea typeface="Calibri"/>
                <a:cs typeface="Calibri"/>
                <a:sym typeface="Calibri"/>
              </a:rPr>
              <a:t>października</a:t>
            </a:r>
            <a:r>
              <a:rPr lang="en-GB" sz="1900" b="1" dirty="0" smtClean="0">
                <a:solidFill>
                  <a:srgbClr val="FF0000"/>
                </a:solidFill>
                <a:latin typeface="Calibri"/>
                <a:ea typeface="Calibri"/>
                <a:cs typeface="Calibri"/>
                <a:sym typeface="Calibri"/>
              </a:rPr>
              <a:t> 202</a:t>
            </a:r>
            <a:r>
              <a:rPr lang="pl-PL" sz="1900" b="1" dirty="0" smtClean="0">
                <a:solidFill>
                  <a:srgbClr val="FF0000"/>
                </a:solidFill>
                <a:latin typeface="Calibri"/>
                <a:ea typeface="Calibri"/>
                <a:cs typeface="Calibri"/>
                <a:sym typeface="Calibri"/>
              </a:rPr>
              <a:t>5</a:t>
            </a:r>
            <a:r>
              <a:rPr lang="en-GB" sz="1900" b="1" dirty="0" smtClean="0">
                <a:solidFill>
                  <a:srgbClr val="FF0000"/>
                </a:solidFill>
                <a:latin typeface="Calibri"/>
                <a:ea typeface="Calibri"/>
                <a:cs typeface="Calibri"/>
                <a:sym typeface="Calibri"/>
              </a:rPr>
              <a:t>. </a:t>
            </a:r>
            <a:r>
              <a:rPr lang="en-GB" sz="1900" b="1" dirty="0">
                <a:solidFill>
                  <a:srgbClr val="FFFF00"/>
                </a:solidFill>
                <a:latin typeface="Calibri"/>
                <a:ea typeface="Calibri"/>
                <a:cs typeface="Calibri"/>
                <a:sym typeface="Calibri"/>
              </a:rPr>
              <a:t>BRAK ZALICZENIA SZKOLENIA SKUTKUJE NIEZALICZENIEM PIERWSZEGO SEMESTRU STUDIÓW.</a:t>
            </a:r>
            <a:endParaRPr sz="1900" dirty="0">
              <a:solidFill>
                <a:srgbClr val="FFFF00"/>
              </a:solidFill>
              <a:latin typeface="Calibri"/>
              <a:ea typeface="Calibri"/>
              <a:cs typeface="Calibri"/>
              <a:sym typeface="Calibri"/>
            </a:endParaRPr>
          </a:p>
          <a:p>
            <a:pPr marL="0" lvl="0" indent="0" algn="l" rtl="0">
              <a:lnSpc>
                <a:spcPct val="100000"/>
              </a:lnSpc>
              <a:spcBef>
                <a:spcPts val="1600"/>
              </a:spcBef>
              <a:spcAft>
                <a:spcPts val="0"/>
              </a:spcAft>
              <a:buNone/>
            </a:pPr>
            <a:r>
              <a:rPr lang="en-GB" sz="1900" dirty="0" err="1">
                <a:solidFill>
                  <a:srgbClr val="FFFFFF"/>
                </a:solidFill>
                <a:latin typeface="Calibri"/>
                <a:ea typeface="Calibri"/>
                <a:cs typeface="Calibri"/>
                <a:sym typeface="Calibri"/>
              </a:rPr>
              <a:t>Szkolenie</a:t>
            </a:r>
            <a:r>
              <a:rPr lang="en-GB" sz="1900" dirty="0">
                <a:solidFill>
                  <a:srgbClr val="FFFFFF"/>
                </a:solidFill>
                <a:latin typeface="Calibri"/>
                <a:ea typeface="Calibri"/>
                <a:cs typeface="Calibri"/>
                <a:sym typeface="Calibri"/>
              </a:rPr>
              <a:t> jest </a:t>
            </a:r>
            <a:r>
              <a:rPr lang="en-GB" sz="1900" dirty="0" err="1">
                <a:solidFill>
                  <a:srgbClr val="FFFFFF"/>
                </a:solidFill>
                <a:latin typeface="Calibri"/>
                <a:ea typeface="Calibri"/>
                <a:cs typeface="Calibri"/>
                <a:sym typeface="Calibri"/>
              </a:rPr>
              <a:t>dostępne</a:t>
            </a:r>
            <a:r>
              <a:rPr lang="en-GB" sz="1900" dirty="0">
                <a:solidFill>
                  <a:srgbClr val="FFFFFF"/>
                </a:solidFill>
                <a:latin typeface="Calibri"/>
                <a:ea typeface="Calibri"/>
                <a:cs typeface="Calibri"/>
                <a:sym typeface="Calibri"/>
              </a:rPr>
              <a:t> pod </a:t>
            </a:r>
            <a:r>
              <a:rPr lang="en-GB" sz="1900" dirty="0" err="1">
                <a:solidFill>
                  <a:srgbClr val="FFFFFF"/>
                </a:solidFill>
                <a:latin typeface="Calibri"/>
                <a:ea typeface="Calibri"/>
                <a:cs typeface="Calibri"/>
                <a:sym typeface="Calibri"/>
              </a:rPr>
              <a:t>adresem</a:t>
            </a:r>
            <a:r>
              <a:rPr lang="en-GB" sz="1900" dirty="0">
                <a:solidFill>
                  <a:srgbClr val="FFFFFF"/>
                </a:solidFill>
                <a:latin typeface="Calibri"/>
                <a:ea typeface="Calibri"/>
                <a:cs typeface="Calibri"/>
                <a:sym typeface="Calibri"/>
              </a:rPr>
              <a:t>:  </a:t>
            </a:r>
            <a:r>
              <a:rPr lang="en-GB" sz="1900" b="1" u="sng" dirty="0">
                <a:solidFill>
                  <a:schemeClr val="hlink"/>
                </a:solidFill>
                <a:latin typeface="Calibri"/>
                <a:ea typeface="Calibri"/>
                <a:cs typeface="Calibri"/>
                <a:sym typeface="Calibri"/>
                <a:hlinkClick r:id="rId3"/>
              </a:rPr>
              <a:t>https://</a:t>
            </a:r>
            <a:r>
              <a:rPr lang="en-GB" sz="1900" b="1" u="sng" dirty="0" smtClean="0">
                <a:solidFill>
                  <a:schemeClr val="hlink"/>
                </a:solidFill>
                <a:latin typeface="Calibri"/>
                <a:ea typeface="Calibri"/>
                <a:cs typeface="Calibri"/>
                <a:sym typeface="Calibri"/>
                <a:hlinkClick r:id="rId3"/>
              </a:rPr>
              <a:t>e-edu.cko.uni.wroc.pl</a:t>
            </a:r>
            <a:r>
              <a:rPr lang="pl-PL" sz="1900" b="1" u="sng" dirty="0" smtClean="0">
                <a:solidFill>
                  <a:schemeClr val="hlink"/>
                </a:solidFill>
                <a:latin typeface="Calibri"/>
                <a:ea typeface="Calibri"/>
                <a:cs typeface="Calibri"/>
                <a:sym typeface="Calibri"/>
              </a:rPr>
              <a:t> </a:t>
            </a:r>
          </a:p>
          <a:p>
            <a:pPr marL="0" lvl="0" indent="0">
              <a:lnSpc>
                <a:spcPct val="100000"/>
              </a:lnSpc>
              <a:spcBef>
                <a:spcPts val="1600"/>
              </a:spcBef>
              <a:buNone/>
            </a:pPr>
            <a:r>
              <a:rPr lang="pl-PL" sz="1900" b="1" dirty="0" smtClean="0">
                <a:solidFill>
                  <a:schemeClr val="hlink"/>
                </a:solidFill>
                <a:latin typeface="Calibri"/>
                <a:ea typeface="Calibri"/>
                <a:cs typeface="Calibri"/>
                <a:sym typeface="Calibri"/>
              </a:rPr>
              <a:t>Klucz dostępu: </a:t>
            </a:r>
            <a:r>
              <a:rPr lang="pl-PL" dirty="0"/>
              <a:t>BHP25/26-Z</a:t>
            </a:r>
            <a:endParaRPr lang="pl-PL" sz="1900" b="1" dirty="0" smtClean="0">
              <a:solidFill>
                <a:schemeClr val="hlink"/>
              </a:solidFill>
              <a:latin typeface="Calibri"/>
              <a:ea typeface="Calibri"/>
              <a:cs typeface="Calibri"/>
              <a:sym typeface="Calibri"/>
            </a:endParaRPr>
          </a:p>
          <a:p>
            <a:pPr marL="0" lvl="0" indent="0">
              <a:lnSpc>
                <a:spcPct val="100000"/>
              </a:lnSpc>
              <a:spcBef>
                <a:spcPts val="1600"/>
              </a:spcBef>
              <a:buNone/>
            </a:pPr>
            <a:r>
              <a:rPr lang="en-GB" sz="1900" dirty="0" err="1" smtClean="0">
                <a:solidFill>
                  <a:srgbClr val="FFFFFF"/>
                </a:solidFill>
                <a:latin typeface="Calibri"/>
                <a:ea typeface="Calibri"/>
                <a:cs typeface="Calibri"/>
                <a:sym typeface="Calibri"/>
              </a:rPr>
              <a:t>Wszelkich</a:t>
            </a:r>
            <a:r>
              <a:rPr lang="en-GB" sz="1900" dirty="0" smtClean="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informacji</a:t>
            </a:r>
            <a:r>
              <a:rPr lang="en-GB" sz="1900" dirty="0">
                <a:solidFill>
                  <a:srgbClr val="FFFFFF"/>
                </a:solidFill>
                <a:latin typeface="Calibri"/>
                <a:ea typeface="Calibri"/>
                <a:cs typeface="Calibri"/>
                <a:sym typeface="Calibri"/>
              </a:rPr>
              <a:t> w </a:t>
            </a:r>
            <a:r>
              <a:rPr lang="en-GB" sz="1900" dirty="0" err="1">
                <a:solidFill>
                  <a:srgbClr val="FFFFFF"/>
                </a:solidFill>
                <a:latin typeface="Calibri"/>
                <a:ea typeface="Calibri"/>
                <a:cs typeface="Calibri"/>
                <a:sym typeface="Calibri"/>
              </a:rPr>
              <a:t>sprawie</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szkolenia</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udziela</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Dział</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Bezpieczeństwa</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i</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Higieny</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Pracy</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oraz</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Ochrony</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Przeciwpożarowej</a:t>
            </a:r>
            <a:r>
              <a:rPr lang="en-GB" sz="1900" dirty="0">
                <a:solidFill>
                  <a:srgbClr val="FFFFFF"/>
                </a:solidFill>
                <a:latin typeface="Calibri"/>
                <a:ea typeface="Calibri"/>
                <a:cs typeface="Calibri"/>
                <a:sym typeface="Calibri"/>
              </a:rPr>
              <a:t> – tel.: (71) 375-24-89</a:t>
            </a:r>
            <a:r>
              <a:rPr lang="en-GB" sz="1900" dirty="0" smtClean="0">
                <a:solidFill>
                  <a:srgbClr val="FFFFFF"/>
                </a:solidFill>
                <a:latin typeface="Calibri"/>
                <a:ea typeface="Calibri"/>
                <a:cs typeface="Calibri"/>
                <a:sym typeface="Calibri"/>
              </a:rPr>
              <a:t>.</a:t>
            </a:r>
            <a:endParaRPr lang="pl-PL" sz="1900" dirty="0" smtClean="0">
              <a:solidFill>
                <a:srgbClr val="FFFFFF"/>
              </a:solidFill>
              <a:latin typeface="Calibri"/>
              <a:ea typeface="Calibri"/>
              <a:cs typeface="Calibri"/>
              <a:sym typeface="Calibri"/>
            </a:endParaRPr>
          </a:p>
          <a:p>
            <a:pPr marL="0" lvl="0" indent="0" algn="l" rtl="0">
              <a:lnSpc>
                <a:spcPct val="100000"/>
              </a:lnSpc>
              <a:spcBef>
                <a:spcPts val="1200"/>
              </a:spcBef>
              <a:spcAft>
                <a:spcPts val="0"/>
              </a:spcAft>
              <a:buNone/>
            </a:pPr>
            <a:r>
              <a:rPr lang="pl-PL" sz="1900" dirty="0" smtClean="0">
                <a:solidFill>
                  <a:srgbClr val="FFFFFF"/>
                </a:solidFill>
                <a:latin typeface="Calibri"/>
                <a:ea typeface="Calibri"/>
                <a:cs typeface="Calibri"/>
                <a:sym typeface="Calibri"/>
              </a:rPr>
              <a:t>Pomoc techniczna: </a:t>
            </a:r>
            <a:r>
              <a:rPr lang="pl-PL" sz="1900" dirty="0" smtClean="0">
                <a:solidFill>
                  <a:srgbClr val="FFFFFF"/>
                </a:solidFill>
                <a:latin typeface="Calibri"/>
                <a:ea typeface="Calibri"/>
                <a:cs typeface="Calibri"/>
                <a:sym typeface="Calibri"/>
                <a:hlinkClick r:id="rId4"/>
              </a:rPr>
              <a:t>cko@uwr.edu.pl</a:t>
            </a:r>
            <a:r>
              <a:rPr lang="pl-PL" sz="1900" dirty="0" smtClean="0">
                <a:solidFill>
                  <a:srgbClr val="FFFFFF"/>
                </a:solidFill>
                <a:latin typeface="Calibri"/>
                <a:ea typeface="Calibri"/>
                <a:cs typeface="Calibri"/>
                <a:sym typeface="Calibri"/>
              </a:rPr>
              <a:t> </a:t>
            </a:r>
            <a:endParaRPr sz="1900" dirty="0">
              <a:solidFill>
                <a:srgbClr val="FFFFFF"/>
              </a:solidFill>
              <a:latin typeface="Calibri"/>
              <a:ea typeface="Calibri"/>
              <a:cs typeface="Calibri"/>
              <a:sym typeface="Calibri"/>
            </a:endParaRPr>
          </a:p>
          <a:p>
            <a:pPr marL="0" lvl="0" indent="0" algn="l" rtl="0">
              <a:lnSpc>
                <a:spcPct val="100000"/>
              </a:lnSpc>
              <a:spcBef>
                <a:spcPts val="1200"/>
              </a:spcBef>
              <a:spcAft>
                <a:spcPts val="0"/>
              </a:spcAft>
              <a:buNone/>
            </a:pPr>
            <a:r>
              <a:rPr lang="en-GB" sz="1900" dirty="0" err="1">
                <a:solidFill>
                  <a:srgbClr val="FFFF00"/>
                </a:solidFill>
                <a:latin typeface="Calibri"/>
                <a:ea typeface="Calibri"/>
                <a:cs typeface="Calibri"/>
                <a:sym typeface="Calibri"/>
              </a:rPr>
              <a:t>Oceny</a:t>
            </a:r>
            <a:r>
              <a:rPr lang="en-GB" sz="1900" dirty="0">
                <a:solidFill>
                  <a:srgbClr val="FFFF00"/>
                </a:solidFill>
                <a:latin typeface="Calibri"/>
                <a:ea typeface="Calibri"/>
                <a:cs typeface="Calibri"/>
                <a:sym typeface="Calibri"/>
              </a:rPr>
              <a:t> </a:t>
            </a:r>
            <a:r>
              <a:rPr lang="en-GB" sz="1900" dirty="0" err="1">
                <a:solidFill>
                  <a:srgbClr val="FFFF00"/>
                </a:solidFill>
                <a:latin typeface="Calibri"/>
                <a:ea typeface="Calibri"/>
                <a:cs typeface="Calibri"/>
                <a:sym typeface="Calibri"/>
              </a:rPr>
              <a:t>ze</a:t>
            </a:r>
            <a:r>
              <a:rPr lang="en-GB" sz="1900" dirty="0">
                <a:solidFill>
                  <a:srgbClr val="FFFF00"/>
                </a:solidFill>
                <a:latin typeface="Calibri"/>
                <a:ea typeface="Calibri"/>
                <a:cs typeface="Calibri"/>
                <a:sym typeface="Calibri"/>
              </a:rPr>
              <a:t> </a:t>
            </a:r>
            <a:r>
              <a:rPr lang="en-GB" sz="1900" dirty="0" err="1">
                <a:solidFill>
                  <a:srgbClr val="FFFF00"/>
                </a:solidFill>
                <a:latin typeface="Calibri"/>
                <a:ea typeface="Calibri"/>
                <a:cs typeface="Calibri"/>
                <a:sym typeface="Calibri"/>
              </a:rPr>
              <a:t>szkolenia</a:t>
            </a:r>
            <a:r>
              <a:rPr lang="en-GB" sz="1900" dirty="0">
                <a:solidFill>
                  <a:srgbClr val="FFFF00"/>
                </a:solidFill>
                <a:latin typeface="Calibri"/>
                <a:ea typeface="Calibri"/>
                <a:cs typeface="Calibri"/>
                <a:sym typeface="Calibri"/>
              </a:rPr>
              <a:t> BHP </a:t>
            </a:r>
            <a:r>
              <a:rPr lang="en-GB" sz="1900" dirty="0" err="1">
                <a:solidFill>
                  <a:srgbClr val="FFFF00"/>
                </a:solidFill>
                <a:latin typeface="Calibri"/>
                <a:ea typeface="Calibri"/>
                <a:cs typeface="Calibri"/>
                <a:sym typeface="Calibri"/>
              </a:rPr>
              <a:t>nie</a:t>
            </a:r>
            <a:r>
              <a:rPr lang="en-GB" sz="1900" dirty="0">
                <a:solidFill>
                  <a:srgbClr val="FFFF00"/>
                </a:solidFill>
                <a:latin typeface="Calibri"/>
                <a:ea typeface="Calibri"/>
                <a:cs typeface="Calibri"/>
                <a:sym typeface="Calibri"/>
              </a:rPr>
              <a:t> </a:t>
            </a:r>
            <a:r>
              <a:rPr lang="en-GB" sz="1900" dirty="0" err="1">
                <a:solidFill>
                  <a:srgbClr val="FFFF00"/>
                </a:solidFill>
                <a:latin typeface="Calibri"/>
                <a:ea typeface="Calibri"/>
                <a:cs typeface="Calibri"/>
                <a:sym typeface="Calibri"/>
              </a:rPr>
              <a:t>można</a:t>
            </a:r>
            <a:r>
              <a:rPr lang="en-GB" sz="1900" dirty="0">
                <a:solidFill>
                  <a:srgbClr val="FFFF00"/>
                </a:solidFill>
                <a:latin typeface="Calibri"/>
                <a:ea typeface="Calibri"/>
                <a:cs typeface="Calibri"/>
                <a:sym typeface="Calibri"/>
              </a:rPr>
              <a:t> </a:t>
            </a:r>
            <a:r>
              <a:rPr lang="en-GB" sz="1900" dirty="0" err="1">
                <a:solidFill>
                  <a:srgbClr val="FFFF00"/>
                </a:solidFill>
                <a:latin typeface="Calibri"/>
                <a:ea typeface="Calibri"/>
                <a:cs typeface="Calibri"/>
                <a:sym typeface="Calibri"/>
              </a:rPr>
              <a:t>przepisać</a:t>
            </a:r>
            <a:r>
              <a:rPr lang="en-GB" sz="1900" dirty="0">
                <a:solidFill>
                  <a:srgbClr val="FFFF00"/>
                </a:solidFill>
                <a:latin typeface="Calibri"/>
                <a:ea typeface="Calibri"/>
                <a:cs typeface="Calibri"/>
                <a:sym typeface="Calibri"/>
              </a:rPr>
              <a:t>. </a:t>
            </a:r>
            <a:endParaRPr dirty="0"/>
          </a:p>
          <a:p>
            <a:pPr marL="0" lvl="0" indent="0" algn="l" rtl="0">
              <a:spcBef>
                <a:spcPts val="1200"/>
              </a:spcBef>
              <a:spcAft>
                <a:spcPts val="0"/>
              </a:spcAft>
              <a:buNone/>
            </a:pPr>
            <a:endParaRPr dirty="0"/>
          </a:p>
          <a:p>
            <a:pPr marL="0" lvl="0" indent="0" algn="l" rtl="0">
              <a:spcBef>
                <a:spcPts val="1600"/>
              </a:spcBef>
              <a:spcAft>
                <a:spcPts val="1600"/>
              </a:spcAft>
              <a:buNone/>
            </a:pPr>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41"/>
          <p:cNvSpPr txBox="1">
            <a:spLocks noGrp="1"/>
          </p:cNvSpPr>
          <p:nvPr>
            <p:ph type="title"/>
          </p:nvPr>
        </p:nvSpPr>
        <p:spPr>
          <a:xfrm>
            <a:off x="387900" y="287079"/>
            <a:ext cx="8368200" cy="648586"/>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b="1" dirty="0">
                <a:solidFill>
                  <a:srgbClr val="FF0000"/>
                </a:solidFill>
              </a:rPr>
              <a:t>Compulsory health and safety training</a:t>
            </a:r>
            <a:r>
              <a:rPr lang="en-GB" dirty="0"/>
              <a:t> </a:t>
            </a:r>
            <a:endParaRPr dirty="0"/>
          </a:p>
        </p:txBody>
      </p:sp>
      <p:sp>
        <p:nvSpPr>
          <p:cNvPr id="233" name="Google Shape;233;p41"/>
          <p:cNvSpPr txBox="1">
            <a:spLocks noGrp="1"/>
          </p:cNvSpPr>
          <p:nvPr>
            <p:ph type="body" idx="1"/>
          </p:nvPr>
        </p:nvSpPr>
        <p:spPr>
          <a:xfrm>
            <a:off x="387900" y="1201479"/>
            <a:ext cx="8368200" cy="3508744"/>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An on-line health and safety training: </a:t>
            </a:r>
            <a:r>
              <a:rPr lang="en-GB" b="1" dirty="0" smtClean="0">
                <a:solidFill>
                  <a:srgbClr val="FF0000"/>
                </a:solidFill>
              </a:rPr>
              <a:t>1</a:t>
            </a:r>
            <a:r>
              <a:rPr lang="pl-PL" b="1" dirty="0" smtClean="0">
                <a:solidFill>
                  <a:srgbClr val="FF0000"/>
                </a:solidFill>
              </a:rPr>
              <a:t>5th </a:t>
            </a:r>
            <a:r>
              <a:rPr lang="pl-PL" b="1" dirty="0" err="1" smtClean="0">
                <a:solidFill>
                  <a:srgbClr val="FF0000"/>
                </a:solidFill>
              </a:rPr>
              <a:t>September</a:t>
            </a:r>
            <a:r>
              <a:rPr lang="en-GB" b="1" dirty="0" smtClean="0">
                <a:solidFill>
                  <a:srgbClr val="FF0000"/>
                </a:solidFill>
              </a:rPr>
              <a:t> – 3</a:t>
            </a:r>
            <a:r>
              <a:rPr lang="pl-PL" b="1" dirty="0" smtClean="0">
                <a:solidFill>
                  <a:srgbClr val="FF0000"/>
                </a:solidFill>
              </a:rPr>
              <a:t>1st </a:t>
            </a:r>
            <a:r>
              <a:rPr lang="pl-PL" b="1" dirty="0" err="1" smtClean="0">
                <a:solidFill>
                  <a:srgbClr val="FF0000"/>
                </a:solidFill>
              </a:rPr>
              <a:t>October</a:t>
            </a:r>
            <a:r>
              <a:rPr lang="pl-PL" b="1" dirty="0" smtClean="0">
                <a:solidFill>
                  <a:srgbClr val="FF0000"/>
                </a:solidFill>
              </a:rPr>
              <a:t> 2025</a:t>
            </a:r>
            <a:endParaRPr b="1" dirty="0">
              <a:solidFill>
                <a:srgbClr val="FF0000"/>
              </a:solidFill>
            </a:endParaRPr>
          </a:p>
          <a:p>
            <a:pPr marL="0" lvl="0" indent="0" algn="l" rtl="0">
              <a:spcBef>
                <a:spcPts val="1600"/>
              </a:spcBef>
              <a:spcAft>
                <a:spcPts val="0"/>
              </a:spcAft>
              <a:buNone/>
            </a:pPr>
            <a:r>
              <a:rPr lang="en-GB" b="1" dirty="0">
                <a:solidFill>
                  <a:srgbClr val="FFFF00"/>
                </a:solidFill>
              </a:rPr>
              <a:t>You cannot go to semester 2 without passing your health and safety training.</a:t>
            </a:r>
            <a:endParaRPr b="1" dirty="0">
              <a:solidFill>
                <a:srgbClr val="FFFF00"/>
              </a:solidFill>
            </a:endParaRPr>
          </a:p>
          <a:p>
            <a:pPr marL="0" lvl="0" indent="0" algn="l" rtl="0">
              <a:spcBef>
                <a:spcPts val="1600"/>
              </a:spcBef>
              <a:spcAft>
                <a:spcPts val="0"/>
              </a:spcAft>
              <a:buNone/>
            </a:pPr>
            <a:r>
              <a:rPr lang="en-GB" dirty="0"/>
              <a:t>The training is available at </a:t>
            </a:r>
            <a:r>
              <a:rPr lang="en-GB" b="1" u="sng" dirty="0">
                <a:solidFill>
                  <a:schemeClr val="accent5"/>
                </a:solidFill>
                <a:latin typeface="Calibri"/>
                <a:ea typeface="Calibri"/>
                <a:cs typeface="Calibri"/>
                <a:sym typeface="Calibri"/>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https://e-edu.cko.uni.wroc.pl</a:t>
            </a:r>
            <a:endParaRPr b="1" dirty="0">
              <a:latin typeface="Calibri"/>
              <a:ea typeface="Calibri"/>
              <a:cs typeface="Calibri"/>
              <a:sym typeface="Calibri"/>
            </a:endParaRPr>
          </a:p>
          <a:p>
            <a:pPr marL="0" indent="0">
              <a:spcBef>
                <a:spcPts val="1600"/>
              </a:spcBef>
              <a:buNone/>
            </a:pPr>
            <a:r>
              <a:rPr lang="pl-PL" dirty="0" smtClean="0">
                <a:solidFill>
                  <a:srgbClr val="92D050"/>
                </a:solidFill>
              </a:rPr>
              <a:t>Access </a:t>
            </a:r>
            <a:r>
              <a:rPr lang="pl-PL" dirty="0" err="1" smtClean="0">
                <a:solidFill>
                  <a:srgbClr val="92D050"/>
                </a:solidFill>
              </a:rPr>
              <a:t>key</a:t>
            </a:r>
            <a:r>
              <a:rPr lang="pl-PL" dirty="0" smtClean="0">
                <a:solidFill>
                  <a:srgbClr val="92D050"/>
                </a:solidFill>
              </a:rPr>
              <a:t>: </a:t>
            </a:r>
            <a:r>
              <a:rPr lang="pl-PL" dirty="0"/>
              <a:t>HaS25/26-Z</a:t>
            </a:r>
            <a:endParaRPr lang="pl-PL" dirty="0" smtClean="0">
              <a:solidFill>
                <a:srgbClr val="92D050"/>
              </a:solidFill>
            </a:endParaRPr>
          </a:p>
          <a:p>
            <a:pPr marL="0" lvl="0" indent="0" algn="l" rtl="0">
              <a:lnSpc>
                <a:spcPct val="100000"/>
              </a:lnSpc>
              <a:spcBef>
                <a:spcPts val="1600"/>
              </a:spcBef>
              <a:spcAft>
                <a:spcPts val="0"/>
              </a:spcAft>
              <a:buNone/>
            </a:pPr>
            <a:r>
              <a:rPr lang="en-GB" dirty="0" smtClean="0"/>
              <a:t>The </a:t>
            </a:r>
            <a:r>
              <a:rPr lang="en-GB" dirty="0"/>
              <a:t>information on health and safety training is provided by the Department of Health and Safety and Fire Protection - (71) 375-24-89. </a:t>
            </a:r>
            <a:endParaRPr lang="pl-PL" dirty="0"/>
          </a:p>
          <a:p>
            <a:pPr marL="0" lvl="0" indent="0" algn="l" rtl="0">
              <a:lnSpc>
                <a:spcPct val="100000"/>
              </a:lnSpc>
              <a:spcBef>
                <a:spcPts val="1600"/>
              </a:spcBef>
              <a:spcAft>
                <a:spcPts val="0"/>
              </a:spcAft>
              <a:buNone/>
            </a:pPr>
            <a:r>
              <a:rPr lang="en-GB" dirty="0" smtClean="0"/>
              <a:t>Technical </a:t>
            </a:r>
            <a:r>
              <a:rPr lang="en-GB" dirty="0"/>
              <a:t>support: cko@uwr.edu</a:t>
            </a:r>
            <a:r>
              <a:rPr lang="en-GB" dirty="0" smtClean="0"/>
              <a:t>.</a:t>
            </a:r>
            <a:endParaRPr dirty="0">
              <a:solidFill>
                <a:srgbClr val="FFFFFF"/>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42"/>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smtClean="0"/>
              <a:t>The </a:t>
            </a:r>
            <a:r>
              <a:rPr lang="en-GB" dirty="0"/>
              <a:t>library</a:t>
            </a:r>
            <a:endParaRPr dirty="0"/>
          </a:p>
        </p:txBody>
      </p:sp>
      <p:sp>
        <p:nvSpPr>
          <p:cNvPr id="239" name="Google Shape;239;p42"/>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p>
            <a:pPr marL="0" lvl="0" indent="0">
              <a:buNone/>
            </a:pPr>
            <a:r>
              <a:rPr lang="en-GB" dirty="0"/>
              <a:t>The online library training is available at </a:t>
            </a:r>
            <a:endParaRPr lang="pl-PL" dirty="0" smtClean="0"/>
          </a:p>
          <a:p>
            <a:pPr marL="0" lvl="0" indent="0">
              <a:buNone/>
            </a:pPr>
            <a:r>
              <a:rPr lang="pl-PL" dirty="0" smtClean="0"/>
              <a:t>TO BE ANNOUNCED LATER</a:t>
            </a:r>
          </a:p>
          <a:p>
            <a:pPr marL="0" lvl="0" indent="0">
              <a:buNone/>
            </a:pPr>
            <a:endParaRPr lang="pl-PL" dirty="0"/>
          </a:p>
          <a:p>
            <a:pPr marL="0" lvl="0" indent="0">
              <a:buNone/>
            </a:pPr>
            <a:r>
              <a:rPr lang="en-GB" dirty="0" smtClean="0"/>
              <a:t>The </a:t>
            </a:r>
            <a:r>
              <a:rPr lang="en-GB" dirty="0"/>
              <a:t>training is obligatory for all first year students. </a:t>
            </a:r>
            <a:endParaRPr dirty="0"/>
          </a:p>
          <a:p>
            <a:pPr marL="0" lvl="0" indent="0" algn="l" rtl="0">
              <a:spcBef>
                <a:spcPts val="1600"/>
              </a:spcBef>
              <a:spcAft>
                <a:spcPts val="0"/>
              </a:spcAft>
              <a:buNone/>
            </a:pPr>
            <a:r>
              <a:rPr lang="en-GB" dirty="0"/>
              <a:t>The information on how to use the library is </a:t>
            </a:r>
            <a:r>
              <a:rPr lang="en-GB" dirty="0" smtClean="0"/>
              <a:t>available </a:t>
            </a:r>
            <a:r>
              <a:rPr lang="en-GB" dirty="0"/>
              <a:t>at</a:t>
            </a:r>
            <a:endParaRPr dirty="0"/>
          </a:p>
          <a:p>
            <a:pPr marL="0" lvl="0" indent="0" algn="l" rtl="0">
              <a:spcBef>
                <a:spcPts val="1600"/>
              </a:spcBef>
              <a:spcAft>
                <a:spcPts val="1600"/>
              </a:spcAft>
              <a:buNone/>
            </a:pPr>
            <a:r>
              <a:rPr lang="en-GB" sz="2500" u="sng" dirty="0">
                <a:solidFill>
                  <a:schemeClr val="hlink"/>
                </a:solidFill>
                <a:hlinkClick r:id="rId3"/>
              </a:rPr>
              <a:t>https://ifa.uwr.edu.pl/biblioteka/</a:t>
            </a:r>
            <a:r>
              <a:rPr lang="en-GB" sz="2500" dirty="0">
                <a:solidFill>
                  <a:schemeClr val="accent6"/>
                </a:solidFill>
              </a:rPr>
              <a:t> </a:t>
            </a:r>
            <a:endParaRPr sz="2500" dirty="0">
              <a:solidFill>
                <a:schemeClr val="accent6"/>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5"/>
          <p:cNvSpPr txBox="1">
            <a:spLocks noGrp="1"/>
          </p:cNvSpPr>
          <p:nvPr>
            <p:ph type="title"/>
          </p:nvPr>
        </p:nvSpPr>
        <p:spPr>
          <a:xfrm>
            <a:off x="387900" y="458025"/>
            <a:ext cx="85449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smtClean="0"/>
              <a:t>About </a:t>
            </a:r>
            <a:r>
              <a:rPr lang="en-GB" dirty="0"/>
              <a:t>our website: </a:t>
            </a:r>
            <a:r>
              <a:rPr lang="en-GB" sz="2700" dirty="0">
                <a:solidFill>
                  <a:srgbClr val="FFFF00"/>
                </a:solidFill>
                <a:latin typeface="Arial"/>
                <a:ea typeface="Arial"/>
                <a:cs typeface="Arial"/>
                <a:sym typeface="Arial"/>
              </a:rPr>
              <a:t>https://ifa.uwr.edu.pl/</a:t>
            </a:r>
            <a:endParaRPr sz="2700" dirty="0">
              <a:solidFill>
                <a:srgbClr val="FFFF00"/>
              </a:solidFill>
            </a:endParaRPr>
          </a:p>
        </p:txBody>
      </p:sp>
      <p:sp>
        <p:nvSpPr>
          <p:cNvPr id="257" name="Google Shape;257;p45"/>
          <p:cNvSpPr txBox="1">
            <a:spLocks noGrp="1"/>
          </p:cNvSpPr>
          <p:nvPr>
            <p:ph type="body" idx="1"/>
          </p:nvPr>
        </p:nvSpPr>
        <p:spPr>
          <a:xfrm>
            <a:off x="387900" y="1306549"/>
            <a:ext cx="8368200" cy="3509999"/>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1600" dirty="0" err="1">
                <a:latin typeface="Calibri"/>
                <a:ea typeface="Calibri"/>
                <a:cs typeface="Calibri"/>
                <a:sym typeface="Calibri"/>
              </a:rPr>
              <a:t>Wszystkie</a:t>
            </a:r>
            <a:r>
              <a:rPr lang="en-GB" sz="1600" dirty="0">
                <a:latin typeface="Calibri"/>
                <a:ea typeface="Calibri"/>
                <a:cs typeface="Calibri"/>
                <a:sym typeface="Calibri"/>
              </a:rPr>
              <a:t> </a:t>
            </a:r>
            <a:r>
              <a:rPr lang="en-GB" sz="1600" dirty="0" err="1">
                <a:latin typeface="Calibri"/>
                <a:ea typeface="Calibri"/>
                <a:cs typeface="Calibri"/>
                <a:sym typeface="Calibri"/>
              </a:rPr>
              <a:t>najważniejsze</a:t>
            </a:r>
            <a:r>
              <a:rPr lang="en-GB" sz="1600" dirty="0">
                <a:latin typeface="Calibri"/>
                <a:ea typeface="Calibri"/>
                <a:cs typeface="Calibri"/>
                <a:sym typeface="Calibri"/>
              </a:rPr>
              <a:t> </a:t>
            </a:r>
            <a:r>
              <a:rPr lang="en-GB" sz="1600" dirty="0" err="1">
                <a:latin typeface="Calibri"/>
                <a:ea typeface="Calibri"/>
                <a:cs typeface="Calibri"/>
                <a:sym typeface="Calibri"/>
              </a:rPr>
              <a:t>informacje</a:t>
            </a:r>
            <a:r>
              <a:rPr lang="en-GB" sz="1600" dirty="0">
                <a:latin typeface="Calibri"/>
                <a:ea typeface="Calibri"/>
                <a:cs typeface="Calibri"/>
                <a:sym typeface="Calibri"/>
              </a:rPr>
              <a:t> </a:t>
            </a:r>
            <a:r>
              <a:rPr lang="en-GB" sz="1600" dirty="0" err="1">
                <a:latin typeface="Calibri"/>
                <a:ea typeface="Calibri"/>
                <a:cs typeface="Calibri"/>
                <a:sym typeface="Calibri"/>
              </a:rPr>
              <a:t>dydaktyczne</a:t>
            </a:r>
            <a:r>
              <a:rPr lang="en-GB" sz="1600" dirty="0">
                <a:latin typeface="Calibri"/>
                <a:ea typeface="Calibri"/>
                <a:cs typeface="Calibri"/>
                <a:sym typeface="Calibri"/>
              </a:rPr>
              <a:t> </a:t>
            </a:r>
            <a:r>
              <a:rPr lang="en-GB" sz="1600" dirty="0" err="1">
                <a:latin typeface="Calibri"/>
                <a:ea typeface="Calibri"/>
                <a:cs typeface="Calibri"/>
                <a:sym typeface="Calibri"/>
              </a:rPr>
              <a:t>zamieszczone</a:t>
            </a:r>
            <a:r>
              <a:rPr lang="en-GB" sz="1600" dirty="0">
                <a:latin typeface="Calibri"/>
                <a:ea typeface="Calibri"/>
                <a:cs typeface="Calibri"/>
                <a:sym typeface="Calibri"/>
              </a:rPr>
              <a:t> </a:t>
            </a:r>
            <a:r>
              <a:rPr lang="en-GB" sz="1600" dirty="0" err="1">
                <a:latin typeface="Calibri"/>
                <a:ea typeface="Calibri"/>
                <a:cs typeface="Calibri"/>
                <a:sym typeface="Calibri"/>
              </a:rPr>
              <a:t>są</a:t>
            </a:r>
            <a:r>
              <a:rPr lang="en-GB" sz="1600" dirty="0">
                <a:latin typeface="Calibri"/>
                <a:ea typeface="Calibri"/>
                <a:cs typeface="Calibri"/>
                <a:sym typeface="Calibri"/>
              </a:rPr>
              <a:t> </a:t>
            </a:r>
            <a:r>
              <a:rPr lang="en-GB" sz="1600" dirty="0" err="1">
                <a:latin typeface="Calibri"/>
                <a:ea typeface="Calibri"/>
                <a:cs typeface="Calibri"/>
                <a:sym typeface="Calibri"/>
              </a:rPr>
              <a:t>na</a:t>
            </a:r>
            <a:r>
              <a:rPr lang="en-GB" sz="1600" dirty="0">
                <a:latin typeface="Calibri"/>
                <a:ea typeface="Calibri"/>
                <a:cs typeface="Calibri"/>
                <a:sym typeface="Calibri"/>
              </a:rPr>
              <a:t> </a:t>
            </a:r>
            <a:r>
              <a:rPr lang="en-GB" sz="1600" dirty="0" err="1">
                <a:latin typeface="Calibri"/>
                <a:ea typeface="Calibri"/>
                <a:cs typeface="Calibri"/>
                <a:sym typeface="Calibri"/>
              </a:rPr>
              <a:t>stronie</a:t>
            </a:r>
            <a:r>
              <a:rPr lang="en-GB" sz="1600" dirty="0">
                <a:latin typeface="Calibri"/>
                <a:ea typeface="Calibri"/>
                <a:cs typeface="Calibri"/>
                <a:sym typeface="Calibri"/>
              </a:rPr>
              <a:t> </a:t>
            </a:r>
            <a:r>
              <a:rPr lang="en-GB" sz="1600" dirty="0" err="1">
                <a:latin typeface="Calibri"/>
                <a:ea typeface="Calibri"/>
                <a:cs typeface="Calibri"/>
                <a:sym typeface="Calibri"/>
              </a:rPr>
              <a:t>Instytutu</a:t>
            </a:r>
            <a:r>
              <a:rPr lang="en-GB" sz="1600" dirty="0">
                <a:latin typeface="Calibri"/>
                <a:ea typeface="Calibri"/>
                <a:cs typeface="Calibri"/>
                <a:sym typeface="Calibri"/>
              </a:rPr>
              <a:t>: </a:t>
            </a:r>
            <a:r>
              <a:rPr lang="en-GB" sz="1600" u="sng" dirty="0">
                <a:solidFill>
                  <a:schemeClr val="hlink"/>
                </a:solidFill>
                <a:latin typeface="Calibri"/>
                <a:ea typeface="Calibri"/>
                <a:cs typeface="Calibri"/>
                <a:sym typeface="Calibri"/>
                <a:hlinkClick r:id="rId3"/>
              </a:rPr>
              <a:t>https://ifa.uwr.edu.pl/</a:t>
            </a:r>
            <a:r>
              <a:rPr lang="en-GB" sz="1600" dirty="0">
                <a:latin typeface="Calibri"/>
                <a:ea typeface="Calibri"/>
                <a:cs typeface="Calibri"/>
                <a:sym typeface="Calibri"/>
              </a:rPr>
              <a:t> </a:t>
            </a:r>
            <a:r>
              <a:rPr lang="en-GB" sz="1600" dirty="0" err="1">
                <a:latin typeface="Calibri"/>
                <a:ea typeface="Calibri"/>
                <a:cs typeface="Calibri"/>
                <a:sym typeface="Calibri"/>
              </a:rPr>
              <a:t>oraz</a:t>
            </a:r>
            <a:r>
              <a:rPr lang="en-GB" sz="1600" dirty="0">
                <a:latin typeface="Calibri"/>
                <a:ea typeface="Calibri"/>
                <a:cs typeface="Calibri"/>
                <a:sym typeface="Calibri"/>
              </a:rPr>
              <a:t> </a:t>
            </a:r>
            <a:r>
              <a:rPr lang="en-GB" sz="1600" dirty="0" err="1">
                <a:latin typeface="Calibri"/>
                <a:ea typeface="Calibri"/>
                <a:cs typeface="Calibri"/>
                <a:sym typeface="Calibri"/>
              </a:rPr>
              <a:t>na</a:t>
            </a:r>
            <a:r>
              <a:rPr lang="en-GB" sz="1600" dirty="0">
                <a:latin typeface="Calibri"/>
                <a:ea typeface="Calibri"/>
                <a:cs typeface="Calibri"/>
                <a:sym typeface="Calibri"/>
              </a:rPr>
              <a:t> </a:t>
            </a:r>
            <a:r>
              <a:rPr lang="en-GB" sz="1600" dirty="0" err="1">
                <a:latin typeface="Calibri"/>
                <a:ea typeface="Calibri"/>
                <a:cs typeface="Calibri"/>
                <a:sym typeface="Calibri"/>
              </a:rPr>
              <a:t>stronie</a:t>
            </a:r>
            <a:r>
              <a:rPr lang="en-GB" sz="1600" dirty="0">
                <a:latin typeface="Calibri"/>
                <a:ea typeface="Calibri"/>
                <a:cs typeface="Calibri"/>
                <a:sym typeface="Calibri"/>
              </a:rPr>
              <a:t> </a:t>
            </a:r>
            <a:r>
              <a:rPr lang="en-GB" sz="1600" dirty="0" err="1" smtClean="0">
                <a:latin typeface="Calibri"/>
                <a:ea typeface="Calibri"/>
                <a:cs typeface="Calibri"/>
                <a:sym typeface="Calibri"/>
              </a:rPr>
              <a:t>Wydziału</a:t>
            </a:r>
            <a:r>
              <a:rPr lang="pl-PL" sz="1600" dirty="0">
                <a:latin typeface="Calibri"/>
                <a:ea typeface="Calibri"/>
                <a:cs typeface="Calibri"/>
                <a:sym typeface="Calibri"/>
              </a:rPr>
              <a:t> </a:t>
            </a:r>
            <a:r>
              <a:rPr lang="pl-PL" sz="1600" dirty="0" smtClean="0">
                <a:latin typeface="Calibri"/>
                <a:ea typeface="Calibri"/>
                <a:cs typeface="Calibri"/>
                <a:sym typeface="Calibri"/>
              </a:rPr>
              <a:t>Neofilologii</a:t>
            </a:r>
            <a:r>
              <a:rPr lang="en-GB" sz="1600" dirty="0" smtClean="0">
                <a:latin typeface="Calibri"/>
                <a:ea typeface="Calibri"/>
                <a:cs typeface="Calibri"/>
                <a:sym typeface="Calibri"/>
              </a:rPr>
              <a:t>: </a:t>
            </a:r>
            <a:r>
              <a:rPr lang="en-GB" sz="1600" u="sng" dirty="0" smtClean="0">
                <a:solidFill>
                  <a:schemeClr val="hlink"/>
                </a:solidFill>
                <a:latin typeface="Calibri"/>
                <a:ea typeface="Calibri"/>
                <a:cs typeface="Calibri"/>
                <a:sym typeface="Calibri"/>
                <a:hlinkClick r:id="rId4"/>
              </a:rPr>
              <a:t>www.</a:t>
            </a:r>
            <a:r>
              <a:rPr lang="pl-PL" sz="1600" u="sng" dirty="0" smtClean="0">
                <a:solidFill>
                  <a:schemeClr val="hlink"/>
                </a:solidFill>
                <a:latin typeface="Calibri"/>
                <a:ea typeface="Calibri"/>
                <a:cs typeface="Calibri"/>
                <a:sym typeface="Calibri"/>
              </a:rPr>
              <a:t>neofilologia.uwr.edu.pl</a:t>
            </a:r>
            <a:r>
              <a:rPr lang="en-GB" sz="1600" dirty="0" smtClean="0">
                <a:latin typeface="Calibri"/>
                <a:ea typeface="Calibri"/>
                <a:cs typeface="Calibri"/>
                <a:sym typeface="Calibri"/>
              </a:rPr>
              <a:t>. </a:t>
            </a:r>
            <a:r>
              <a:rPr lang="en-GB" sz="1600" dirty="0" err="1">
                <a:latin typeface="Calibri"/>
                <a:ea typeface="Calibri"/>
                <a:cs typeface="Calibri"/>
                <a:sym typeface="Calibri"/>
              </a:rPr>
              <a:t>Między</a:t>
            </a:r>
            <a:r>
              <a:rPr lang="en-GB" sz="1600" dirty="0">
                <a:latin typeface="Calibri"/>
                <a:ea typeface="Calibri"/>
                <a:cs typeface="Calibri"/>
                <a:sym typeface="Calibri"/>
              </a:rPr>
              <a:t> </a:t>
            </a:r>
            <a:r>
              <a:rPr lang="en-GB" sz="1600" dirty="0" err="1">
                <a:latin typeface="Calibri"/>
                <a:ea typeface="Calibri"/>
                <a:cs typeface="Calibri"/>
                <a:sym typeface="Calibri"/>
              </a:rPr>
              <a:t>innymi</a:t>
            </a:r>
            <a:r>
              <a:rPr lang="en-GB" sz="1600" dirty="0">
                <a:latin typeface="Calibri"/>
                <a:ea typeface="Calibri"/>
                <a:cs typeface="Calibri"/>
                <a:sym typeface="Calibri"/>
              </a:rPr>
              <a:t>: </a:t>
            </a:r>
            <a:r>
              <a:rPr lang="en-GB" sz="1600" dirty="0" err="1">
                <a:latin typeface="Calibri"/>
                <a:ea typeface="Calibri"/>
                <a:cs typeface="Calibri"/>
                <a:sym typeface="Calibri"/>
              </a:rPr>
              <a:t>regulamin</a:t>
            </a:r>
            <a:r>
              <a:rPr lang="en-GB" sz="1600" dirty="0">
                <a:latin typeface="Calibri"/>
                <a:ea typeface="Calibri"/>
                <a:cs typeface="Calibri"/>
                <a:sym typeface="Calibri"/>
              </a:rPr>
              <a:t> </a:t>
            </a:r>
            <a:r>
              <a:rPr lang="en-GB" sz="1600" dirty="0" err="1">
                <a:latin typeface="Calibri"/>
                <a:ea typeface="Calibri"/>
                <a:cs typeface="Calibri"/>
                <a:sym typeface="Calibri"/>
              </a:rPr>
              <a:t>studiów</a:t>
            </a:r>
            <a:r>
              <a:rPr lang="en-GB" sz="1600" dirty="0">
                <a:latin typeface="Calibri"/>
                <a:ea typeface="Calibri"/>
                <a:cs typeface="Calibri"/>
                <a:sym typeface="Calibri"/>
              </a:rPr>
              <a:t>, </a:t>
            </a:r>
            <a:r>
              <a:rPr lang="en-GB" sz="1600" dirty="0" err="1">
                <a:latin typeface="Calibri"/>
                <a:ea typeface="Calibri"/>
                <a:cs typeface="Calibri"/>
                <a:sym typeface="Calibri"/>
              </a:rPr>
              <a:t>informacje</a:t>
            </a:r>
            <a:r>
              <a:rPr lang="en-GB" sz="1600" dirty="0">
                <a:latin typeface="Calibri"/>
                <a:ea typeface="Calibri"/>
                <a:cs typeface="Calibri"/>
                <a:sym typeface="Calibri"/>
              </a:rPr>
              <a:t> o </a:t>
            </a:r>
            <a:r>
              <a:rPr lang="en-GB" sz="1600" dirty="0" err="1">
                <a:latin typeface="Calibri"/>
                <a:ea typeface="Calibri"/>
                <a:cs typeface="Calibri"/>
                <a:sym typeface="Calibri"/>
              </a:rPr>
              <a:t>przepisywaniu</a:t>
            </a:r>
            <a:r>
              <a:rPr lang="en-GB" sz="1600" dirty="0">
                <a:latin typeface="Calibri"/>
                <a:ea typeface="Calibri"/>
                <a:cs typeface="Calibri"/>
                <a:sym typeface="Calibri"/>
              </a:rPr>
              <a:t> </a:t>
            </a:r>
            <a:r>
              <a:rPr lang="en-GB" sz="1600" dirty="0" err="1">
                <a:latin typeface="Calibri"/>
                <a:ea typeface="Calibri"/>
                <a:cs typeface="Calibri"/>
                <a:sym typeface="Calibri"/>
              </a:rPr>
              <a:t>i</a:t>
            </a:r>
            <a:r>
              <a:rPr lang="en-GB" sz="1600" dirty="0">
                <a:latin typeface="Calibri"/>
                <a:ea typeface="Calibri"/>
                <a:cs typeface="Calibri"/>
                <a:sym typeface="Calibri"/>
              </a:rPr>
              <a:t> </a:t>
            </a:r>
            <a:r>
              <a:rPr lang="en-GB" sz="1600" dirty="0" err="1">
                <a:latin typeface="Calibri"/>
                <a:ea typeface="Calibri"/>
                <a:cs typeface="Calibri"/>
                <a:sym typeface="Calibri"/>
              </a:rPr>
              <a:t>uznawaniu</a:t>
            </a:r>
            <a:r>
              <a:rPr lang="en-GB" sz="1600" dirty="0">
                <a:latin typeface="Calibri"/>
                <a:ea typeface="Calibri"/>
                <a:cs typeface="Calibri"/>
                <a:sym typeface="Calibri"/>
              </a:rPr>
              <a:t> </a:t>
            </a:r>
            <a:r>
              <a:rPr lang="en-GB" sz="1600" dirty="0" err="1">
                <a:latin typeface="Calibri"/>
                <a:ea typeface="Calibri"/>
                <a:cs typeface="Calibri"/>
                <a:sym typeface="Calibri"/>
              </a:rPr>
              <a:t>ocen</a:t>
            </a:r>
            <a:r>
              <a:rPr lang="en-GB" sz="1600" dirty="0">
                <a:latin typeface="Calibri"/>
                <a:ea typeface="Calibri"/>
                <a:cs typeface="Calibri"/>
                <a:sym typeface="Calibri"/>
              </a:rPr>
              <a:t>, </a:t>
            </a:r>
            <a:r>
              <a:rPr lang="en-GB" sz="1600" dirty="0" err="1">
                <a:latin typeface="Calibri"/>
                <a:ea typeface="Calibri"/>
                <a:cs typeface="Calibri"/>
                <a:sym typeface="Calibri"/>
              </a:rPr>
              <a:t>zaliczeniu</a:t>
            </a:r>
            <a:r>
              <a:rPr lang="en-GB" sz="1600" dirty="0">
                <a:latin typeface="Calibri"/>
                <a:ea typeface="Calibri"/>
                <a:cs typeface="Calibri"/>
                <a:sym typeface="Calibri"/>
              </a:rPr>
              <a:t> </a:t>
            </a:r>
            <a:r>
              <a:rPr lang="en-GB" sz="1600" dirty="0" err="1">
                <a:latin typeface="Calibri"/>
                <a:ea typeface="Calibri"/>
                <a:cs typeface="Calibri"/>
                <a:sym typeface="Calibri"/>
              </a:rPr>
              <a:t>semestru</a:t>
            </a:r>
            <a:r>
              <a:rPr lang="en-GB" sz="1600" dirty="0">
                <a:latin typeface="Calibri"/>
                <a:ea typeface="Calibri"/>
                <a:cs typeface="Calibri"/>
                <a:sym typeface="Calibri"/>
              </a:rPr>
              <a:t> z </a:t>
            </a:r>
            <a:r>
              <a:rPr lang="en-GB" sz="1600" dirty="0" err="1">
                <a:latin typeface="Calibri"/>
                <a:ea typeface="Calibri"/>
                <a:cs typeface="Calibri"/>
                <a:sym typeface="Calibri"/>
              </a:rPr>
              <a:t>deficytem</a:t>
            </a:r>
            <a:r>
              <a:rPr lang="en-GB" sz="1600" dirty="0">
                <a:latin typeface="Calibri"/>
                <a:ea typeface="Calibri"/>
                <a:cs typeface="Calibri"/>
                <a:sym typeface="Calibri"/>
              </a:rPr>
              <a:t> </a:t>
            </a:r>
            <a:r>
              <a:rPr lang="en-GB" sz="1600" dirty="0" err="1">
                <a:latin typeface="Calibri"/>
                <a:ea typeface="Calibri"/>
                <a:cs typeface="Calibri"/>
                <a:sym typeface="Calibri"/>
              </a:rPr>
              <a:t>punktowym</a:t>
            </a:r>
            <a:r>
              <a:rPr lang="en-GB" sz="1600" dirty="0">
                <a:latin typeface="Calibri"/>
                <a:ea typeface="Calibri"/>
                <a:cs typeface="Calibri"/>
                <a:sym typeface="Calibri"/>
              </a:rPr>
              <a:t>, </a:t>
            </a:r>
            <a:r>
              <a:rPr lang="en-GB" sz="1600" dirty="0" err="1">
                <a:latin typeface="Calibri"/>
                <a:ea typeface="Calibri"/>
                <a:cs typeface="Calibri"/>
                <a:sym typeface="Calibri"/>
              </a:rPr>
              <a:t>reaktywacji</a:t>
            </a:r>
            <a:r>
              <a:rPr lang="en-GB" sz="1600" dirty="0">
                <a:latin typeface="Calibri"/>
                <a:ea typeface="Calibri"/>
                <a:cs typeface="Calibri"/>
                <a:sym typeface="Calibri"/>
              </a:rPr>
              <a:t> </a:t>
            </a:r>
            <a:r>
              <a:rPr lang="en-GB" sz="1600" dirty="0" err="1">
                <a:latin typeface="Calibri"/>
                <a:ea typeface="Calibri"/>
                <a:cs typeface="Calibri"/>
                <a:sym typeface="Calibri"/>
              </a:rPr>
              <a:t>na</a:t>
            </a:r>
            <a:r>
              <a:rPr lang="en-GB" sz="1600" dirty="0">
                <a:latin typeface="Calibri"/>
                <a:ea typeface="Calibri"/>
                <a:cs typeface="Calibri"/>
                <a:sym typeface="Calibri"/>
              </a:rPr>
              <a:t> </a:t>
            </a:r>
            <a:r>
              <a:rPr lang="en-GB" sz="1600" dirty="0" err="1">
                <a:latin typeface="Calibri"/>
                <a:ea typeface="Calibri"/>
                <a:cs typeface="Calibri"/>
                <a:sym typeface="Calibri"/>
              </a:rPr>
              <a:t>studia</a:t>
            </a:r>
            <a:r>
              <a:rPr lang="en-GB" sz="1600" dirty="0">
                <a:latin typeface="Calibri"/>
                <a:ea typeface="Calibri"/>
                <a:cs typeface="Calibri"/>
                <a:sym typeface="Calibri"/>
              </a:rPr>
              <a:t>, </a:t>
            </a:r>
            <a:r>
              <a:rPr lang="en-GB" sz="1600" dirty="0" err="1">
                <a:latin typeface="Calibri"/>
                <a:ea typeface="Calibri"/>
                <a:cs typeface="Calibri"/>
                <a:sym typeface="Calibri"/>
              </a:rPr>
              <a:t>dyplomowaniu</a:t>
            </a:r>
            <a:r>
              <a:rPr lang="en-GB" sz="1600" dirty="0">
                <a:latin typeface="Calibri"/>
                <a:ea typeface="Calibri"/>
                <a:cs typeface="Calibri"/>
                <a:sym typeface="Calibri"/>
              </a:rPr>
              <a:t>, </a:t>
            </a:r>
            <a:r>
              <a:rPr lang="en-GB" sz="1600" dirty="0" err="1">
                <a:latin typeface="Calibri"/>
                <a:ea typeface="Calibri"/>
                <a:cs typeface="Calibri"/>
                <a:sym typeface="Calibri"/>
              </a:rPr>
              <a:t>czy</a:t>
            </a:r>
            <a:r>
              <a:rPr lang="en-GB" sz="1600" dirty="0">
                <a:latin typeface="Calibri"/>
                <a:ea typeface="Calibri"/>
                <a:cs typeface="Calibri"/>
                <a:sym typeface="Calibri"/>
              </a:rPr>
              <a:t> </a:t>
            </a:r>
            <a:r>
              <a:rPr lang="en-GB" sz="1600" dirty="0" err="1">
                <a:latin typeface="Calibri"/>
                <a:ea typeface="Calibri"/>
                <a:cs typeface="Calibri"/>
                <a:sym typeface="Calibri"/>
              </a:rPr>
              <a:t>organizacji</a:t>
            </a:r>
            <a:r>
              <a:rPr lang="en-GB" sz="1600" dirty="0">
                <a:latin typeface="Calibri"/>
                <a:ea typeface="Calibri"/>
                <a:cs typeface="Calibri"/>
                <a:sym typeface="Calibri"/>
              </a:rPr>
              <a:t> </a:t>
            </a:r>
            <a:r>
              <a:rPr lang="en-GB" sz="1600" dirty="0" err="1">
                <a:latin typeface="Calibri"/>
                <a:ea typeface="Calibri"/>
                <a:cs typeface="Calibri"/>
                <a:sym typeface="Calibri"/>
              </a:rPr>
              <a:t>roku</a:t>
            </a:r>
            <a:r>
              <a:rPr lang="en-GB" sz="1600" dirty="0">
                <a:latin typeface="Calibri"/>
                <a:ea typeface="Calibri"/>
                <a:cs typeface="Calibri"/>
                <a:sym typeface="Calibri"/>
              </a:rPr>
              <a:t> </a:t>
            </a:r>
            <a:r>
              <a:rPr lang="en-GB" sz="1600" dirty="0" err="1">
                <a:latin typeface="Calibri"/>
                <a:ea typeface="Calibri"/>
                <a:cs typeface="Calibri"/>
                <a:sym typeface="Calibri"/>
              </a:rPr>
              <a:t>akademickiego</a:t>
            </a:r>
            <a:r>
              <a:rPr lang="en-GB" sz="1600" dirty="0">
                <a:latin typeface="Calibri"/>
                <a:ea typeface="Calibri"/>
                <a:cs typeface="Calibri"/>
                <a:sym typeface="Calibri"/>
              </a:rPr>
              <a:t>. Na </a:t>
            </a:r>
            <a:r>
              <a:rPr lang="en-GB" sz="1600" dirty="0" err="1">
                <a:latin typeface="Calibri"/>
                <a:ea typeface="Calibri"/>
                <a:cs typeface="Calibri"/>
                <a:sym typeface="Calibri"/>
              </a:rPr>
              <a:t>stronie</a:t>
            </a:r>
            <a:r>
              <a:rPr lang="en-GB" sz="1600" dirty="0">
                <a:latin typeface="Calibri"/>
                <a:ea typeface="Calibri"/>
                <a:cs typeface="Calibri"/>
                <a:sym typeface="Calibri"/>
              </a:rPr>
              <a:t> IFA </a:t>
            </a:r>
            <a:r>
              <a:rPr lang="en-GB" sz="1600" dirty="0" err="1">
                <a:latin typeface="Calibri"/>
                <a:ea typeface="Calibri"/>
                <a:cs typeface="Calibri"/>
                <a:sym typeface="Calibri"/>
              </a:rPr>
              <a:t>oraz</a:t>
            </a:r>
            <a:r>
              <a:rPr lang="en-GB" sz="1600" dirty="0">
                <a:latin typeface="Calibri"/>
                <a:ea typeface="Calibri"/>
                <a:cs typeface="Calibri"/>
                <a:sym typeface="Calibri"/>
              </a:rPr>
              <a:t> </a:t>
            </a:r>
            <a:r>
              <a:rPr lang="en-GB" sz="1600" dirty="0" err="1">
                <a:latin typeface="Calibri"/>
                <a:ea typeface="Calibri"/>
                <a:cs typeface="Calibri"/>
                <a:sym typeface="Calibri"/>
              </a:rPr>
              <a:t>na</a:t>
            </a:r>
            <a:r>
              <a:rPr lang="en-GB" sz="1600" dirty="0">
                <a:latin typeface="Calibri"/>
                <a:ea typeface="Calibri"/>
                <a:cs typeface="Calibri"/>
                <a:sym typeface="Calibri"/>
              </a:rPr>
              <a:t> </a:t>
            </a:r>
            <a:r>
              <a:rPr lang="en-GB" sz="1600" dirty="0" err="1">
                <a:latin typeface="Calibri"/>
                <a:ea typeface="Calibri"/>
                <a:cs typeface="Calibri"/>
                <a:sym typeface="Calibri"/>
              </a:rPr>
              <a:t>stronie</a:t>
            </a:r>
            <a:r>
              <a:rPr lang="en-GB" sz="1600" dirty="0">
                <a:latin typeface="Calibri"/>
                <a:ea typeface="Calibri"/>
                <a:cs typeface="Calibri"/>
                <a:sym typeface="Calibri"/>
              </a:rPr>
              <a:t> </a:t>
            </a:r>
            <a:r>
              <a:rPr lang="en-GB" sz="1600" dirty="0" err="1">
                <a:latin typeface="Calibri"/>
                <a:ea typeface="Calibri"/>
                <a:cs typeface="Calibri"/>
                <a:sym typeface="Calibri"/>
              </a:rPr>
              <a:t>Wydziału</a:t>
            </a:r>
            <a:r>
              <a:rPr lang="en-GB" sz="1600" dirty="0">
                <a:latin typeface="Calibri"/>
                <a:ea typeface="Calibri"/>
                <a:cs typeface="Calibri"/>
                <a:sym typeface="Calibri"/>
              </a:rPr>
              <a:t> </a:t>
            </a:r>
            <a:r>
              <a:rPr lang="en-GB" sz="1600" dirty="0" err="1">
                <a:latin typeface="Calibri"/>
                <a:ea typeface="Calibri"/>
                <a:cs typeface="Calibri"/>
                <a:sym typeface="Calibri"/>
              </a:rPr>
              <a:t>znajdują</a:t>
            </a:r>
            <a:r>
              <a:rPr lang="en-GB" sz="1600" dirty="0">
                <a:latin typeface="Calibri"/>
                <a:ea typeface="Calibri"/>
                <a:cs typeface="Calibri"/>
                <a:sym typeface="Calibri"/>
              </a:rPr>
              <a:t> </a:t>
            </a:r>
            <a:r>
              <a:rPr lang="en-GB" sz="1600" dirty="0" err="1">
                <a:latin typeface="Calibri"/>
                <a:ea typeface="Calibri"/>
                <a:cs typeface="Calibri"/>
                <a:sym typeface="Calibri"/>
              </a:rPr>
              <a:t>się</a:t>
            </a:r>
            <a:r>
              <a:rPr lang="en-GB" sz="1600" dirty="0">
                <a:latin typeface="Calibri"/>
                <a:ea typeface="Calibri"/>
                <a:cs typeface="Calibri"/>
                <a:sym typeface="Calibri"/>
              </a:rPr>
              <a:t> </a:t>
            </a:r>
            <a:r>
              <a:rPr lang="en-GB" sz="1600" dirty="0" err="1">
                <a:latin typeface="Calibri"/>
                <a:ea typeface="Calibri"/>
                <a:cs typeface="Calibri"/>
                <a:sym typeface="Calibri"/>
              </a:rPr>
              <a:t>też</a:t>
            </a:r>
            <a:r>
              <a:rPr lang="en-GB" sz="1600" dirty="0">
                <a:latin typeface="Calibri"/>
                <a:ea typeface="Calibri"/>
                <a:cs typeface="Calibri"/>
                <a:sym typeface="Calibri"/>
              </a:rPr>
              <a:t> </a:t>
            </a:r>
            <a:r>
              <a:rPr lang="en-GB" sz="1600" dirty="0" err="1">
                <a:latin typeface="Calibri"/>
                <a:ea typeface="Calibri"/>
                <a:cs typeface="Calibri"/>
                <a:sym typeface="Calibri"/>
              </a:rPr>
              <a:t>wzory</a:t>
            </a:r>
            <a:r>
              <a:rPr lang="en-GB" sz="1600" dirty="0">
                <a:latin typeface="Calibri"/>
                <a:ea typeface="Calibri"/>
                <a:cs typeface="Calibri"/>
                <a:sym typeface="Calibri"/>
              </a:rPr>
              <a:t> </a:t>
            </a:r>
            <a:r>
              <a:rPr lang="en-GB" sz="1600" dirty="0" err="1">
                <a:latin typeface="Calibri"/>
                <a:ea typeface="Calibri"/>
                <a:cs typeface="Calibri"/>
                <a:sym typeface="Calibri"/>
              </a:rPr>
              <a:t>podań</a:t>
            </a:r>
            <a:r>
              <a:rPr lang="en-GB" sz="1600" dirty="0">
                <a:latin typeface="Calibri"/>
                <a:ea typeface="Calibri"/>
                <a:cs typeface="Calibri"/>
                <a:sym typeface="Calibri"/>
              </a:rPr>
              <a:t> do </a:t>
            </a:r>
            <a:r>
              <a:rPr lang="en-GB" sz="1600" dirty="0" err="1">
                <a:latin typeface="Calibri"/>
                <a:ea typeface="Calibri"/>
                <a:cs typeface="Calibri"/>
                <a:sym typeface="Calibri"/>
              </a:rPr>
              <a:t>Dziekana</a:t>
            </a:r>
            <a:r>
              <a:rPr lang="en-GB" sz="1600" dirty="0">
                <a:latin typeface="Calibri"/>
                <a:ea typeface="Calibri"/>
                <a:cs typeface="Calibri"/>
                <a:sym typeface="Calibri"/>
              </a:rPr>
              <a:t> (w </a:t>
            </a:r>
            <a:r>
              <a:rPr lang="en-GB" sz="1600" dirty="0" err="1">
                <a:latin typeface="Calibri"/>
                <a:ea typeface="Calibri"/>
                <a:cs typeface="Calibri"/>
                <a:sym typeface="Calibri"/>
              </a:rPr>
              <a:t>razie</a:t>
            </a:r>
            <a:r>
              <a:rPr lang="en-GB" sz="1600" dirty="0">
                <a:latin typeface="Calibri"/>
                <a:ea typeface="Calibri"/>
                <a:cs typeface="Calibri"/>
                <a:sym typeface="Calibri"/>
              </a:rPr>
              <a:t> </a:t>
            </a:r>
            <a:r>
              <a:rPr lang="en-GB" sz="1600" dirty="0" err="1">
                <a:latin typeface="Calibri"/>
                <a:ea typeface="Calibri"/>
                <a:cs typeface="Calibri"/>
                <a:sym typeface="Calibri"/>
              </a:rPr>
              <a:t>potrzeby</a:t>
            </a:r>
            <a:r>
              <a:rPr lang="en-GB" sz="1600" dirty="0">
                <a:latin typeface="Calibri"/>
                <a:ea typeface="Calibri"/>
                <a:cs typeface="Calibri"/>
                <a:sym typeface="Calibri"/>
              </a:rPr>
              <a:t>).</a:t>
            </a:r>
            <a:endParaRPr sz="1600" dirty="0">
              <a:latin typeface="Calibri"/>
              <a:ea typeface="Calibri"/>
              <a:cs typeface="Calibri"/>
              <a:sym typeface="Calibri"/>
            </a:endParaRPr>
          </a:p>
          <a:p>
            <a:pPr marL="0" lvl="0" indent="0" algn="just" rtl="0">
              <a:spcBef>
                <a:spcPts val="1600"/>
              </a:spcBef>
              <a:spcAft>
                <a:spcPts val="0"/>
              </a:spcAft>
              <a:buNone/>
            </a:pPr>
            <a:r>
              <a:rPr lang="en-GB" sz="1600" dirty="0"/>
              <a:t>Our website (</a:t>
            </a:r>
            <a:r>
              <a:rPr lang="en-GB" sz="1600" u="sng" dirty="0">
                <a:solidFill>
                  <a:schemeClr val="hlink"/>
                </a:solidFill>
                <a:hlinkClick r:id="rId3"/>
              </a:rPr>
              <a:t>https://ifa.uwr.edu.pl/</a:t>
            </a:r>
            <a:r>
              <a:rPr lang="en-GB" sz="1600" dirty="0"/>
              <a:t>) and the website of the Faculty of </a:t>
            </a:r>
            <a:r>
              <a:rPr lang="en-GB" sz="1600" dirty="0" smtClean="0"/>
              <a:t>L</a:t>
            </a:r>
            <a:r>
              <a:rPr lang="pl-PL" sz="1600" dirty="0" err="1" smtClean="0"/>
              <a:t>anguages</a:t>
            </a:r>
            <a:r>
              <a:rPr lang="pl-PL" sz="1600" dirty="0" smtClean="0"/>
              <a:t>, </a:t>
            </a:r>
            <a:r>
              <a:rPr lang="pl-PL" sz="1600" dirty="0" err="1" smtClean="0"/>
              <a:t>Literatures</a:t>
            </a:r>
            <a:r>
              <a:rPr lang="pl-PL" sz="1600" dirty="0" smtClean="0"/>
              <a:t> and </a:t>
            </a:r>
            <a:r>
              <a:rPr lang="pl-PL" sz="1600" dirty="0" err="1" smtClean="0"/>
              <a:t>Cultures</a:t>
            </a:r>
            <a:r>
              <a:rPr lang="en-GB" sz="1600" dirty="0" smtClean="0"/>
              <a:t> </a:t>
            </a:r>
            <a:r>
              <a:rPr lang="en-GB" sz="1600" dirty="0"/>
              <a:t>(</a:t>
            </a:r>
            <a:r>
              <a:rPr lang="en-GB" sz="1600" dirty="0" smtClean="0"/>
              <a:t>www.</a:t>
            </a:r>
            <a:r>
              <a:rPr lang="pl-PL" sz="1600" dirty="0" smtClean="0"/>
              <a:t>neofilologia.uwr.edu.pl</a:t>
            </a:r>
            <a:r>
              <a:rPr lang="en-GB" sz="1600" dirty="0" smtClean="0"/>
              <a:t>) contain </a:t>
            </a:r>
            <a:r>
              <a:rPr lang="en-GB" sz="1600" dirty="0"/>
              <a:t>information concerning all the formal and practical aspects of the studies, including: the regulations of studies, credit transfer, passing a semester with credit deficit, reapplying for studies (after a gap period), obtaining a diploma procedure, organization of the academic year, and application forms.</a:t>
            </a:r>
            <a:endParaRPr sz="1600" dirty="0"/>
          </a:p>
          <a:p>
            <a:pPr marL="0" lvl="0" indent="0" algn="l" rtl="0">
              <a:spcBef>
                <a:spcPts val="1600"/>
              </a:spcBef>
              <a:spcAft>
                <a:spcPts val="0"/>
              </a:spcAft>
              <a:buNone/>
            </a:pPr>
            <a:endParaRPr sz="1400" dirty="0"/>
          </a:p>
          <a:p>
            <a:pPr marL="0" lvl="0" indent="0" algn="l" rtl="0">
              <a:spcBef>
                <a:spcPts val="1600"/>
              </a:spcBef>
              <a:spcAft>
                <a:spcPts val="1600"/>
              </a:spcAft>
              <a:buNone/>
            </a:pPr>
            <a:endParaRPr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Dziekanat  / Dean’s office</a:t>
            </a:r>
            <a:endParaRPr/>
          </a:p>
        </p:txBody>
      </p:sp>
      <p:sp>
        <p:nvSpPr>
          <p:cNvPr id="83" name="Google Shape;83;p16"/>
          <p:cNvSpPr txBox="1">
            <a:spLocks noGrp="1"/>
          </p:cNvSpPr>
          <p:nvPr>
            <p:ph type="body" idx="1"/>
          </p:nvPr>
        </p:nvSpPr>
        <p:spPr>
          <a:xfrm>
            <a:off x="387900" y="1307250"/>
            <a:ext cx="8368200" cy="3261600"/>
          </a:xfrm>
          <a:prstGeom prst="rect">
            <a:avLst/>
          </a:prstGeom>
        </p:spPr>
        <p:txBody>
          <a:bodyPr spcFirstLastPara="1" wrap="square" lIns="91425" tIns="91425" rIns="91425" bIns="91425" anchor="t" anchorCtr="0">
            <a:noAutofit/>
          </a:bodyPr>
          <a:lstStyle/>
          <a:p>
            <a:pPr marL="0" lvl="0" indent="0">
              <a:buNone/>
            </a:pPr>
            <a:r>
              <a:rPr lang="pl-PL" dirty="0"/>
              <a:t>ul. św. Jadwigi 3/4 </a:t>
            </a:r>
            <a:br>
              <a:rPr lang="pl-PL" dirty="0"/>
            </a:br>
            <a:r>
              <a:rPr lang="pl-PL" dirty="0"/>
              <a:t>50-266 Wrocław </a:t>
            </a:r>
            <a:br>
              <a:rPr lang="pl-PL" dirty="0"/>
            </a:br>
            <a:r>
              <a:rPr lang="pl-PL" dirty="0" smtClean="0"/>
              <a:t>2nd </a:t>
            </a:r>
            <a:r>
              <a:rPr lang="pl-PL" dirty="0" err="1" smtClean="0"/>
              <a:t>floor</a:t>
            </a:r>
            <a:r>
              <a:rPr lang="pl-PL" dirty="0" smtClean="0"/>
              <a:t>, </a:t>
            </a:r>
            <a:r>
              <a:rPr lang="pl-PL" dirty="0" err="1" smtClean="0"/>
              <a:t>rooms</a:t>
            </a:r>
            <a:r>
              <a:rPr lang="pl-PL" dirty="0" smtClean="0"/>
              <a:t> </a:t>
            </a:r>
            <a:r>
              <a:rPr lang="pl-PL" dirty="0"/>
              <a:t>201-203 </a:t>
            </a:r>
            <a:endParaRPr dirty="0"/>
          </a:p>
          <a:p>
            <a:pPr marL="0" lvl="0" indent="0" algn="l" rtl="0">
              <a:lnSpc>
                <a:spcPct val="100000"/>
              </a:lnSpc>
              <a:spcBef>
                <a:spcPts val="0"/>
              </a:spcBef>
              <a:spcAft>
                <a:spcPts val="0"/>
              </a:spcAft>
              <a:buNone/>
            </a:pPr>
            <a:endParaRPr dirty="0"/>
          </a:p>
          <a:p>
            <a:pPr marL="0" lvl="0" indent="0" algn="l" rtl="0">
              <a:lnSpc>
                <a:spcPct val="100000"/>
              </a:lnSpc>
              <a:spcBef>
                <a:spcPts val="0"/>
              </a:spcBef>
              <a:spcAft>
                <a:spcPts val="0"/>
              </a:spcAft>
              <a:buNone/>
            </a:pPr>
            <a:r>
              <a:rPr lang="pl-PL" dirty="0" err="1" smtClean="0"/>
              <a:t>Contact</a:t>
            </a:r>
            <a:r>
              <a:rPr lang="pl-PL" dirty="0" smtClean="0"/>
              <a:t> person: </a:t>
            </a:r>
            <a:r>
              <a:rPr lang="pl-PL" dirty="0" smtClean="0"/>
              <a:t>Karolina Mak</a:t>
            </a:r>
            <a:endParaRPr dirty="0"/>
          </a:p>
          <a:p>
            <a:pPr marL="0" lvl="0" indent="0" algn="l" rtl="0">
              <a:spcBef>
                <a:spcPts val="0"/>
              </a:spcBef>
              <a:spcAft>
                <a:spcPts val="0"/>
              </a:spcAft>
              <a:buNone/>
            </a:pPr>
            <a:r>
              <a:rPr lang="pl-PL" u="sng" dirty="0">
                <a:solidFill>
                  <a:schemeClr val="hlink"/>
                </a:solidFill>
                <a:hlinkClick r:id="rId3"/>
              </a:rPr>
              <a:t>k</a:t>
            </a:r>
            <a:r>
              <a:rPr lang="pl-PL" u="sng" dirty="0" smtClean="0">
                <a:solidFill>
                  <a:schemeClr val="hlink"/>
                </a:solidFill>
                <a:hlinkClick r:id="rId3"/>
              </a:rPr>
              <a:t>arolina.mak</a:t>
            </a:r>
            <a:r>
              <a:rPr lang="en-GB" u="sng" dirty="0" smtClean="0">
                <a:solidFill>
                  <a:schemeClr val="hlink"/>
                </a:solidFill>
                <a:hlinkClick r:id="rId3"/>
              </a:rPr>
              <a:t>@uwr.edu.pl</a:t>
            </a:r>
            <a:endParaRPr dirty="0"/>
          </a:p>
          <a:p>
            <a:pPr marL="0" lvl="0" indent="0">
              <a:buNone/>
            </a:pPr>
            <a:r>
              <a:rPr lang="de-DE" dirty="0"/>
              <a:t>tel. +48 71 375 21 </a:t>
            </a:r>
            <a:r>
              <a:rPr lang="de-DE" dirty="0" smtClean="0"/>
              <a:t>50</a:t>
            </a:r>
            <a:endParaRPr lang="pl-PL" dirty="0" smtClean="0"/>
          </a:p>
          <a:p>
            <a:pPr marL="0" lvl="0" indent="0">
              <a:buNone/>
            </a:pPr>
            <a:r>
              <a:rPr lang="pl-PL" b="1" dirty="0" smtClean="0"/>
              <a:t>ROOM 202</a:t>
            </a:r>
            <a:endParaRPr b="1" dirty="0"/>
          </a:p>
          <a:p>
            <a:pPr marL="0" lvl="0" indent="0" algn="l" rtl="0">
              <a:spcBef>
                <a:spcPts val="0"/>
              </a:spcBef>
              <a:spcAft>
                <a:spcPts val="0"/>
              </a:spcAft>
              <a:buNone/>
            </a:pPr>
            <a:r>
              <a:rPr lang="en-GB" dirty="0"/>
              <a:t>(Student IDs, invoices, contracts, applications to the Dean, diplomas)</a:t>
            </a:r>
            <a:endParaRP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46"/>
          <p:cNvSpPr txBox="1">
            <a:spLocks noGrp="1"/>
          </p:cNvSpPr>
          <p:nvPr>
            <p:ph type="title"/>
          </p:nvPr>
        </p:nvSpPr>
        <p:spPr>
          <a:xfrm>
            <a:off x="387900" y="762425"/>
            <a:ext cx="8368200" cy="727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Log in to your university e-mail account</a:t>
            </a:r>
            <a:endParaRPr/>
          </a:p>
        </p:txBody>
      </p:sp>
      <p:sp>
        <p:nvSpPr>
          <p:cNvPr id="263" name="Google Shape;263;p46"/>
          <p:cNvSpPr txBox="1">
            <a:spLocks noGrp="1"/>
          </p:cNvSpPr>
          <p:nvPr>
            <p:ph type="body" idx="1"/>
          </p:nvPr>
        </p:nvSpPr>
        <p:spPr>
          <a:xfrm>
            <a:off x="387900" y="1768900"/>
            <a:ext cx="8368200" cy="27999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1500"/>
              <a:t>Każdy student otrzymuje dostęp do konta pocztowego w domenie uwr.edu pl oraz usług office 365. Logowanie do usług odbywa się za pomocą loginu </a:t>
            </a:r>
            <a:r>
              <a:rPr lang="en-GB" sz="1500" u="sng">
                <a:solidFill>
                  <a:schemeClr val="hlink"/>
                </a:solidFill>
                <a:hlinkClick r:id="rId3"/>
              </a:rPr>
              <a:t>nr_albumu@uwr.edu.pl</a:t>
            </a:r>
            <a:r>
              <a:rPr lang="en-GB" sz="1500"/>
              <a:t> Instrukcja logowania oraz resetowania czy zmiany hasła znajduje się na </a:t>
            </a:r>
            <a:r>
              <a:rPr lang="en-GB" sz="1500" u="sng">
                <a:solidFill>
                  <a:schemeClr val="accent5"/>
                </a:solidFill>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https://portal.uwr.edu.pl</a:t>
            </a:r>
            <a:r>
              <a:rPr lang="en-GB" sz="1500"/>
              <a:t> . Prosimy o regularne sprawdzanie swoich kont, gdyż prowadzący zajęcia mogą wysyłać Państwu wiadomości oraz materiały do zajęć tylko na te konta. </a:t>
            </a:r>
            <a:endParaRPr sz="1500"/>
          </a:p>
          <a:p>
            <a:pPr marL="0" lvl="0" indent="0" algn="just" rtl="0">
              <a:spcBef>
                <a:spcPts val="1600"/>
              </a:spcBef>
              <a:spcAft>
                <a:spcPts val="0"/>
              </a:spcAft>
              <a:buNone/>
            </a:pPr>
            <a:r>
              <a:rPr lang="en-GB" sz="1500"/>
              <a:t>It is vital that you log into your individual email account (</a:t>
            </a:r>
            <a:r>
              <a:rPr lang="en-GB" sz="1500" u="sng">
                <a:solidFill>
                  <a:schemeClr val="hlink"/>
                </a:solidFill>
                <a:hlinkClick r:id="rId5"/>
              </a:rPr>
              <a:t>your_album_number@uwr.edu.pl</a:t>
            </a:r>
            <a:r>
              <a:rPr lang="en-GB" sz="1500"/>
              <a:t>). Please check this email on a regular basis as it is the only way your course instructors can contact you. The instructions on how to log in to your account are available at </a:t>
            </a:r>
            <a:r>
              <a:rPr lang="en-GB" sz="1500" u="sng">
                <a:solidFill>
                  <a:schemeClr val="hlink"/>
                </a:solidFill>
                <a:hlinkClick r:id="rId4"/>
              </a:rPr>
              <a:t>https://portal.uwr.edu.pl</a:t>
            </a:r>
            <a:r>
              <a:rPr lang="en-GB" sz="1500"/>
              <a:t> .</a:t>
            </a:r>
            <a:endParaRPr sz="1500"/>
          </a:p>
          <a:p>
            <a:pPr marL="0" lvl="0" indent="0" algn="l" rtl="0">
              <a:spcBef>
                <a:spcPts val="1600"/>
              </a:spcBef>
              <a:spcAft>
                <a:spcPts val="0"/>
              </a:spcAft>
              <a:buNone/>
            </a:pPr>
            <a:endParaRPr sz="1400"/>
          </a:p>
          <a:p>
            <a:pPr marL="0" lvl="0" indent="0" algn="l" rtl="0">
              <a:spcBef>
                <a:spcPts val="1600"/>
              </a:spcBef>
              <a:spcAft>
                <a:spcPts val="0"/>
              </a:spcAft>
              <a:buNone/>
            </a:pPr>
            <a:endParaRPr sz="1400"/>
          </a:p>
          <a:p>
            <a:pPr marL="0" lvl="0" indent="0" algn="l" rtl="0">
              <a:spcBef>
                <a:spcPts val="1600"/>
              </a:spcBef>
              <a:spcAft>
                <a:spcPts val="1600"/>
              </a:spcAft>
              <a:buNone/>
            </a:pPr>
            <a:endParaRPr sz="14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47"/>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Wykłady tylko w formie zdalnej</a:t>
            </a:r>
            <a:endParaRPr/>
          </a:p>
        </p:txBody>
      </p:sp>
      <p:sp>
        <p:nvSpPr>
          <p:cNvPr id="269" name="Google Shape;269;p47"/>
          <p:cNvSpPr txBox="1">
            <a:spLocks noGrp="1"/>
          </p:cNvSpPr>
          <p:nvPr>
            <p:ph type="body" idx="1"/>
          </p:nvPr>
        </p:nvSpPr>
        <p:spPr>
          <a:xfrm>
            <a:off x="505775" y="1350525"/>
            <a:ext cx="8368200" cy="3573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W </a:t>
            </a:r>
            <a:r>
              <a:rPr lang="en-GB" dirty="0" err="1"/>
              <a:t>semestrze</a:t>
            </a:r>
            <a:r>
              <a:rPr lang="en-GB" dirty="0"/>
              <a:t> </a:t>
            </a:r>
            <a:r>
              <a:rPr lang="en-GB" dirty="0" err="1"/>
              <a:t>zimowym</a:t>
            </a:r>
            <a:r>
              <a:rPr lang="en-GB" dirty="0"/>
              <a:t> </a:t>
            </a:r>
            <a:r>
              <a:rPr lang="en-GB" dirty="0" smtClean="0"/>
              <a:t>202</a:t>
            </a:r>
            <a:r>
              <a:rPr lang="pl-PL" dirty="0" smtClean="0"/>
              <a:t>5</a:t>
            </a:r>
            <a:r>
              <a:rPr lang="en-GB" dirty="0" smtClean="0"/>
              <a:t>/2</a:t>
            </a:r>
            <a:r>
              <a:rPr lang="pl-PL" dirty="0"/>
              <a:t>6</a:t>
            </a:r>
            <a:r>
              <a:rPr lang="en-GB" dirty="0" smtClean="0"/>
              <a:t> </a:t>
            </a:r>
            <a:r>
              <a:rPr lang="en-GB" dirty="0" err="1"/>
              <a:t>wykłady</a:t>
            </a:r>
            <a:r>
              <a:rPr lang="en-GB" dirty="0"/>
              <a:t> </a:t>
            </a:r>
            <a:r>
              <a:rPr lang="en-GB" dirty="0" err="1"/>
              <a:t>będą</a:t>
            </a:r>
            <a:r>
              <a:rPr lang="en-GB" dirty="0"/>
              <a:t> </a:t>
            </a:r>
            <a:r>
              <a:rPr lang="en-GB" dirty="0" err="1"/>
              <a:t>prowadzone</a:t>
            </a:r>
            <a:r>
              <a:rPr lang="en-GB" dirty="0"/>
              <a:t> </a:t>
            </a:r>
            <a:r>
              <a:rPr lang="en-GB" dirty="0" err="1"/>
              <a:t>zdalnie</a:t>
            </a:r>
            <a:r>
              <a:rPr lang="en-GB" dirty="0"/>
              <a:t> </a:t>
            </a:r>
            <a:r>
              <a:rPr lang="en-GB" dirty="0" err="1"/>
              <a:t>przy</a:t>
            </a:r>
            <a:r>
              <a:rPr lang="en-GB" dirty="0"/>
              <a:t> </a:t>
            </a:r>
            <a:r>
              <a:rPr lang="en-GB" dirty="0" err="1"/>
              <a:t>użyciu</a:t>
            </a:r>
            <a:r>
              <a:rPr lang="en-GB" dirty="0"/>
              <a:t> </a:t>
            </a:r>
            <a:r>
              <a:rPr lang="en-GB" dirty="0" err="1"/>
              <a:t>aplikacji</a:t>
            </a:r>
            <a:r>
              <a:rPr lang="en-GB" dirty="0"/>
              <a:t> Microsoft TEAMS. </a:t>
            </a:r>
            <a:r>
              <a:rPr lang="en-GB" dirty="0" err="1"/>
              <a:t>Należy</a:t>
            </a:r>
            <a:r>
              <a:rPr lang="en-GB" dirty="0"/>
              <a:t> </a:t>
            </a:r>
            <a:r>
              <a:rPr lang="en-GB" dirty="0" err="1"/>
              <a:t>ściągnąć</a:t>
            </a:r>
            <a:r>
              <a:rPr lang="en-GB" dirty="0"/>
              <a:t> </a:t>
            </a:r>
            <a:r>
              <a:rPr lang="en-GB" dirty="0" err="1"/>
              <a:t>aplikację</a:t>
            </a:r>
            <a:r>
              <a:rPr lang="en-GB" dirty="0"/>
              <a:t> </a:t>
            </a:r>
            <a:r>
              <a:rPr lang="en-GB" dirty="0" err="1"/>
              <a:t>na</a:t>
            </a:r>
            <a:r>
              <a:rPr lang="en-GB" dirty="0"/>
              <a:t> </a:t>
            </a:r>
            <a:r>
              <a:rPr lang="en-GB" dirty="0" err="1"/>
              <a:t>swoje</a:t>
            </a:r>
            <a:r>
              <a:rPr lang="en-GB" dirty="0"/>
              <a:t> </a:t>
            </a:r>
            <a:r>
              <a:rPr lang="en-GB" dirty="0" err="1"/>
              <a:t>urządzenie</a:t>
            </a:r>
            <a:r>
              <a:rPr lang="en-GB" dirty="0"/>
              <a:t> </a:t>
            </a:r>
            <a:r>
              <a:rPr lang="en-GB" dirty="0" err="1"/>
              <a:t>ze</a:t>
            </a:r>
            <a:r>
              <a:rPr lang="en-GB" dirty="0"/>
              <a:t> </a:t>
            </a:r>
            <a:r>
              <a:rPr lang="en-GB" dirty="0" err="1"/>
              <a:t>strony</a:t>
            </a:r>
            <a:r>
              <a:rPr lang="en-GB" dirty="0"/>
              <a:t> Microsoft: </a:t>
            </a:r>
            <a:endParaRPr dirty="0"/>
          </a:p>
          <a:p>
            <a:pPr marL="0" lvl="0" indent="0" algn="l" rtl="0">
              <a:spcBef>
                <a:spcPts val="1600"/>
              </a:spcBef>
              <a:spcAft>
                <a:spcPts val="0"/>
              </a:spcAft>
              <a:buNone/>
            </a:pPr>
            <a:r>
              <a:rPr lang="en-GB" u="sng" dirty="0">
                <a:solidFill>
                  <a:schemeClr val="hlink"/>
                </a:solidFill>
                <a:hlinkClick r:id="rId3"/>
              </a:rPr>
              <a:t>https://www.microsoft.com/pl-pl/microsoft-365/microsoft-teams/download-app</a:t>
            </a:r>
            <a:endParaRPr dirty="0"/>
          </a:p>
          <a:p>
            <a:pPr marL="0" lvl="0" indent="0" algn="l" rtl="0">
              <a:spcBef>
                <a:spcPts val="1600"/>
              </a:spcBef>
              <a:spcAft>
                <a:spcPts val="0"/>
              </a:spcAft>
              <a:buNone/>
            </a:pPr>
            <a:r>
              <a:rPr lang="en-GB" dirty="0"/>
              <a:t>Do MS TEAMS </a:t>
            </a:r>
            <a:r>
              <a:rPr lang="en-GB" dirty="0" err="1"/>
              <a:t>należy</a:t>
            </a:r>
            <a:r>
              <a:rPr lang="en-GB" dirty="0"/>
              <a:t> </a:t>
            </a:r>
            <a:r>
              <a:rPr lang="en-GB" dirty="0" err="1"/>
              <a:t>się</a:t>
            </a:r>
            <a:r>
              <a:rPr lang="en-GB" dirty="0"/>
              <a:t> </a:t>
            </a:r>
            <a:r>
              <a:rPr lang="en-GB" dirty="0" err="1"/>
              <a:t>zalogować</a:t>
            </a:r>
            <a:r>
              <a:rPr lang="en-GB" dirty="0"/>
              <a:t> </a:t>
            </a:r>
            <a:r>
              <a:rPr lang="en-GB" dirty="0" err="1"/>
              <a:t>tak</a:t>
            </a:r>
            <a:r>
              <a:rPr lang="en-GB" dirty="0"/>
              <a:t> </a:t>
            </a:r>
            <a:r>
              <a:rPr lang="en-GB" dirty="0" err="1"/>
              <a:t>jak</a:t>
            </a:r>
            <a:r>
              <a:rPr lang="en-GB" dirty="0"/>
              <a:t> do </a:t>
            </a:r>
            <a:r>
              <a:rPr lang="en-GB" dirty="0" err="1"/>
              <a:t>poczty</a:t>
            </a:r>
            <a:r>
              <a:rPr lang="en-GB" dirty="0"/>
              <a:t> w </a:t>
            </a:r>
            <a:r>
              <a:rPr lang="en-GB" dirty="0" err="1"/>
              <a:t>domenie</a:t>
            </a:r>
            <a:r>
              <a:rPr lang="en-GB" dirty="0"/>
              <a:t> uwr.edu.pl (</a:t>
            </a:r>
            <a:r>
              <a:rPr lang="en-GB" dirty="0" err="1"/>
              <a:t>przy</a:t>
            </a:r>
            <a:r>
              <a:rPr lang="en-GB" dirty="0"/>
              <a:t> </a:t>
            </a:r>
            <a:r>
              <a:rPr lang="en-GB" dirty="0" err="1"/>
              <a:t>użyciu</a:t>
            </a:r>
            <a:r>
              <a:rPr lang="en-GB" dirty="0"/>
              <a:t> </a:t>
            </a:r>
            <a:r>
              <a:rPr lang="en-GB" dirty="0" err="1"/>
              <a:t>tego</a:t>
            </a:r>
            <a:r>
              <a:rPr lang="en-GB" dirty="0"/>
              <a:t> </a:t>
            </a:r>
            <a:r>
              <a:rPr lang="en-GB" dirty="0" err="1"/>
              <a:t>samego</a:t>
            </a:r>
            <a:r>
              <a:rPr lang="en-GB" dirty="0"/>
              <a:t> </a:t>
            </a:r>
            <a:r>
              <a:rPr lang="en-GB" dirty="0" err="1"/>
              <a:t>loginu</a:t>
            </a:r>
            <a:r>
              <a:rPr lang="en-GB" dirty="0"/>
              <a:t> (nr_ablumu@uwr.edu.pl) </a:t>
            </a:r>
            <a:r>
              <a:rPr lang="en-GB" dirty="0" err="1"/>
              <a:t>i</a:t>
            </a:r>
            <a:r>
              <a:rPr lang="en-GB" dirty="0"/>
              <a:t> </a:t>
            </a:r>
            <a:r>
              <a:rPr lang="en-GB" dirty="0" err="1"/>
              <a:t>hasła</a:t>
            </a:r>
            <a:r>
              <a:rPr lang="en-GB" dirty="0"/>
              <a:t>). </a:t>
            </a:r>
            <a:endParaRPr dirty="0"/>
          </a:p>
          <a:p>
            <a:pPr marL="0" lvl="0" indent="0" algn="l" rtl="0">
              <a:spcBef>
                <a:spcPts val="1600"/>
              </a:spcBef>
              <a:spcAft>
                <a:spcPts val="1600"/>
              </a:spcAft>
              <a:buNone/>
            </a:pPr>
            <a:r>
              <a:rPr lang="en-GB" dirty="0"/>
              <a:t>Na </a:t>
            </a:r>
            <a:r>
              <a:rPr lang="en-GB" dirty="0" err="1"/>
              <a:t>Państwa</a:t>
            </a:r>
            <a:r>
              <a:rPr lang="en-GB" dirty="0"/>
              <a:t> </a:t>
            </a:r>
            <a:r>
              <a:rPr lang="en-GB" dirty="0" err="1"/>
              <a:t>uniwersyteckie</a:t>
            </a:r>
            <a:r>
              <a:rPr lang="en-GB" dirty="0"/>
              <a:t> </a:t>
            </a:r>
            <a:r>
              <a:rPr lang="en-GB" dirty="0" err="1"/>
              <a:t>adresy</a:t>
            </a:r>
            <a:r>
              <a:rPr lang="en-GB" dirty="0"/>
              <a:t> </a:t>
            </a:r>
            <a:r>
              <a:rPr lang="en-GB" dirty="0" err="1"/>
              <a:t>mailowe</a:t>
            </a:r>
            <a:r>
              <a:rPr lang="en-GB" dirty="0"/>
              <a:t> </a:t>
            </a:r>
            <a:r>
              <a:rPr lang="en-GB" dirty="0" err="1"/>
              <a:t>Prowadzący</a:t>
            </a:r>
            <a:r>
              <a:rPr lang="en-GB" dirty="0"/>
              <a:t> </a:t>
            </a:r>
            <a:r>
              <a:rPr lang="en-GB" dirty="0" err="1"/>
              <a:t>zajęcia</a:t>
            </a:r>
            <a:r>
              <a:rPr lang="en-GB" dirty="0"/>
              <a:t> </a:t>
            </a:r>
            <a:r>
              <a:rPr lang="en-GB" dirty="0" err="1"/>
              <a:t>prześlą</a:t>
            </a:r>
            <a:r>
              <a:rPr lang="en-GB" dirty="0"/>
              <a:t> </a:t>
            </a:r>
            <a:r>
              <a:rPr lang="en-GB" dirty="0" err="1"/>
              <a:t>informacje</a:t>
            </a:r>
            <a:r>
              <a:rPr lang="en-GB" dirty="0"/>
              <a:t> dot. </a:t>
            </a:r>
            <a:r>
              <a:rPr lang="en-GB" dirty="0" err="1"/>
              <a:t>prowadzenia</a:t>
            </a:r>
            <a:r>
              <a:rPr lang="en-GB" dirty="0"/>
              <a:t> </a:t>
            </a:r>
            <a:r>
              <a:rPr lang="en-GB" dirty="0" err="1"/>
              <a:t>zajęć</a:t>
            </a:r>
            <a:r>
              <a:rPr lang="en-GB" dirty="0"/>
              <a:t>. </a:t>
            </a:r>
            <a:r>
              <a:rPr lang="en-GB" dirty="0" err="1"/>
              <a:t>Utworzone</a:t>
            </a:r>
            <a:r>
              <a:rPr lang="en-GB" dirty="0"/>
              <a:t> </a:t>
            </a:r>
            <a:r>
              <a:rPr lang="en-GB" dirty="0" err="1"/>
              <a:t>grupy</a:t>
            </a:r>
            <a:r>
              <a:rPr lang="en-GB" dirty="0"/>
              <a:t> </a:t>
            </a:r>
            <a:r>
              <a:rPr lang="en-GB" dirty="0" err="1"/>
              <a:t>zajęciowe</a:t>
            </a:r>
            <a:r>
              <a:rPr lang="en-GB" dirty="0"/>
              <a:t> </a:t>
            </a:r>
            <a:r>
              <a:rPr lang="en-GB" dirty="0" err="1"/>
              <a:t>zobaczycie</a:t>
            </a:r>
            <a:r>
              <a:rPr lang="en-GB" dirty="0"/>
              <a:t> </a:t>
            </a:r>
            <a:r>
              <a:rPr lang="en-GB" dirty="0" err="1"/>
              <a:t>na</a:t>
            </a:r>
            <a:r>
              <a:rPr lang="en-GB" dirty="0"/>
              <a:t> </a:t>
            </a:r>
            <a:r>
              <a:rPr lang="en-GB" dirty="0" err="1"/>
              <a:t>swoich</a:t>
            </a:r>
            <a:r>
              <a:rPr lang="en-GB" dirty="0"/>
              <a:t> </a:t>
            </a:r>
            <a:r>
              <a:rPr lang="en-GB" dirty="0" err="1"/>
              <a:t>kontach</a:t>
            </a:r>
            <a:r>
              <a:rPr lang="en-GB" dirty="0"/>
              <a:t> w TEAMS.</a:t>
            </a:r>
            <a:endParaRP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48"/>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Lectures - online only!</a:t>
            </a:r>
            <a:endParaRPr/>
          </a:p>
        </p:txBody>
      </p:sp>
      <p:sp>
        <p:nvSpPr>
          <p:cNvPr id="275" name="Google Shape;275;p48"/>
          <p:cNvSpPr txBox="1">
            <a:spLocks noGrp="1"/>
          </p:cNvSpPr>
          <p:nvPr>
            <p:ph type="body" idx="1"/>
          </p:nvPr>
        </p:nvSpPr>
        <p:spPr>
          <a:xfrm>
            <a:off x="387900" y="1489825"/>
            <a:ext cx="8368200" cy="3270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In the winter semester </a:t>
            </a:r>
            <a:r>
              <a:rPr lang="en-GB" dirty="0" smtClean="0"/>
              <a:t>202</a:t>
            </a:r>
            <a:r>
              <a:rPr lang="pl-PL" dirty="0" smtClean="0"/>
              <a:t>5</a:t>
            </a:r>
            <a:r>
              <a:rPr lang="en-GB" dirty="0" smtClean="0"/>
              <a:t>/2</a:t>
            </a:r>
            <a:r>
              <a:rPr lang="pl-PL" dirty="0"/>
              <a:t>6</a:t>
            </a:r>
            <a:r>
              <a:rPr lang="en-GB" dirty="0" smtClean="0"/>
              <a:t>, </a:t>
            </a:r>
            <a:r>
              <a:rPr lang="en-GB" dirty="0"/>
              <a:t>lectures will be conducted remotely using the Microsoft TEAMS application. Download the application to your device from the Microsoft website: </a:t>
            </a:r>
            <a:endParaRPr dirty="0"/>
          </a:p>
          <a:p>
            <a:pPr marL="0" lvl="0" indent="0" algn="l" rtl="0">
              <a:spcBef>
                <a:spcPts val="1600"/>
              </a:spcBef>
              <a:spcAft>
                <a:spcPts val="0"/>
              </a:spcAft>
              <a:buNone/>
            </a:pPr>
            <a:r>
              <a:rPr lang="en-GB" dirty="0"/>
              <a:t>https://www.microsoft.com/pl-pl/microsoft-365/microsoft-teams/download-app</a:t>
            </a:r>
            <a:endParaRPr dirty="0"/>
          </a:p>
          <a:p>
            <a:pPr marL="0" lvl="0" indent="0" algn="l" rtl="0">
              <a:spcBef>
                <a:spcPts val="1600"/>
              </a:spcBef>
              <a:spcAft>
                <a:spcPts val="0"/>
              </a:spcAft>
              <a:buNone/>
            </a:pPr>
            <a:r>
              <a:rPr lang="en-GB" dirty="0"/>
              <a:t>You should log in to MS TEAMS as to the mail in the uwr.edu.pl domain (using the same login (nr_ablumu@uwr.edu.pl) and password). </a:t>
            </a:r>
            <a:endParaRPr dirty="0"/>
          </a:p>
          <a:p>
            <a:pPr marL="0" lvl="0" indent="0" algn="l" rtl="0">
              <a:spcBef>
                <a:spcPts val="1600"/>
              </a:spcBef>
              <a:spcAft>
                <a:spcPts val="0"/>
              </a:spcAft>
              <a:buNone/>
            </a:pPr>
            <a:r>
              <a:rPr lang="en-GB" dirty="0"/>
              <a:t>The lecturers will send information about the lectures to your university e-mail addresses. You will see the created class groups in your TEAMS accounts.</a:t>
            </a:r>
            <a:endParaRPr dirty="0"/>
          </a:p>
          <a:p>
            <a:pPr marL="0" lvl="0" indent="0" algn="l" rtl="0">
              <a:spcBef>
                <a:spcPts val="1600"/>
              </a:spcBef>
              <a:spcAft>
                <a:spcPts val="0"/>
              </a:spcAft>
              <a:buNone/>
            </a:pPr>
            <a:endParaRPr dirty="0"/>
          </a:p>
          <a:p>
            <a:pPr marL="0" lvl="0" indent="0" algn="l" rtl="0">
              <a:spcBef>
                <a:spcPts val="1600"/>
              </a:spcBef>
              <a:spcAft>
                <a:spcPts val="1600"/>
              </a:spcAft>
              <a:buNone/>
            </a:pPr>
            <a:endParaRP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p49"/>
          <p:cNvSpPr txBox="1">
            <a:spLocks noGrp="1"/>
          </p:cNvSpPr>
          <p:nvPr>
            <p:ph type="title"/>
          </p:nvPr>
        </p:nvSpPr>
        <p:spPr>
          <a:xfrm>
            <a:off x="480750" y="1764950"/>
            <a:ext cx="8222100" cy="907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Thank you!</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7"/>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Dean’s office: opening hours</a:t>
            </a:r>
            <a:endParaRPr/>
          </a:p>
        </p:txBody>
      </p:sp>
      <p:sp>
        <p:nvSpPr>
          <p:cNvPr id="89" name="Google Shape;89;p17"/>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Monday 10:00-14:00</a:t>
            </a:r>
            <a:endParaRPr dirty="0"/>
          </a:p>
          <a:p>
            <a:pPr marL="0" lvl="0" indent="0" algn="l" rtl="0">
              <a:spcBef>
                <a:spcPts val="1600"/>
              </a:spcBef>
              <a:spcAft>
                <a:spcPts val="0"/>
              </a:spcAft>
              <a:buNone/>
            </a:pPr>
            <a:r>
              <a:rPr lang="en-GB" dirty="0"/>
              <a:t>Tuesday 10:00-14:00</a:t>
            </a:r>
            <a:endParaRPr dirty="0"/>
          </a:p>
          <a:p>
            <a:pPr marL="0" lvl="0" indent="0" algn="l" rtl="0">
              <a:spcBef>
                <a:spcPts val="1600"/>
              </a:spcBef>
              <a:spcAft>
                <a:spcPts val="0"/>
              </a:spcAft>
              <a:buNone/>
            </a:pPr>
            <a:r>
              <a:rPr lang="en-GB" dirty="0"/>
              <a:t>Wednesday </a:t>
            </a:r>
            <a:r>
              <a:rPr lang="en-GB" dirty="0">
                <a:solidFill>
                  <a:srgbClr val="FFFF00"/>
                </a:solidFill>
              </a:rPr>
              <a:t>CLOSED</a:t>
            </a:r>
            <a:endParaRPr dirty="0">
              <a:solidFill>
                <a:srgbClr val="FFFF00"/>
              </a:solidFill>
            </a:endParaRPr>
          </a:p>
          <a:p>
            <a:pPr marL="0" lvl="0" indent="0" algn="l" rtl="0">
              <a:spcBef>
                <a:spcPts val="1600"/>
              </a:spcBef>
              <a:spcAft>
                <a:spcPts val="0"/>
              </a:spcAft>
              <a:buNone/>
            </a:pPr>
            <a:r>
              <a:rPr lang="en-GB" dirty="0"/>
              <a:t>Thursday </a:t>
            </a:r>
            <a:r>
              <a:rPr lang="en-GB" dirty="0" smtClean="0"/>
              <a:t>1</a:t>
            </a:r>
            <a:r>
              <a:rPr lang="pl-PL" dirty="0" smtClean="0"/>
              <a:t>2</a:t>
            </a:r>
            <a:r>
              <a:rPr lang="en-GB" dirty="0" smtClean="0"/>
              <a:t>:00-15:</a:t>
            </a:r>
            <a:r>
              <a:rPr lang="pl-PL" dirty="0" smtClean="0"/>
              <a:t>0</a:t>
            </a:r>
            <a:r>
              <a:rPr lang="en-GB" dirty="0" smtClean="0"/>
              <a:t>0</a:t>
            </a:r>
            <a:endParaRPr dirty="0"/>
          </a:p>
          <a:p>
            <a:pPr marL="0" lvl="0" indent="0" algn="l" rtl="0">
              <a:spcBef>
                <a:spcPts val="1600"/>
              </a:spcBef>
              <a:spcAft>
                <a:spcPts val="1600"/>
              </a:spcAft>
              <a:buNone/>
            </a:pPr>
            <a:r>
              <a:rPr lang="en-GB" dirty="0"/>
              <a:t>Friday 10:00-14:00</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8"/>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Institute of English Studies</a:t>
            </a:r>
            <a:endParaRPr/>
          </a:p>
        </p:txBody>
      </p:sp>
      <p:sp>
        <p:nvSpPr>
          <p:cNvPr id="95" name="Google Shape;95;p18"/>
          <p:cNvSpPr txBox="1">
            <a:spLocks noGrp="1"/>
          </p:cNvSpPr>
          <p:nvPr>
            <p:ph type="body" idx="1"/>
          </p:nvPr>
        </p:nvSpPr>
        <p:spPr>
          <a:xfrm>
            <a:off x="387900" y="1297172"/>
            <a:ext cx="8368200" cy="3753293"/>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l-PL" dirty="0" smtClean="0"/>
              <a:t>Prof. d</a:t>
            </a:r>
            <a:r>
              <a:rPr lang="en-GB" dirty="0" smtClean="0"/>
              <a:t>r </a:t>
            </a:r>
            <a:r>
              <a:rPr lang="en-GB" dirty="0"/>
              <a:t>hab. Marek </a:t>
            </a:r>
            <a:r>
              <a:rPr lang="en-GB" dirty="0" err="1" smtClean="0"/>
              <a:t>Kuźniak</a:t>
            </a:r>
            <a:endParaRPr dirty="0"/>
          </a:p>
          <a:p>
            <a:pPr marL="0" lvl="0" indent="0" algn="l" rtl="0">
              <a:spcBef>
                <a:spcPts val="0"/>
              </a:spcBef>
              <a:spcAft>
                <a:spcPts val="0"/>
              </a:spcAft>
              <a:buNone/>
            </a:pPr>
            <a:r>
              <a:rPr lang="en-GB" dirty="0" smtClean="0"/>
              <a:t>Head </a:t>
            </a:r>
            <a:r>
              <a:rPr lang="en-GB" dirty="0"/>
              <a:t>of the Institute</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GB" dirty="0"/>
              <a:t>Dr </a:t>
            </a:r>
            <a:r>
              <a:rPr lang="pl-PL" dirty="0" smtClean="0"/>
              <a:t>Eleonora </a:t>
            </a:r>
            <a:r>
              <a:rPr lang="pl-PL" dirty="0" err="1" smtClean="0"/>
              <a:t>Imbierowicz</a:t>
            </a:r>
            <a:endParaRPr dirty="0"/>
          </a:p>
          <a:p>
            <a:pPr marL="0" lvl="0" indent="0" algn="l" rtl="0">
              <a:spcBef>
                <a:spcPts val="0"/>
              </a:spcBef>
              <a:spcAft>
                <a:spcPts val="0"/>
              </a:spcAft>
              <a:buNone/>
            </a:pPr>
            <a:r>
              <a:rPr lang="en-GB" dirty="0" smtClean="0"/>
              <a:t>Deputy </a:t>
            </a:r>
            <a:r>
              <a:rPr lang="pl-PL" dirty="0"/>
              <a:t>H</a:t>
            </a:r>
            <a:r>
              <a:rPr lang="en-GB" dirty="0" err="1" smtClean="0"/>
              <a:t>ead</a:t>
            </a:r>
            <a:r>
              <a:rPr lang="en-GB" dirty="0" smtClean="0"/>
              <a:t> </a:t>
            </a:r>
            <a:r>
              <a:rPr lang="en-GB" dirty="0"/>
              <a:t>for student affairs</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pl-PL" dirty="0" smtClean="0"/>
              <a:t>IFA</a:t>
            </a:r>
            <a:r>
              <a:rPr lang="en-GB" dirty="0" smtClean="0"/>
              <a:t> </a:t>
            </a:r>
            <a:r>
              <a:rPr lang="en-GB" dirty="0"/>
              <a:t>office: room 102</a:t>
            </a:r>
            <a:endParaRPr dirty="0"/>
          </a:p>
          <a:p>
            <a:pPr marL="0" lvl="0" indent="0" algn="l" rtl="0">
              <a:spcBef>
                <a:spcPts val="0"/>
              </a:spcBef>
              <a:spcAft>
                <a:spcPts val="0"/>
              </a:spcAft>
              <a:buNone/>
            </a:pPr>
            <a:r>
              <a:rPr lang="en-GB" dirty="0" err="1"/>
              <a:t>Ul</a:t>
            </a:r>
            <a:r>
              <a:rPr lang="en-GB" dirty="0"/>
              <a:t>. </a:t>
            </a:r>
            <a:r>
              <a:rPr lang="en-GB" dirty="0" err="1"/>
              <a:t>Kuźnicza</a:t>
            </a:r>
            <a:r>
              <a:rPr lang="en-GB" dirty="0"/>
              <a:t> 22</a:t>
            </a:r>
            <a:endParaRPr dirty="0"/>
          </a:p>
          <a:p>
            <a:pPr marL="0" lvl="0" indent="0" algn="l" rtl="0">
              <a:spcBef>
                <a:spcPts val="0"/>
              </a:spcBef>
              <a:spcAft>
                <a:spcPts val="0"/>
              </a:spcAft>
              <a:buNone/>
            </a:pPr>
            <a:endParaRPr lang="pl-PL" dirty="0" smtClean="0"/>
          </a:p>
          <a:p>
            <a:pPr marL="0" lvl="0" indent="0" algn="l" rtl="0">
              <a:spcBef>
                <a:spcPts val="0"/>
              </a:spcBef>
              <a:spcAft>
                <a:spcPts val="0"/>
              </a:spcAft>
              <a:buNone/>
            </a:pPr>
            <a:r>
              <a:rPr lang="en-GB" dirty="0" err="1" smtClean="0"/>
              <a:t>Elżbieta</a:t>
            </a:r>
            <a:r>
              <a:rPr lang="en-GB" dirty="0" smtClean="0"/>
              <a:t> </a:t>
            </a:r>
            <a:r>
              <a:rPr lang="en-GB" dirty="0" err="1"/>
              <a:t>Cesarska</a:t>
            </a:r>
            <a:endParaRPr dirty="0"/>
          </a:p>
          <a:p>
            <a:pPr marL="0" lvl="0" indent="0" algn="l" rtl="0">
              <a:spcBef>
                <a:spcPts val="0"/>
              </a:spcBef>
              <a:spcAft>
                <a:spcPts val="0"/>
              </a:spcAft>
              <a:buNone/>
            </a:pPr>
            <a:r>
              <a:rPr lang="en-GB" dirty="0" err="1"/>
              <a:t>Ireneusz</a:t>
            </a:r>
            <a:r>
              <a:rPr lang="en-GB" dirty="0"/>
              <a:t> </a:t>
            </a:r>
            <a:r>
              <a:rPr lang="en-GB" dirty="0" err="1"/>
              <a:t>Kuboń</a:t>
            </a:r>
            <a:r>
              <a:rPr lang="en-GB" dirty="0"/>
              <a:t> (IT)</a:t>
            </a:r>
            <a:endParaRPr dirty="0"/>
          </a:p>
          <a:p>
            <a:pPr marL="0" lvl="0" indent="0" algn="l" rtl="0">
              <a:spcBef>
                <a:spcPts val="0"/>
              </a:spcBef>
              <a:spcAft>
                <a:spcPts val="1600"/>
              </a:spcAft>
              <a:buNone/>
            </a:pPr>
            <a:endParaRPr dirty="0"/>
          </a:p>
        </p:txBody>
      </p:sp>
    </p:spTree>
    <p:extLst>
      <p:ext uri="{BB962C8B-B14F-4D97-AF65-F5344CB8AC3E}">
        <p14:creationId xmlns:p14="http://schemas.microsoft.com/office/powerpoint/2010/main" val="2529779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9"/>
          <p:cNvSpPr txBox="1">
            <a:spLocks noGrp="1"/>
          </p:cNvSpPr>
          <p:nvPr>
            <p:ph type="title"/>
          </p:nvPr>
        </p:nvSpPr>
        <p:spPr>
          <a:xfrm>
            <a:off x="247800" y="445600"/>
            <a:ext cx="8648400" cy="9789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2400" dirty="0" smtClean="0">
                <a:solidFill>
                  <a:srgbClr val="FF0000"/>
                </a:solidFill>
              </a:rPr>
              <a:t>The </a:t>
            </a:r>
            <a:r>
              <a:rPr lang="en-GB" sz="2400" dirty="0">
                <a:solidFill>
                  <a:srgbClr val="FF0000"/>
                </a:solidFill>
              </a:rPr>
              <a:t>Regulations of Studies at the University of Wroclaw</a:t>
            </a:r>
            <a:endParaRPr sz="2400" dirty="0">
              <a:solidFill>
                <a:srgbClr val="FF0000"/>
              </a:solidFill>
            </a:endParaRPr>
          </a:p>
          <a:p>
            <a:pPr marL="0" lvl="0" indent="0" algn="l" rtl="0">
              <a:spcBef>
                <a:spcPts val="0"/>
              </a:spcBef>
              <a:spcAft>
                <a:spcPts val="0"/>
              </a:spcAft>
              <a:buNone/>
            </a:pPr>
            <a:r>
              <a:rPr lang="en-GB" sz="2400" dirty="0">
                <a:solidFill>
                  <a:srgbClr val="FF0000"/>
                </a:solidFill>
              </a:rPr>
              <a:t> </a:t>
            </a:r>
            <a:r>
              <a:rPr lang="en-GB" sz="2400" dirty="0" smtClean="0">
                <a:solidFill>
                  <a:srgbClr val="FF0000"/>
                </a:solidFill>
              </a:rPr>
              <a:t>(</a:t>
            </a:r>
            <a:r>
              <a:rPr lang="en-GB" sz="2400" dirty="0" err="1">
                <a:solidFill>
                  <a:srgbClr val="FF0000"/>
                </a:solidFill>
              </a:rPr>
              <a:t>Regulamin</a:t>
            </a:r>
            <a:r>
              <a:rPr lang="en-GB" sz="2400" dirty="0">
                <a:solidFill>
                  <a:srgbClr val="FF0000"/>
                </a:solidFill>
              </a:rPr>
              <a:t> </a:t>
            </a:r>
            <a:r>
              <a:rPr lang="en-GB" sz="2400" dirty="0" err="1">
                <a:solidFill>
                  <a:srgbClr val="FF0000"/>
                </a:solidFill>
              </a:rPr>
              <a:t>Studiów</a:t>
            </a:r>
            <a:r>
              <a:rPr lang="en-GB" sz="2400" dirty="0">
                <a:solidFill>
                  <a:srgbClr val="FF0000"/>
                </a:solidFill>
              </a:rPr>
              <a:t> w </a:t>
            </a:r>
            <a:r>
              <a:rPr lang="en-GB" sz="2400" dirty="0" err="1">
                <a:solidFill>
                  <a:srgbClr val="FF0000"/>
                </a:solidFill>
              </a:rPr>
              <a:t>Uniwersytecie</a:t>
            </a:r>
            <a:r>
              <a:rPr lang="en-GB" sz="2400" dirty="0">
                <a:solidFill>
                  <a:srgbClr val="FF0000"/>
                </a:solidFill>
              </a:rPr>
              <a:t> </a:t>
            </a:r>
            <a:r>
              <a:rPr lang="en-GB" sz="2400" dirty="0" err="1">
                <a:solidFill>
                  <a:srgbClr val="FF0000"/>
                </a:solidFill>
              </a:rPr>
              <a:t>Wrocławskim</a:t>
            </a:r>
            <a:r>
              <a:rPr lang="en-GB" sz="2400" dirty="0">
                <a:solidFill>
                  <a:srgbClr val="FF0000"/>
                </a:solidFill>
              </a:rPr>
              <a:t>)</a:t>
            </a:r>
            <a:endParaRPr sz="2400" dirty="0">
              <a:solidFill>
                <a:srgbClr val="FF0000"/>
              </a:solidFill>
            </a:endParaRPr>
          </a:p>
        </p:txBody>
      </p:sp>
      <p:sp>
        <p:nvSpPr>
          <p:cNvPr id="101" name="Google Shape;101;p19"/>
          <p:cNvSpPr txBox="1">
            <a:spLocks noGrp="1"/>
          </p:cNvSpPr>
          <p:nvPr>
            <p:ph type="body" idx="1"/>
          </p:nvPr>
        </p:nvSpPr>
        <p:spPr>
          <a:xfrm>
            <a:off x="315075" y="1509699"/>
            <a:ext cx="8368200" cy="3078900"/>
          </a:xfrm>
          <a:prstGeom prst="rect">
            <a:avLst/>
          </a:prstGeom>
        </p:spPr>
        <p:txBody>
          <a:bodyPr spcFirstLastPara="1" wrap="square" lIns="91425" tIns="91425" rIns="91425" bIns="91425" anchor="t" anchorCtr="0">
            <a:noAutofit/>
          </a:bodyPr>
          <a:lstStyle/>
          <a:p>
            <a:pPr marL="0" lvl="0" indent="0" algn="just">
              <a:buNone/>
            </a:pPr>
            <a:r>
              <a:rPr lang="en-GB" dirty="0" err="1"/>
              <a:t>Wszystkich</a:t>
            </a:r>
            <a:r>
              <a:rPr lang="en-GB" dirty="0"/>
              <a:t> </a:t>
            </a:r>
            <a:r>
              <a:rPr lang="en-GB" dirty="0" err="1"/>
              <a:t>studentów</a:t>
            </a:r>
            <a:r>
              <a:rPr lang="en-GB" dirty="0"/>
              <a:t> </a:t>
            </a:r>
            <a:r>
              <a:rPr lang="en-GB" dirty="0" err="1"/>
              <a:t>obowiązuje</a:t>
            </a:r>
            <a:r>
              <a:rPr lang="en-GB" dirty="0"/>
              <a:t> REGULAMIN STUDIÓW. </a:t>
            </a:r>
            <a:r>
              <a:rPr lang="en-GB" dirty="0" err="1"/>
              <a:t>Zachęcamy</a:t>
            </a:r>
            <a:r>
              <a:rPr lang="en-GB" dirty="0"/>
              <a:t> do </a:t>
            </a:r>
            <a:r>
              <a:rPr lang="en-GB" dirty="0" err="1"/>
              <a:t>zapoznania</a:t>
            </a:r>
            <a:r>
              <a:rPr lang="en-GB" dirty="0"/>
              <a:t> </a:t>
            </a:r>
            <a:r>
              <a:rPr lang="en-GB" dirty="0" err="1"/>
              <a:t>się</a:t>
            </a:r>
            <a:r>
              <a:rPr lang="en-GB" dirty="0"/>
              <a:t> z </a:t>
            </a:r>
            <a:r>
              <a:rPr lang="en-GB" dirty="0" err="1"/>
              <a:t>nim</a:t>
            </a:r>
            <a:r>
              <a:rPr lang="en-GB" dirty="0"/>
              <a:t>, </a:t>
            </a:r>
            <a:r>
              <a:rPr lang="en-GB" dirty="0" err="1"/>
              <a:t>gdyż</a:t>
            </a:r>
            <a:r>
              <a:rPr lang="en-GB" dirty="0"/>
              <a:t> </a:t>
            </a:r>
            <a:r>
              <a:rPr lang="en-GB" dirty="0" err="1"/>
              <a:t>są</a:t>
            </a:r>
            <a:r>
              <a:rPr lang="en-GB" dirty="0"/>
              <a:t> tam </a:t>
            </a:r>
            <a:r>
              <a:rPr lang="en-GB" dirty="0" err="1"/>
              <a:t>zawarte</a:t>
            </a:r>
            <a:r>
              <a:rPr lang="en-GB" dirty="0"/>
              <a:t> </a:t>
            </a:r>
            <a:r>
              <a:rPr lang="en-GB" dirty="0" err="1"/>
              <a:t>wszystkie</a:t>
            </a:r>
            <a:r>
              <a:rPr lang="en-GB" dirty="0"/>
              <a:t> </a:t>
            </a:r>
            <a:r>
              <a:rPr lang="en-GB" dirty="0" err="1"/>
              <a:t>informacje</a:t>
            </a:r>
            <a:r>
              <a:rPr lang="en-GB" dirty="0"/>
              <a:t> </a:t>
            </a:r>
            <a:r>
              <a:rPr lang="en-GB" dirty="0" err="1"/>
              <a:t>dotyczące</a:t>
            </a:r>
            <a:r>
              <a:rPr lang="en-GB" dirty="0"/>
              <a:t> </a:t>
            </a:r>
            <a:r>
              <a:rPr lang="en-GB" dirty="0" err="1"/>
              <a:t>studiowania</a:t>
            </a:r>
            <a:r>
              <a:rPr lang="en-GB" dirty="0"/>
              <a:t> – </a:t>
            </a:r>
            <a:r>
              <a:rPr lang="en-GB" dirty="0" err="1"/>
              <a:t>prawa</a:t>
            </a:r>
            <a:r>
              <a:rPr lang="en-GB" dirty="0"/>
              <a:t> </a:t>
            </a:r>
            <a:r>
              <a:rPr lang="en-GB" dirty="0" err="1"/>
              <a:t>i</a:t>
            </a:r>
            <a:r>
              <a:rPr lang="en-GB" dirty="0"/>
              <a:t> </a:t>
            </a:r>
            <a:r>
              <a:rPr lang="en-GB" dirty="0" err="1"/>
              <a:t>obowiązki</a:t>
            </a:r>
            <a:r>
              <a:rPr lang="en-GB" dirty="0"/>
              <a:t> </a:t>
            </a:r>
            <a:r>
              <a:rPr lang="en-GB" dirty="0" err="1"/>
              <a:t>studenta</a:t>
            </a:r>
            <a:r>
              <a:rPr lang="en-GB" dirty="0"/>
              <a:t>, a </a:t>
            </a:r>
            <a:r>
              <a:rPr lang="en-GB" dirty="0" err="1"/>
              <a:t>także</a:t>
            </a:r>
            <a:r>
              <a:rPr lang="en-GB" dirty="0"/>
              <a:t> np. </a:t>
            </a:r>
            <a:r>
              <a:rPr lang="en-GB" dirty="0" err="1"/>
              <a:t>warunki</a:t>
            </a:r>
            <a:r>
              <a:rPr lang="en-GB" dirty="0"/>
              <a:t> </a:t>
            </a:r>
            <a:r>
              <a:rPr lang="en-GB" dirty="0" err="1"/>
              <a:t>ukończenia</a:t>
            </a:r>
            <a:r>
              <a:rPr lang="en-GB" dirty="0"/>
              <a:t> </a:t>
            </a:r>
            <a:r>
              <a:rPr lang="en-GB" dirty="0" err="1"/>
              <a:t>studiów</a:t>
            </a:r>
            <a:r>
              <a:rPr lang="en-GB" dirty="0"/>
              <a:t>. </a:t>
            </a:r>
            <a:r>
              <a:rPr lang="en-GB" dirty="0" err="1"/>
              <a:t>Regulamin</a:t>
            </a:r>
            <a:r>
              <a:rPr lang="en-GB" dirty="0"/>
              <a:t> </a:t>
            </a:r>
            <a:r>
              <a:rPr lang="en-GB" dirty="0" err="1"/>
              <a:t>studiów</a:t>
            </a:r>
            <a:r>
              <a:rPr lang="en-GB" dirty="0"/>
              <a:t> </a:t>
            </a:r>
            <a:r>
              <a:rPr lang="en-GB" dirty="0" err="1"/>
              <a:t>dostępny</a:t>
            </a:r>
            <a:r>
              <a:rPr lang="en-GB" dirty="0"/>
              <a:t> jest </a:t>
            </a:r>
            <a:r>
              <a:rPr lang="en-GB" dirty="0" err="1"/>
              <a:t>na</a:t>
            </a:r>
            <a:r>
              <a:rPr lang="en-GB" dirty="0"/>
              <a:t> </a:t>
            </a:r>
            <a:r>
              <a:rPr lang="en-GB" dirty="0" err="1"/>
              <a:t>stronie</a:t>
            </a:r>
            <a:r>
              <a:rPr lang="en-GB" dirty="0"/>
              <a:t> </a:t>
            </a:r>
            <a:r>
              <a:rPr lang="en-GB" dirty="0" err="1"/>
              <a:t>internetowej</a:t>
            </a:r>
            <a:r>
              <a:rPr lang="en-GB" dirty="0"/>
              <a:t> </a:t>
            </a:r>
            <a:r>
              <a:rPr lang="en-GB" dirty="0" err="1" smtClean="0"/>
              <a:t>Uniwersytetu</a:t>
            </a:r>
            <a:r>
              <a:rPr lang="pl-PL" dirty="0" smtClean="0"/>
              <a:t> </a:t>
            </a:r>
            <a:r>
              <a:rPr lang="pl-PL" dirty="0" smtClean="0">
                <a:solidFill>
                  <a:schemeClr val="tx1"/>
                </a:solidFill>
              </a:rPr>
              <a:t>(https://</a:t>
            </a:r>
            <a:r>
              <a:rPr lang="pl-PL" dirty="0" smtClean="0">
                <a:solidFill>
                  <a:schemeClr val="tx1"/>
                </a:solidFill>
                <a:hlinkClick r:id="rId3"/>
              </a:rPr>
              <a:t>uwr.edu.pl</a:t>
            </a:r>
            <a:r>
              <a:rPr lang="pl-PL" dirty="0">
                <a:solidFill>
                  <a:schemeClr val="tx1"/>
                </a:solidFill>
                <a:hlinkClick r:id="rId3"/>
              </a:rPr>
              <a:t>)</a:t>
            </a:r>
            <a:r>
              <a:rPr lang="en-GB" dirty="0" smtClean="0"/>
              <a:t>,  </a:t>
            </a:r>
            <a:r>
              <a:rPr lang="en-GB" dirty="0" err="1"/>
              <a:t>oraz</a:t>
            </a:r>
            <a:r>
              <a:rPr lang="en-GB" dirty="0"/>
              <a:t> </a:t>
            </a:r>
            <a:r>
              <a:rPr lang="en-GB" dirty="0" err="1"/>
              <a:t>Instytutu</a:t>
            </a:r>
            <a:r>
              <a:rPr lang="en-GB" dirty="0"/>
              <a:t> (</a:t>
            </a:r>
            <a:r>
              <a:rPr lang="en-GB" u="sng" dirty="0">
                <a:solidFill>
                  <a:schemeClr val="hlink"/>
                </a:solidFill>
                <a:hlinkClick r:id="rId4"/>
              </a:rPr>
              <a:t>https://ifa.uwr.edu.pl/</a:t>
            </a:r>
            <a:r>
              <a:rPr lang="en-GB" u="sng" dirty="0">
                <a:solidFill>
                  <a:schemeClr val="hlink"/>
                </a:solidFill>
                <a:hlinkClick r:id="rId5"/>
              </a:rPr>
              <a:t>l</a:t>
            </a:r>
            <a:r>
              <a:rPr lang="en-GB" dirty="0"/>
              <a:t>)</a:t>
            </a:r>
            <a:endParaRPr dirty="0"/>
          </a:p>
          <a:p>
            <a:pPr marL="0" lvl="0" indent="0" algn="just" rtl="0">
              <a:spcBef>
                <a:spcPts val="1600"/>
              </a:spcBef>
              <a:spcAft>
                <a:spcPts val="0"/>
              </a:spcAft>
              <a:buNone/>
            </a:pPr>
            <a:r>
              <a:rPr lang="en-GB" dirty="0"/>
              <a:t>All  students should abide by The Regulations of Studies available </a:t>
            </a:r>
            <a:r>
              <a:rPr lang="en-GB" dirty="0" smtClean="0"/>
              <a:t>on</a:t>
            </a:r>
            <a:r>
              <a:rPr lang="pl-PL" dirty="0" smtClean="0"/>
              <a:t> the </a:t>
            </a:r>
            <a:r>
              <a:rPr lang="pl-PL" dirty="0" err="1" smtClean="0"/>
              <a:t>University’s</a:t>
            </a:r>
            <a:r>
              <a:rPr lang="en-GB" dirty="0" smtClean="0"/>
              <a:t> </a:t>
            </a:r>
            <a:r>
              <a:rPr lang="pl-PL" dirty="0" smtClean="0"/>
              <a:t>and </a:t>
            </a:r>
            <a:r>
              <a:rPr lang="en-GB" dirty="0" smtClean="0"/>
              <a:t>IFA’s website</a:t>
            </a:r>
            <a:r>
              <a:rPr lang="pl-PL" dirty="0" smtClean="0"/>
              <a:t>s</a:t>
            </a:r>
            <a:r>
              <a:rPr lang="en-GB" dirty="0" smtClean="0"/>
              <a:t> </a:t>
            </a:r>
            <a:r>
              <a:rPr lang="en-GB" dirty="0"/>
              <a:t>- a document containing all the information pertaining to your studies, such as </a:t>
            </a:r>
            <a:r>
              <a:rPr lang="pl-PL" dirty="0" err="1" smtClean="0"/>
              <a:t>students</a:t>
            </a:r>
            <a:r>
              <a:rPr lang="pl-PL" dirty="0" smtClean="0"/>
              <a:t>’</a:t>
            </a:r>
            <a:r>
              <a:rPr lang="en-GB" dirty="0" smtClean="0"/>
              <a:t> </a:t>
            </a:r>
            <a:r>
              <a:rPr lang="en-GB" dirty="0"/>
              <a:t>rights and </a:t>
            </a:r>
            <a:r>
              <a:rPr lang="en-GB" dirty="0" smtClean="0"/>
              <a:t>obligations </a:t>
            </a:r>
            <a:r>
              <a:rPr lang="en-GB" dirty="0"/>
              <a:t>or the graduation </a:t>
            </a:r>
            <a:r>
              <a:rPr lang="en-GB" dirty="0" smtClean="0"/>
              <a:t>procedure</a:t>
            </a:r>
            <a:r>
              <a:rPr lang="pl-PL" dirty="0" smtClean="0"/>
              <a:t>s</a:t>
            </a:r>
            <a:r>
              <a:rPr lang="en-GB" dirty="0" smtClean="0"/>
              <a:t> </a:t>
            </a:r>
            <a:r>
              <a:rPr lang="en-GB" dirty="0"/>
              <a:t>and conditions.  </a:t>
            </a:r>
            <a:endParaRPr dirty="0"/>
          </a:p>
          <a:p>
            <a:pPr marL="0" lvl="0" indent="0" algn="l" rtl="0">
              <a:spcBef>
                <a:spcPts val="1600"/>
              </a:spcBef>
              <a:spcAft>
                <a:spcPts val="0"/>
              </a:spcAft>
              <a:buNone/>
            </a:pPr>
            <a:endParaRPr dirty="0"/>
          </a:p>
          <a:p>
            <a:pPr marL="0" lvl="0" indent="0" algn="l" rtl="0">
              <a:spcBef>
                <a:spcPts val="1600"/>
              </a:spcBef>
              <a:spcAft>
                <a:spcPts val="1600"/>
              </a:spcAft>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0"/>
          <p:cNvSpPr txBox="1">
            <a:spLocks noGrp="1"/>
          </p:cNvSpPr>
          <p:nvPr>
            <p:ph type="title"/>
          </p:nvPr>
        </p:nvSpPr>
        <p:spPr>
          <a:xfrm>
            <a:off x="387900" y="261725"/>
            <a:ext cx="8368200" cy="663308"/>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2300" dirty="0" smtClean="0">
                <a:solidFill>
                  <a:srgbClr val="FF0000"/>
                </a:solidFill>
              </a:rPr>
              <a:t>The </a:t>
            </a:r>
            <a:r>
              <a:rPr lang="en-GB" sz="2300" dirty="0">
                <a:solidFill>
                  <a:srgbClr val="FF0000"/>
                </a:solidFill>
              </a:rPr>
              <a:t>Regulations of </a:t>
            </a:r>
            <a:r>
              <a:rPr lang="en-GB" sz="2300" dirty="0" err="1" smtClean="0">
                <a:solidFill>
                  <a:srgbClr val="FF0000"/>
                </a:solidFill>
              </a:rPr>
              <a:t>Studie</a:t>
            </a:r>
            <a:r>
              <a:rPr lang="pl-PL" sz="2300" dirty="0" smtClean="0">
                <a:solidFill>
                  <a:srgbClr val="FF0000"/>
                </a:solidFill>
              </a:rPr>
              <a:t>s – </a:t>
            </a:r>
            <a:r>
              <a:rPr lang="pl-PL" sz="2300" dirty="0" err="1" smtClean="0">
                <a:solidFill>
                  <a:srgbClr val="FF0000"/>
                </a:solidFill>
              </a:rPr>
              <a:t>important</a:t>
            </a:r>
            <a:r>
              <a:rPr lang="pl-PL" sz="2300" dirty="0" smtClean="0">
                <a:solidFill>
                  <a:srgbClr val="FF0000"/>
                </a:solidFill>
              </a:rPr>
              <a:t> </a:t>
            </a:r>
            <a:r>
              <a:rPr lang="pl-PL" sz="2300" dirty="0" err="1" smtClean="0">
                <a:solidFill>
                  <a:srgbClr val="FF0000"/>
                </a:solidFill>
              </a:rPr>
              <a:t>issues</a:t>
            </a:r>
            <a:endParaRPr sz="2300" dirty="0">
              <a:solidFill>
                <a:srgbClr val="FF0000"/>
              </a:solidFill>
            </a:endParaRPr>
          </a:p>
        </p:txBody>
      </p:sp>
      <p:sp>
        <p:nvSpPr>
          <p:cNvPr id="107" name="Google Shape;107;p20"/>
          <p:cNvSpPr txBox="1">
            <a:spLocks noGrp="1"/>
          </p:cNvSpPr>
          <p:nvPr>
            <p:ph type="body" idx="1"/>
          </p:nvPr>
        </p:nvSpPr>
        <p:spPr>
          <a:xfrm>
            <a:off x="387900" y="1075125"/>
            <a:ext cx="8368200" cy="3710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1400" dirty="0"/>
              <a:t>Aby </a:t>
            </a:r>
            <a:r>
              <a:rPr lang="en-GB" sz="1400" dirty="0" err="1"/>
              <a:t>ukończyć</a:t>
            </a:r>
            <a:r>
              <a:rPr lang="en-GB" sz="1400" dirty="0"/>
              <a:t> </a:t>
            </a:r>
            <a:r>
              <a:rPr lang="en-GB" sz="1400" dirty="0" err="1"/>
              <a:t>studia</a:t>
            </a:r>
            <a:r>
              <a:rPr lang="en-GB" sz="1400" dirty="0"/>
              <a:t> </a:t>
            </a:r>
            <a:r>
              <a:rPr lang="en-GB" sz="1400" dirty="0" err="1"/>
              <a:t>licencjackie</a:t>
            </a:r>
            <a:r>
              <a:rPr lang="en-GB" sz="1400" dirty="0"/>
              <a:t> </a:t>
            </a:r>
            <a:r>
              <a:rPr lang="en-GB" sz="1400" dirty="0" err="1"/>
              <a:t>należy</a:t>
            </a:r>
            <a:r>
              <a:rPr lang="en-GB" sz="1400" dirty="0"/>
              <a:t> </a:t>
            </a:r>
            <a:r>
              <a:rPr lang="en-GB" sz="1400" dirty="0" err="1"/>
              <a:t>zdobyć</a:t>
            </a:r>
            <a:r>
              <a:rPr lang="en-GB" sz="1400" dirty="0"/>
              <a:t> 180 </a:t>
            </a:r>
            <a:r>
              <a:rPr lang="en-GB" sz="1400" dirty="0" err="1"/>
              <a:t>punktów</a:t>
            </a:r>
            <a:r>
              <a:rPr lang="en-GB" sz="1400" dirty="0"/>
              <a:t> ECTS, </a:t>
            </a:r>
            <a:r>
              <a:rPr lang="en-GB" sz="1400" dirty="0" err="1"/>
              <a:t>po</a:t>
            </a:r>
            <a:r>
              <a:rPr lang="en-GB" sz="1400" dirty="0"/>
              <a:t> 60 ECTS w </a:t>
            </a:r>
            <a:r>
              <a:rPr lang="en-GB" sz="1400" dirty="0" err="1"/>
              <a:t>roku</a:t>
            </a:r>
            <a:r>
              <a:rPr lang="en-GB" sz="1400" dirty="0"/>
              <a:t>, (±) 30 w </a:t>
            </a:r>
            <a:r>
              <a:rPr lang="en-GB" sz="1400" dirty="0" err="1"/>
              <a:t>semestrze</a:t>
            </a:r>
            <a:r>
              <a:rPr lang="en-GB" sz="1400" dirty="0"/>
              <a:t> (</a:t>
            </a:r>
            <a:r>
              <a:rPr lang="en-GB" sz="1400" dirty="0" err="1"/>
              <a:t>może</a:t>
            </a:r>
            <a:r>
              <a:rPr lang="en-GB" sz="1400" dirty="0"/>
              <a:t> </a:t>
            </a:r>
            <a:r>
              <a:rPr lang="en-GB" sz="1400" dirty="0" err="1"/>
              <a:t>być</a:t>
            </a:r>
            <a:r>
              <a:rPr lang="en-GB" sz="1400" dirty="0"/>
              <a:t>, np. </a:t>
            </a:r>
            <a:r>
              <a:rPr lang="en-GB" sz="1400" dirty="0" err="1"/>
              <a:t>semestr</a:t>
            </a:r>
            <a:r>
              <a:rPr lang="en-GB" sz="1400" dirty="0"/>
              <a:t> </a:t>
            </a:r>
            <a:r>
              <a:rPr lang="en-GB" sz="1400" dirty="0" err="1"/>
              <a:t>zimowy</a:t>
            </a:r>
            <a:r>
              <a:rPr lang="en-GB" sz="1400" dirty="0"/>
              <a:t> 28, a </a:t>
            </a:r>
            <a:r>
              <a:rPr lang="en-GB" sz="1400" dirty="0" err="1"/>
              <a:t>letni</a:t>
            </a:r>
            <a:r>
              <a:rPr lang="en-GB" sz="1400" dirty="0"/>
              <a:t> 32). </a:t>
            </a:r>
            <a:r>
              <a:rPr lang="pl-PL" sz="1400" dirty="0" smtClean="0"/>
              <a:t>W każdym</a:t>
            </a:r>
            <a:r>
              <a:rPr lang="en-GB" sz="1400" dirty="0" smtClean="0"/>
              <a:t> </a:t>
            </a:r>
            <a:r>
              <a:rPr lang="en-GB" sz="1400" dirty="0" err="1" smtClean="0"/>
              <a:t>semestr</a:t>
            </a:r>
            <a:r>
              <a:rPr lang="pl-PL" sz="1400" dirty="0" smtClean="0"/>
              <a:t>ze</a:t>
            </a:r>
            <a:r>
              <a:rPr lang="en-GB" sz="1400" dirty="0" smtClean="0"/>
              <a:t> </a:t>
            </a:r>
            <a:r>
              <a:rPr lang="en-GB" sz="1400" dirty="0" err="1"/>
              <a:t>studentowi</a:t>
            </a:r>
            <a:r>
              <a:rPr lang="en-GB" sz="1400" dirty="0"/>
              <a:t> </a:t>
            </a:r>
            <a:r>
              <a:rPr lang="en-GB" sz="1400" dirty="0" err="1"/>
              <a:t>przysługuje</a:t>
            </a:r>
            <a:r>
              <a:rPr lang="en-GB" sz="1400" dirty="0"/>
              <a:t> </a:t>
            </a:r>
            <a:r>
              <a:rPr lang="en-GB" sz="1400" dirty="0" err="1"/>
              <a:t>dopuszczalny</a:t>
            </a:r>
            <a:r>
              <a:rPr lang="en-GB" sz="1400" dirty="0"/>
              <a:t> </a:t>
            </a:r>
            <a:r>
              <a:rPr lang="en-GB" sz="1400" dirty="0" err="1">
                <a:solidFill>
                  <a:srgbClr val="FFFF00"/>
                </a:solidFill>
              </a:rPr>
              <a:t>deficyt</a:t>
            </a:r>
            <a:r>
              <a:rPr lang="en-GB" sz="1400" dirty="0">
                <a:solidFill>
                  <a:srgbClr val="FFFF00"/>
                </a:solidFill>
              </a:rPr>
              <a:t> 6 </a:t>
            </a:r>
            <a:r>
              <a:rPr lang="en-GB" sz="1400" dirty="0" err="1">
                <a:solidFill>
                  <a:srgbClr val="FFFF00"/>
                </a:solidFill>
              </a:rPr>
              <a:t>punktów</a:t>
            </a:r>
            <a:r>
              <a:rPr lang="en-GB" sz="1400" dirty="0">
                <a:solidFill>
                  <a:srgbClr val="FFFF00"/>
                </a:solidFill>
              </a:rPr>
              <a:t> ECTS </a:t>
            </a:r>
            <a:r>
              <a:rPr lang="en-GB" sz="1400" b="1" dirty="0">
                <a:solidFill>
                  <a:srgbClr val="FFFF00"/>
                </a:solidFill>
              </a:rPr>
              <a:t>z </a:t>
            </a:r>
            <a:r>
              <a:rPr lang="en-GB" sz="1400" b="1" dirty="0" err="1">
                <a:solidFill>
                  <a:srgbClr val="FFFF00"/>
                </a:solidFill>
              </a:rPr>
              <a:t>przedmiotów</a:t>
            </a:r>
            <a:r>
              <a:rPr lang="en-GB" sz="1400" b="1" dirty="0">
                <a:solidFill>
                  <a:srgbClr val="FFFF00"/>
                </a:solidFill>
              </a:rPr>
              <a:t> </a:t>
            </a:r>
            <a:r>
              <a:rPr lang="en-GB" sz="1400" b="1" dirty="0" err="1">
                <a:solidFill>
                  <a:srgbClr val="FFFF00"/>
                </a:solidFill>
              </a:rPr>
              <a:t>niekontynuowanych</a:t>
            </a:r>
            <a:r>
              <a:rPr lang="en-GB" sz="1400" dirty="0"/>
              <a:t>. </a:t>
            </a:r>
            <a:r>
              <a:rPr lang="en-GB" sz="1400" dirty="0" err="1"/>
              <a:t>Oznacza</a:t>
            </a:r>
            <a:r>
              <a:rPr lang="en-GB" sz="1400" dirty="0"/>
              <a:t> to, </a:t>
            </a:r>
            <a:r>
              <a:rPr lang="en-GB" sz="1400" dirty="0" err="1"/>
              <a:t>że</a:t>
            </a:r>
            <a:r>
              <a:rPr lang="en-GB" sz="1400" dirty="0"/>
              <a:t> </a:t>
            </a:r>
            <a:r>
              <a:rPr lang="en-GB" sz="1400" dirty="0" err="1"/>
              <a:t>może</a:t>
            </a:r>
            <a:r>
              <a:rPr lang="en-GB" sz="1400" dirty="0"/>
              <a:t> </a:t>
            </a:r>
            <a:r>
              <a:rPr lang="en-GB" sz="1400" dirty="0" err="1"/>
              <a:t>przejść</a:t>
            </a:r>
            <a:r>
              <a:rPr lang="en-GB" sz="1400" dirty="0"/>
              <a:t> </a:t>
            </a:r>
            <a:r>
              <a:rPr lang="en-GB" sz="1400" dirty="0" err="1"/>
              <a:t>na</a:t>
            </a:r>
            <a:r>
              <a:rPr lang="en-GB" sz="1400" dirty="0"/>
              <a:t> </a:t>
            </a:r>
            <a:r>
              <a:rPr lang="en-GB" sz="1400" dirty="0" err="1"/>
              <a:t>kolejny</a:t>
            </a:r>
            <a:r>
              <a:rPr lang="en-GB" sz="1400" dirty="0"/>
              <a:t> </a:t>
            </a:r>
            <a:r>
              <a:rPr lang="en-GB" sz="1400" dirty="0" err="1"/>
              <a:t>semestr</a:t>
            </a:r>
            <a:r>
              <a:rPr lang="en-GB" sz="1400" dirty="0"/>
              <a:t> z </a:t>
            </a:r>
            <a:r>
              <a:rPr lang="en-GB" sz="1400" dirty="0" err="1"/>
              <a:t>brakiem</a:t>
            </a:r>
            <a:r>
              <a:rPr lang="en-GB" sz="1400" dirty="0"/>
              <a:t> 6 ECTS, </a:t>
            </a:r>
            <a:r>
              <a:rPr lang="en-GB" sz="1400" dirty="0" err="1"/>
              <a:t>który</a:t>
            </a:r>
            <a:r>
              <a:rPr lang="en-GB" sz="1400" dirty="0"/>
              <a:t> </a:t>
            </a:r>
            <a:r>
              <a:rPr lang="en-GB" sz="1400" dirty="0" err="1"/>
              <a:t>trzeba</a:t>
            </a:r>
            <a:r>
              <a:rPr lang="en-GB" sz="1400" dirty="0"/>
              <a:t> </a:t>
            </a:r>
            <a:r>
              <a:rPr lang="en-GB" sz="1400" dirty="0" err="1"/>
              <a:t>nadrobić</a:t>
            </a:r>
            <a:r>
              <a:rPr lang="en-GB" sz="1400" dirty="0"/>
              <a:t> w </a:t>
            </a:r>
            <a:r>
              <a:rPr lang="en-GB" sz="1400" dirty="0" err="1"/>
              <a:t>kolejnym</a:t>
            </a:r>
            <a:r>
              <a:rPr lang="en-GB" sz="1400" dirty="0"/>
              <a:t> </a:t>
            </a:r>
            <a:r>
              <a:rPr lang="en-GB" sz="1400" dirty="0" err="1"/>
              <a:t>roku</a:t>
            </a:r>
            <a:r>
              <a:rPr lang="en-GB" sz="1400" dirty="0"/>
              <a:t> </a:t>
            </a:r>
            <a:r>
              <a:rPr lang="en-GB" sz="1400" dirty="0" err="1"/>
              <a:t>akademickim</a:t>
            </a:r>
            <a:r>
              <a:rPr lang="en-GB" sz="1400" dirty="0"/>
              <a:t>. </a:t>
            </a:r>
            <a:r>
              <a:rPr lang="pl-PL" sz="1400" dirty="0" smtClean="0"/>
              <a:t>Gdy student nie zalicza przedmiotu kontynuowanego jest ponownie wpisywany na ten sam semestr i może realizować przedmioty z wyższego semestru o wartości do 15 ECTS. W każdym z wymienionych przypadków konieczne jest </a:t>
            </a:r>
            <a:r>
              <a:rPr lang="pl-PL" sz="1400" dirty="0" smtClean="0">
                <a:solidFill>
                  <a:srgbClr val="FFFF00"/>
                </a:solidFill>
              </a:rPr>
              <a:t>złożenie podania o powtarzanie </a:t>
            </a:r>
            <a:r>
              <a:rPr lang="pl-PL" sz="1400" dirty="0" smtClean="0"/>
              <a:t>do końca sesji poprawkowej.</a:t>
            </a:r>
          </a:p>
          <a:p>
            <a:pPr marL="0" lvl="0" indent="0" algn="just" rtl="0">
              <a:spcBef>
                <a:spcPts val="0"/>
              </a:spcBef>
              <a:spcAft>
                <a:spcPts val="0"/>
              </a:spcAft>
              <a:buNone/>
            </a:pPr>
            <a:endParaRPr lang="pl-PL" sz="1400" dirty="0"/>
          </a:p>
          <a:p>
            <a:pPr marL="0" indent="0" algn="just">
              <a:buNone/>
            </a:pPr>
            <a:r>
              <a:rPr lang="en-GB" sz="1400" dirty="0" smtClean="0"/>
              <a:t>To </a:t>
            </a:r>
            <a:r>
              <a:rPr lang="en-GB" sz="1400" dirty="0"/>
              <a:t>obtain a BA diploma, </a:t>
            </a:r>
            <a:r>
              <a:rPr lang="pl-PL" sz="1400" dirty="0" smtClean="0"/>
              <a:t>the stu</a:t>
            </a:r>
            <a:r>
              <a:rPr lang="en-GB" sz="1400" dirty="0" smtClean="0"/>
              <a:t>dent </a:t>
            </a:r>
            <a:r>
              <a:rPr lang="pl-PL" sz="1400" dirty="0" err="1" smtClean="0"/>
              <a:t>must</a:t>
            </a:r>
            <a:r>
              <a:rPr lang="en-GB" sz="1400" dirty="0" smtClean="0"/>
              <a:t> </a:t>
            </a:r>
            <a:r>
              <a:rPr lang="en-GB" sz="1400" dirty="0"/>
              <a:t>earn 180 ECTS points, 60 ECTS points per year, (±)30 per semester. </a:t>
            </a:r>
            <a:r>
              <a:rPr lang="en-GB" sz="1400" dirty="0">
                <a:solidFill>
                  <a:schemeClr val="tx1"/>
                </a:solidFill>
              </a:rPr>
              <a:t>There is a maximum </a:t>
            </a:r>
            <a:r>
              <a:rPr lang="pl-PL" sz="1400" dirty="0">
                <a:solidFill>
                  <a:srgbClr val="FFFF00"/>
                </a:solidFill>
              </a:rPr>
              <a:t>6</a:t>
            </a:r>
            <a:r>
              <a:rPr lang="en-GB" sz="1400" dirty="0" smtClean="0">
                <a:solidFill>
                  <a:srgbClr val="FFFF00"/>
                </a:solidFill>
              </a:rPr>
              <a:t> </a:t>
            </a:r>
            <a:r>
              <a:rPr lang="en-GB" sz="1400" dirty="0">
                <a:solidFill>
                  <a:srgbClr val="FFFF00"/>
                </a:solidFill>
              </a:rPr>
              <a:t>point deficit tolerance </a:t>
            </a:r>
            <a:r>
              <a:rPr lang="pl-PL" sz="1400" dirty="0" err="1" smtClean="0">
                <a:solidFill>
                  <a:schemeClr val="tx1"/>
                </a:solidFill>
              </a:rPr>
              <a:t>each</a:t>
            </a:r>
            <a:r>
              <a:rPr lang="en-GB" sz="1400" dirty="0" smtClean="0">
                <a:solidFill>
                  <a:schemeClr val="tx1"/>
                </a:solidFill>
              </a:rPr>
              <a:t> semester</a:t>
            </a:r>
            <a:r>
              <a:rPr lang="en-GB" sz="1400" dirty="0" smtClean="0"/>
              <a:t>, </a:t>
            </a:r>
            <a:r>
              <a:rPr lang="en-GB" sz="1400" dirty="0">
                <a:solidFill>
                  <a:srgbClr val="FFFF00"/>
                </a:solidFill>
              </a:rPr>
              <a:t>which applies only to the courses that are </a:t>
            </a:r>
            <a:r>
              <a:rPr lang="en-GB" sz="1400" b="1" dirty="0">
                <a:solidFill>
                  <a:srgbClr val="FFFF00"/>
                </a:solidFill>
              </a:rPr>
              <a:t>not continued </a:t>
            </a:r>
            <a:r>
              <a:rPr lang="en-GB" sz="1400" dirty="0">
                <a:solidFill>
                  <a:srgbClr val="FFFF00"/>
                </a:solidFill>
              </a:rPr>
              <a:t>in the following semester</a:t>
            </a:r>
            <a:r>
              <a:rPr lang="en-GB" sz="1400" dirty="0" smtClean="0"/>
              <a:t>.</a:t>
            </a:r>
            <a:r>
              <a:rPr lang="pl-PL" sz="1400" dirty="0" smtClean="0"/>
              <a:t> </a:t>
            </a:r>
            <a:r>
              <a:rPr lang="en-GB" sz="1400" dirty="0"/>
              <a:t>If a student fails a continued course, he/she is re-enrolled in the same semester and can take </a:t>
            </a:r>
            <a:r>
              <a:rPr lang="pl-PL" sz="1400" dirty="0" smtClean="0"/>
              <a:t>the</a:t>
            </a:r>
            <a:r>
              <a:rPr lang="en-GB" sz="1400" dirty="0" smtClean="0"/>
              <a:t> </a:t>
            </a:r>
            <a:r>
              <a:rPr lang="en-GB" sz="1400" dirty="0"/>
              <a:t>subjects from the higher </a:t>
            </a:r>
            <a:r>
              <a:rPr lang="en-GB" sz="1400" dirty="0" smtClean="0"/>
              <a:t>semester</a:t>
            </a:r>
            <a:r>
              <a:rPr lang="pl-PL" sz="1400" dirty="0" smtClean="0"/>
              <a:t> </a:t>
            </a:r>
            <a:r>
              <a:rPr lang="pl-PL" sz="1400" dirty="0" err="1" smtClean="0"/>
              <a:t>that</a:t>
            </a:r>
            <a:r>
              <a:rPr lang="pl-PL" sz="1400" dirty="0" smtClean="0"/>
              <a:t> </a:t>
            </a:r>
            <a:r>
              <a:rPr lang="pl-PL" sz="1400" dirty="0" err="1" smtClean="0"/>
              <a:t>are</a:t>
            </a:r>
            <a:r>
              <a:rPr lang="pl-PL" sz="1400" dirty="0" smtClean="0"/>
              <a:t> </a:t>
            </a:r>
            <a:r>
              <a:rPr lang="pl-PL" sz="1400" dirty="0" err="1" smtClean="0"/>
              <a:t>worth</a:t>
            </a:r>
            <a:r>
              <a:rPr lang="pl-PL" sz="1400" dirty="0" smtClean="0"/>
              <a:t> not </a:t>
            </a:r>
            <a:r>
              <a:rPr lang="pl-PL" sz="1400" dirty="0" err="1" smtClean="0"/>
              <a:t>more</a:t>
            </a:r>
            <a:r>
              <a:rPr lang="pl-PL" sz="1400" dirty="0" smtClean="0"/>
              <a:t> </a:t>
            </a:r>
            <a:r>
              <a:rPr lang="pl-PL" sz="1400" dirty="0" err="1" smtClean="0"/>
              <a:t>than</a:t>
            </a:r>
            <a:r>
              <a:rPr lang="pl-PL" sz="1400" dirty="0" smtClean="0"/>
              <a:t> 15 </a:t>
            </a:r>
            <a:r>
              <a:rPr lang="pl-PL" sz="1400" dirty="0" err="1" smtClean="0"/>
              <a:t>credits</a:t>
            </a:r>
            <a:r>
              <a:rPr lang="pl-PL" sz="1400" dirty="0" smtClean="0"/>
              <a:t> </a:t>
            </a:r>
            <a:r>
              <a:rPr lang="pl-PL" sz="1400" dirty="0" err="1" smtClean="0"/>
              <a:t>altogether</a:t>
            </a:r>
            <a:r>
              <a:rPr lang="en-GB" sz="1400" dirty="0" smtClean="0"/>
              <a:t>. </a:t>
            </a:r>
            <a:r>
              <a:rPr lang="en-GB" sz="1400" dirty="0"/>
              <a:t>In each of these cases, </a:t>
            </a:r>
            <a:r>
              <a:rPr lang="pl-PL" sz="1400" dirty="0" smtClean="0"/>
              <a:t>the student </a:t>
            </a:r>
            <a:r>
              <a:rPr lang="pl-PL" sz="1400" dirty="0" err="1" smtClean="0"/>
              <a:t>must</a:t>
            </a:r>
            <a:r>
              <a:rPr lang="en-GB" sz="1400" dirty="0" smtClean="0"/>
              <a:t> </a:t>
            </a:r>
            <a:r>
              <a:rPr lang="en-GB" sz="1400" dirty="0"/>
              <a:t>submit an application for repetition </a:t>
            </a:r>
            <a:r>
              <a:rPr lang="pl-PL" sz="1400" dirty="0" smtClean="0"/>
              <a:t>by </a:t>
            </a:r>
            <a:r>
              <a:rPr lang="en-GB" sz="1400" dirty="0" smtClean="0"/>
              <a:t>the </a:t>
            </a:r>
            <a:r>
              <a:rPr lang="en-GB" sz="1400" dirty="0"/>
              <a:t>end of the </a:t>
            </a:r>
            <a:r>
              <a:rPr lang="en-GB" sz="1400" dirty="0" smtClean="0"/>
              <a:t>retake</a:t>
            </a:r>
            <a:r>
              <a:rPr lang="pl-PL" sz="1400" dirty="0" smtClean="0"/>
              <a:t> </a:t>
            </a:r>
            <a:r>
              <a:rPr lang="pl-PL" sz="1400" dirty="0" err="1" smtClean="0"/>
              <a:t>exam</a:t>
            </a:r>
            <a:r>
              <a:rPr lang="en-GB" sz="1400" dirty="0" smtClean="0"/>
              <a:t> </a:t>
            </a:r>
            <a:r>
              <a:rPr lang="en-GB" sz="1400" dirty="0"/>
              <a:t>session</a:t>
            </a:r>
            <a:r>
              <a:rPr lang="en-GB" dirty="0"/>
              <a:t>.</a:t>
            </a:r>
            <a:endParaRPr lang="pl-PL" dirty="0"/>
          </a:p>
          <a:p>
            <a:pPr marL="0" lvl="0" indent="0" algn="just" rtl="0">
              <a:spcBef>
                <a:spcPts val="0"/>
              </a:spcBef>
              <a:spcAft>
                <a:spcPts val="0"/>
              </a:spcAft>
              <a:buNone/>
            </a:pPr>
            <a:endParaRPr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1"/>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Podania</a:t>
            </a:r>
            <a:endParaRPr/>
          </a:p>
        </p:txBody>
      </p:sp>
      <p:sp>
        <p:nvSpPr>
          <p:cNvPr id="113" name="Google Shape;113;p21"/>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W </a:t>
            </a:r>
            <a:r>
              <a:rPr lang="en-GB" dirty="0" err="1"/>
              <a:t>przypadku</a:t>
            </a:r>
            <a:r>
              <a:rPr lang="en-GB" dirty="0"/>
              <a:t> </a:t>
            </a:r>
            <a:r>
              <a:rPr lang="en-GB" dirty="0" err="1"/>
              <a:t>niezaliczenia</a:t>
            </a:r>
            <a:r>
              <a:rPr lang="en-GB" dirty="0"/>
              <a:t> </a:t>
            </a:r>
            <a:r>
              <a:rPr lang="en-GB" dirty="0" err="1"/>
              <a:t>przedmiotu</a:t>
            </a:r>
            <a:r>
              <a:rPr lang="en-GB" dirty="0"/>
              <a:t> </a:t>
            </a:r>
            <a:r>
              <a:rPr lang="en-GB" dirty="0" err="1"/>
              <a:t>lub</a:t>
            </a:r>
            <a:r>
              <a:rPr lang="en-GB" dirty="0"/>
              <a:t> </a:t>
            </a:r>
            <a:r>
              <a:rPr lang="en-GB" dirty="0" err="1"/>
              <a:t>niezdania</a:t>
            </a:r>
            <a:r>
              <a:rPr lang="en-GB" dirty="0"/>
              <a:t> </a:t>
            </a:r>
            <a:r>
              <a:rPr lang="en-GB" dirty="0" err="1"/>
              <a:t>egzaminu</a:t>
            </a:r>
            <a:r>
              <a:rPr lang="en-GB" dirty="0"/>
              <a:t> </a:t>
            </a:r>
            <a:r>
              <a:rPr lang="en-GB" dirty="0" err="1"/>
              <a:t>należy</a:t>
            </a:r>
            <a:r>
              <a:rPr lang="en-GB" dirty="0"/>
              <a:t> </a:t>
            </a:r>
            <a:r>
              <a:rPr lang="en-GB" dirty="0" err="1"/>
              <a:t>złożyć</a:t>
            </a:r>
            <a:r>
              <a:rPr lang="en-GB" dirty="0"/>
              <a:t> w </a:t>
            </a:r>
            <a:r>
              <a:rPr lang="en-GB" dirty="0" err="1"/>
              <a:t>Dziekanacie</a:t>
            </a:r>
            <a:r>
              <a:rPr lang="en-GB" dirty="0"/>
              <a:t> </a:t>
            </a:r>
            <a:r>
              <a:rPr lang="pl-PL" dirty="0" smtClean="0"/>
              <a:t>wniosek </a:t>
            </a:r>
            <a:r>
              <a:rPr lang="en-GB" dirty="0" smtClean="0"/>
              <a:t>o</a:t>
            </a:r>
            <a:r>
              <a:rPr lang="pl-PL" dirty="0" smtClean="0"/>
              <a:t> powtarzanie przedmiotu. Wniosek musi być w pierwszej kolejności zaopiniowany przez zastępcę Dyrektora ds. dydaktycznych.</a:t>
            </a:r>
            <a:endParaRPr dirty="0"/>
          </a:p>
          <a:p>
            <a:pPr marL="0" lvl="0" indent="0" algn="l" rtl="0">
              <a:spcBef>
                <a:spcPts val="1600"/>
              </a:spcBef>
              <a:spcAft>
                <a:spcPts val="0"/>
              </a:spcAft>
              <a:buNone/>
            </a:pPr>
            <a:r>
              <a:rPr lang="en-GB" dirty="0" smtClean="0"/>
              <a:t>PODANIE </a:t>
            </a:r>
            <a:r>
              <a:rPr lang="en-GB" dirty="0"/>
              <a:t>NALEŻY ZŁOŻYĆ NAJPÓŹNIEJ DO KOŃCA SESJI POPRAWKOWEJ</a:t>
            </a:r>
            <a:r>
              <a:rPr lang="en-GB" dirty="0" smtClean="0"/>
              <a:t>.</a:t>
            </a:r>
            <a:endParaRPr lang="pl-PL" dirty="0"/>
          </a:p>
          <a:p>
            <a:pPr marL="0" lvl="0" indent="0" algn="l" rtl="0">
              <a:spcBef>
                <a:spcPts val="1600"/>
              </a:spcBef>
              <a:spcAft>
                <a:spcPts val="0"/>
              </a:spcAft>
              <a:buNone/>
            </a:pPr>
            <a:endParaRPr dirty="0"/>
          </a:p>
          <a:p>
            <a:pPr marL="0" lvl="0" indent="0">
              <a:buNone/>
            </a:pPr>
            <a:r>
              <a:rPr lang="en-GB" dirty="0" err="1"/>
              <a:t>Wzory</a:t>
            </a:r>
            <a:r>
              <a:rPr lang="en-GB" dirty="0"/>
              <a:t> </a:t>
            </a:r>
            <a:r>
              <a:rPr lang="en-GB" dirty="0" err="1"/>
              <a:t>podań</a:t>
            </a:r>
            <a:r>
              <a:rPr lang="en-GB" dirty="0"/>
              <a:t>  </a:t>
            </a:r>
            <a:r>
              <a:rPr lang="en-GB" dirty="0" err="1"/>
              <a:t>znajdują</a:t>
            </a:r>
            <a:r>
              <a:rPr lang="en-GB" dirty="0"/>
              <a:t> </a:t>
            </a:r>
            <a:r>
              <a:rPr lang="en-GB" dirty="0" err="1"/>
              <a:t>się</a:t>
            </a:r>
            <a:r>
              <a:rPr lang="en-GB" dirty="0"/>
              <a:t> </a:t>
            </a:r>
            <a:r>
              <a:rPr lang="en-GB" dirty="0" err="1"/>
              <a:t>na</a:t>
            </a:r>
            <a:r>
              <a:rPr lang="en-GB" dirty="0"/>
              <a:t> </a:t>
            </a:r>
            <a:r>
              <a:rPr lang="en-GB" dirty="0" err="1" smtClean="0"/>
              <a:t>stronie</a:t>
            </a:r>
            <a:r>
              <a:rPr lang="pl-PL" dirty="0" smtClean="0"/>
              <a:t>: </a:t>
            </a:r>
            <a:r>
              <a:rPr lang="pl-PL" dirty="0" smtClean="0">
                <a:hlinkClick r:id="rId3"/>
              </a:rPr>
              <a:t>https://neofilologia.uwr.edu.pl/studenci/wzory-wnioskow/</a:t>
            </a:r>
            <a:r>
              <a:rPr lang="pl-PL" dirty="0" smtClean="0"/>
              <a:t> </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2"/>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Application forms</a:t>
            </a:r>
            <a:endParaRPr/>
          </a:p>
        </p:txBody>
      </p:sp>
      <p:sp>
        <p:nvSpPr>
          <p:cNvPr id="119" name="Google Shape;119;p22"/>
          <p:cNvSpPr txBox="1">
            <a:spLocks noGrp="1"/>
          </p:cNvSpPr>
          <p:nvPr>
            <p:ph type="body" idx="1"/>
          </p:nvPr>
        </p:nvSpPr>
        <p:spPr>
          <a:xfrm>
            <a:off x="387900" y="1428050"/>
            <a:ext cx="8368200" cy="3323700"/>
          </a:xfrm>
          <a:prstGeom prst="rect">
            <a:avLst/>
          </a:prstGeom>
        </p:spPr>
        <p:txBody>
          <a:bodyPr spcFirstLastPara="1" wrap="square" lIns="91425" tIns="91425" rIns="91425" bIns="91425" anchor="t" anchorCtr="0">
            <a:noAutofit/>
          </a:bodyPr>
          <a:lstStyle/>
          <a:p>
            <a:pPr marL="0" indent="0">
              <a:buNone/>
            </a:pPr>
            <a:r>
              <a:rPr lang="en-US" dirty="0"/>
              <a:t>To repeat a course or an exam, the student will have to submit an application BY THE END OF THE RE-TAKE EXAMINATION SESSION.</a:t>
            </a:r>
          </a:p>
          <a:p>
            <a:pPr marL="0" lvl="0" indent="0" algn="l" rtl="0">
              <a:spcBef>
                <a:spcPts val="0"/>
              </a:spcBef>
              <a:spcAft>
                <a:spcPts val="0"/>
              </a:spcAft>
              <a:buNone/>
            </a:pPr>
            <a:endParaRPr lang="pl-PL" dirty="0" smtClean="0"/>
          </a:p>
          <a:p>
            <a:pPr marL="0" lvl="0" indent="0" algn="l" rtl="0">
              <a:spcBef>
                <a:spcPts val="0"/>
              </a:spcBef>
              <a:spcAft>
                <a:spcPts val="0"/>
              </a:spcAft>
              <a:buNone/>
            </a:pPr>
            <a:r>
              <a:rPr lang="en-GB" dirty="0" smtClean="0"/>
              <a:t>Application </a:t>
            </a:r>
            <a:r>
              <a:rPr lang="en-GB" dirty="0"/>
              <a:t>forms are available on the website</a:t>
            </a:r>
            <a:r>
              <a:rPr lang="en-GB" dirty="0" smtClean="0"/>
              <a:t>:</a:t>
            </a:r>
            <a:endParaRPr lang="pl-PL" dirty="0" smtClean="0"/>
          </a:p>
          <a:p>
            <a:pPr marL="0" lvl="0" indent="0">
              <a:buNone/>
            </a:pPr>
            <a:r>
              <a:rPr lang="pl-PL" dirty="0">
                <a:hlinkClick r:id="rId3"/>
              </a:rPr>
              <a:t>https://</a:t>
            </a:r>
            <a:r>
              <a:rPr lang="pl-PL" dirty="0" smtClean="0">
                <a:hlinkClick r:id="rId3"/>
              </a:rPr>
              <a:t>neofilologia.uwr.edu.pl/studenci/wzory-wnioskow</a:t>
            </a:r>
            <a:r>
              <a:rPr lang="pl-PL" dirty="0" smtClean="0"/>
              <a:t>/</a:t>
            </a:r>
            <a:endParaRPr dirty="0"/>
          </a:p>
        </p:txBody>
      </p:sp>
    </p:spTree>
  </p:cSld>
  <p:clrMapOvr>
    <a:masterClrMapping/>
  </p:clrMapOvr>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371</TotalTime>
  <Words>2833</Words>
  <Application>Microsoft Office PowerPoint</Application>
  <PresentationFormat>Pokaz na ekranie (16:9)</PresentationFormat>
  <Paragraphs>158</Paragraphs>
  <Slides>33</Slides>
  <Notes>33</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33</vt:i4>
      </vt:variant>
    </vt:vector>
  </HeadingPairs>
  <TitlesOfParts>
    <vt:vector size="38" baseType="lpstr">
      <vt:lpstr>Arial</vt:lpstr>
      <vt:lpstr>Calibri</vt:lpstr>
      <vt:lpstr>Roboto</vt:lpstr>
      <vt:lpstr>Roboto Slab</vt:lpstr>
      <vt:lpstr>Marina</vt:lpstr>
      <vt:lpstr>Witamy w Instytucie Filologii Angielskiej Welcome to the Institute of English Studies </vt:lpstr>
      <vt:lpstr>Wydział Neofilologii (Faculty of Languages, Literatures and Cultures)</vt:lpstr>
      <vt:lpstr>Dziekanat  / Dean’s office</vt:lpstr>
      <vt:lpstr>Dean’s office: opening hours</vt:lpstr>
      <vt:lpstr>Institute of English Studies</vt:lpstr>
      <vt:lpstr>The Regulations of Studies at the University of Wroclaw  (Regulamin Studiów w Uniwersytecie Wrocławskim)</vt:lpstr>
      <vt:lpstr>The Regulations of Studies – important issues</vt:lpstr>
      <vt:lpstr>Podania</vt:lpstr>
      <vt:lpstr>Application forms</vt:lpstr>
      <vt:lpstr>The Regulations of Studies – important issues</vt:lpstr>
      <vt:lpstr>The program of studies  (available at https://ifa.uwr.edu.pl/)</vt:lpstr>
      <vt:lpstr>Kwalifikacje do wykonywania zawodu nauczyciela języka angielskiego</vt:lpstr>
      <vt:lpstr>Teaching qualifications </vt:lpstr>
      <vt:lpstr>Lektorat  </vt:lpstr>
      <vt:lpstr>Lektorat - j. rosyjski, francuski, włoski i hiszpański</vt:lpstr>
      <vt:lpstr>Lektorat z języka niemieckiego w IFA</vt:lpstr>
      <vt:lpstr>Foreign language course (“lektorat”)</vt:lpstr>
      <vt:lpstr>German</vt:lpstr>
      <vt:lpstr>French, Spanish, Italian and Russian</vt:lpstr>
      <vt:lpstr>The compulsory Polish language course  for foreign students</vt:lpstr>
      <vt:lpstr>   USOS - zapisy na zajęcia</vt:lpstr>
      <vt:lpstr>Zapisy w semestrze zimowym 2025/26</vt:lpstr>
      <vt:lpstr>USOS - enrollment on courses</vt:lpstr>
      <vt:lpstr>The registration in the winter semester 2025/26</vt:lpstr>
      <vt:lpstr>Sylabusy (the syllabi)</vt:lpstr>
      <vt:lpstr>Obowiązkowe szkolenie BHP (on-line)</vt:lpstr>
      <vt:lpstr>Compulsory health and safety training </vt:lpstr>
      <vt:lpstr>The library</vt:lpstr>
      <vt:lpstr>About our website: https://ifa.uwr.edu.pl/</vt:lpstr>
      <vt:lpstr>Log in to your university e-mail account</vt:lpstr>
      <vt:lpstr>Wykłady tylko w formie zdalnej</vt:lpstr>
      <vt:lpstr>Lectures - online only!</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Witamy w IFA Welcome to our Institute </dc:title>
  <cp:lastModifiedBy>Maja Lubańska</cp:lastModifiedBy>
  <cp:revision>36</cp:revision>
  <dcterms:modified xsi:type="dcterms:W3CDTF">2026-01-30T14:37:02Z</dcterms:modified>
</cp:coreProperties>
</file>